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10/14/2022</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10/14/2022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10/14/2022</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1F4A9-145A-4460-8A1E-D9545409B855}"/>
              </a:ext>
            </a:extLst>
          </p:cNvPr>
          <p:cNvSpPr>
            <a:spLocks noGrp="1"/>
          </p:cNvSpPr>
          <p:nvPr>
            <p:ph type="ctrTitle"/>
          </p:nvPr>
        </p:nvSpPr>
        <p:spPr/>
        <p:txBody>
          <a:bodyPr/>
          <a:lstStyle/>
          <a:p>
            <a:r>
              <a:rPr lang="en-US" dirty="0"/>
              <a:t>Sensation and Perception</a:t>
            </a:r>
          </a:p>
        </p:txBody>
      </p:sp>
      <p:sp>
        <p:nvSpPr>
          <p:cNvPr id="3" name="Subtitle 2">
            <a:extLst>
              <a:ext uri="{FF2B5EF4-FFF2-40B4-BE49-F238E27FC236}">
                <a16:creationId xmlns:a16="http://schemas.microsoft.com/office/drawing/2014/main" id="{92F9F7FF-C597-443C-90FD-A76DE35A2AB5}"/>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20790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794F3-922D-4AE0-AEB2-1C49A720C128}"/>
              </a:ext>
            </a:extLst>
          </p:cNvPr>
          <p:cNvSpPr>
            <a:spLocks noGrp="1"/>
          </p:cNvSpPr>
          <p:nvPr>
            <p:ph type="title"/>
          </p:nvPr>
        </p:nvSpPr>
        <p:spPr>
          <a:xfrm>
            <a:off x="794443" y="329070"/>
            <a:ext cx="3856715" cy="1085995"/>
          </a:xfrm>
        </p:spPr>
        <p:txBody>
          <a:bodyPr/>
          <a:lstStyle/>
          <a:p>
            <a:r>
              <a:rPr lang="en-US" dirty="0"/>
              <a:t>Hearing deficits</a:t>
            </a:r>
          </a:p>
        </p:txBody>
      </p:sp>
      <p:sp>
        <p:nvSpPr>
          <p:cNvPr id="4" name="Rectangle 3">
            <a:extLst>
              <a:ext uri="{FF2B5EF4-FFF2-40B4-BE49-F238E27FC236}">
                <a16:creationId xmlns:a16="http://schemas.microsoft.com/office/drawing/2014/main" id="{26B72B33-B968-46ED-9D9D-FB2832A6E613}"/>
              </a:ext>
            </a:extLst>
          </p:cNvPr>
          <p:cNvSpPr/>
          <p:nvPr/>
        </p:nvSpPr>
        <p:spPr>
          <a:xfrm>
            <a:off x="794443" y="1358284"/>
            <a:ext cx="10937289" cy="5170646"/>
          </a:xfrm>
          <a:prstGeom prst="rect">
            <a:avLst/>
          </a:prstGeom>
        </p:spPr>
        <p:txBody>
          <a:bodyPr wrap="square">
            <a:spAutoFit/>
          </a:bodyPr>
          <a:lstStyle/>
          <a:p>
            <a:r>
              <a:rPr lang="en-US" sz="2200" dirty="0"/>
              <a:t>Conductive deafness: This is when sound waves are unable to be transferred from outer to inner ear; causes include tumors, objects in ear canal, infections, otosclerosis (genetic; degeneration of the middle ear bones). Other than treating the infection and swelling, metal bones can serve as replacements.</a:t>
            </a:r>
          </a:p>
          <a:p>
            <a:endParaRPr lang="en-US" sz="2200" dirty="0"/>
          </a:p>
          <a:p>
            <a:r>
              <a:rPr lang="en-US" sz="2200" dirty="0"/>
              <a:t>Sensorineural deafness: This is damage to the inner ear or auditory nerve leading to the brain. Causes include infections, genetic defects, exposure to loud noises, trauma, high blood pressure, diabetes, MS. Treatments include hearing aids and cochlear implants (electronic device implanted under the skin behind ear which bypasses damaged cells and transmits electronic signals from sounds directly to the brain).</a:t>
            </a:r>
          </a:p>
          <a:p>
            <a:endParaRPr lang="en-US" sz="2200" dirty="0"/>
          </a:p>
          <a:p>
            <a:r>
              <a:rPr lang="en-US" sz="2200" dirty="0"/>
              <a:t>Perception and attention change to make other incoming information more important with the lack of auditory input. For example, deaf people focus more on mouth movements and other visual inputs from the environment, which change the nature of how they process information. The same is true for deficits in the other senses.</a:t>
            </a:r>
          </a:p>
        </p:txBody>
      </p:sp>
    </p:spTree>
    <p:extLst>
      <p:ext uri="{BB962C8B-B14F-4D97-AF65-F5344CB8AC3E}">
        <p14:creationId xmlns:p14="http://schemas.microsoft.com/office/powerpoint/2010/main" val="2791895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838F4-2A1C-4377-BE68-C016649E3D7F}"/>
              </a:ext>
            </a:extLst>
          </p:cNvPr>
          <p:cNvSpPr>
            <a:spLocks noGrp="1"/>
          </p:cNvSpPr>
          <p:nvPr>
            <p:ph type="title"/>
          </p:nvPr>
        </p:nvSpPr>
        <p:spPr>
          <a:xfrm>
            <a:off x="1283455" y="296964"/>
            <a:ext cx="3918860" cy="573048"/>
          </a:xfrm>
        </p:spPr>
        <p:txBody>
          <a:bodyPr>
            <a:normAutofit fontScale="90000"/>
          </a:bodyPr>
          <a:lstStyle/>
          <a:p>
            <a:r>
              <a:rPr lang="en-US" dirty="0"/>
              <a:t>Gustation (taste)</a:t>
            </a:r>
          </a:p>
        </p:txBody>
      </p:sp>
      <p:sp>
        <p:nvSpPr>
          <p:cNvPr id="4" name="Rectangle 3">
            <a:extLst>
              <a:ext uri="{FF2B5EF4-FFF2-40B4-BE49-F238E27FC236}">
                <a16:creationId xmlns:a16="http://schemas.microsoft.com/office/drawing/2014/main" id="{61923C69-0D28-468F-B5C6-57484B194D28}"/>
              </a:ext>
            </a:extLst>
          </p:cNvPr>
          <p:cNvSpPr/>
          <p:nvPr/>
        </p:nvSpPr>
        <p:spPr>
          <a:xfrm>
            <a:off x="745726" y="889843"/>
            <a:ext cx="11114842" cy="5355312"/>
          </a:xfrm>
          <a:prstGeom prst="rect">
            <a:avLst/>
          </a:prstGeom>
        </p:spPr>
        <p:txBody>
          <a:bodyPr wrap="square">
            <a:spAutoFit/>
          </a:bodyPr>
          <a:lstStyle/>
          <a:p>
            <a:r>
              <a:rPr lang="en-US" dirty="0"/>
              <a:t>Taste cells are chemical-sensitive receptors located in taste bud clusters.</a:t>
            </a:r>
          </a:p>
          <a:p>
            <a:pPr marL="342900" indent="-342900">
              <a:buAutoNum type="arabicParenR"/>
            </a:pPr>
            <a:r>
              <a:rPr lang="en-US" dirty="0"/>
              <a:t>Taste buds and papillae are located on the tongue, in the throat, and on the soft palate.</a:t>
            </a:r>
          </a:p>
          <a:p>
            <a:endParaRPr lang="en-US" dirty="0"/>
          </a:p>
          <a:p>
            <a:r>
              <a:rPr lang="en-US" dirty="0"/>
              <a:t>2) For a stimulus to be tasted, it must be dissolved. Receptors are sensitive to five basic taste qualities:</a:t>
            </a:r>
          </a:p>
          <a:p>
            <a:pPr marL="800100" lvl="1" indent="-342900">
              <a:buAutoNum type="alphaLcParenR"/>
            </a:pPr>
            <a:r>
              <a:rPr lang="en-US" dirty="0"/>
              <a:t>Sweetness</a:t>
            </a:r>
          </a:p>
          <a:p>
            <a:pPr marL="800100" lvl="1" indent="-342900">
              <a:buAutoNum type="alphaLcParenR"/>
            </a:pPr>
            <a:r>
              <a:rPr lang="en-US" dirty="0"/>
              <a:t>Saltiness</a:t>
            </a:r>
          </a:p>
          <a:p>
            <a:pPr marL="800100" lvl="1" indent="-342900">
              <a:buAutoNum type="alphaLcParenR"/>
            </a:pPr>
            <a:r>
              <a:rPr lang="en-US" dirty="0"/>
              <a:t>Sourness</a:t>
            </a:r>
          </a:p>
          <a:p>
            <a:pPr marL="800100" lvl="1" indent="-342900">
              <a:buAutoNum type="alphaLcParenR"/>
            </a:pPr>
            <a:r>
              <a:rPr lang="en-US" dirty="0"/>
              <a:t>Bitterness</a:t>
            </a:r>
          </a:p>
          <a:p>
            <a:pPr marL="800100" lvl="1" indent="-342900">
              <a:buAutoNum type="alphaLcParenR"/>
            </a:pPr>
            <a:r>
              <a:rPr lang="en-US" dirty="0"/>
              <a:t>Umami—glutamates, spreads across the tongue, lasts a long time, and gives a mouthwatering sensation.</a:t>
            </a:r>
          </a:p>
          <a:p>
            <a:pPr lvl="3"/>
            <a:endParaRPr lang="en-US" dirty="0"/>
          </a:p>
          <a:p>
            <a:r>
              <a:rPr lang="en-US" dirty="0"/>
              <a:t>3) Other influences on taste: Smell, touch, and temperature can influence taste. It is possible to demonstrate how the flavor of food can be changed by the food’s texture or the aroma it exudes. This also is applicable for foods with different textures and temperatures.</a:t>
            </a:r>
          </a:p>
          <a:p>
            <a:endParaRPr lang="en-US" dirty="0"/>
          </a:p>
          <a:p>
            <a:pPr marL="285750" indent="-285750">
              <a:buFont typeface="Arial" panose="020B0604020202020204" pitchFamily="34" charset="0"/>
              <a:buChar char="•"/>
            </a:pPr>
            <a:r>
              <a:rPr lang="en-US" dirty="0"/>
              <a:t>Non-tasters are people who are unable to taste the chemical propylthiouracil (PROP), a bitter compound.</a:t>
            </a:r>
          </a:p>
          <a:p>
            <a:pPr marL="285750" indent="-285750">
              <a:buFont typeface="Arial" panose="020B0604020202020204" pitchFamily="34" charset="0"/>
              <a:buChar char="•"/>
            </a:pPr>
            <a:r>
              <a:rPr lang="en-US" dirty="0"/>
              <a:t>Medium tasters are people with an average number of taste buds; they taste the bitter PROP at an average or medium level.</a:t>
            </a:r>
          </a:p>
          <a:p>
            <a:pPr marL="285750" indent="-285750">
              <a:buFont typeface="Arial" panose="020B0604020202020204" pitchFamily="34" charset="0"/>
              <a:buChar char="•"/>
            </a:pPr>
            <a:r>
              <a:rPr lang="en-US" dirty="0"/>
              <a:t>Supertasters are people who are extremely sensitive to some tastes, have a high number of taste buds, and are highly sensitive to PROP; women are more likely than men to be supertasters. </a:t>
            </a:r>
          </a:p>
        </p:txBody>
      </p:sp>
    </p:spTree>
    <p:extLst>
      <p:ext uri="{BB962C8B-B14F-4D97-AF65-F5344CB8AC3E}">
        <p14:creationId xmlns:p14="http://schemas.microsoft.com/office/powerpoint/2010/main" val="1675497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231EE-AC04-41F2-9F2A-BCDEE9729F01}"/>
              </a:ext>
            </a:extLst>
          </p:cNvPr>
          <p:cNvSpPr>
            <a:spLocks noGrp="1"/>
          </p:cNvSpPr>
          <p:nvPr>
            <p:ph type="title"/>
          </p:nvPr>
        </p:nvSpPr>
        <p:spPr>
          <a:xfrm>
            <a:off x="1114780" y="201268"/>
            <a:ext cx="3981003" cy="899564"/>
          </a:xfrm>
        </p:spPr>
        <p:txBody>
          <a:bodyPr/>
          <a:lstStyle/>
          <a:p>
            <a:r>
              <a:rPr lang="en-US" dirty="0"/>
              <a:t>Olfaction (smell)</a:t>
            </a:r>
          </a:p>
        </p:txBody>
      </p:sp>
      <p:sp>
        <p:nvSpPr>
          <p:cNvPr id="5" name="Rectangle 4">
            <a:extLst>
              <a:ext uri="{FF2B5EF4-FFF2-40B4-BE49-F238E27FC236}">
                <a16:creationId xmlns:a16="http://schemas.microsoft.com/office/drawing/2014/main" id="{6BF4FE31-FC12-49DF-8022-7CEC8F7EDBFE}"/>
              </a:ext>
            </a:extLst>
          </p:cNvPr>
          <p:cNvSpPr/>
          <p:nvPr/>
        </p:nvSpPr>
        <p:spPr>
          <a:xfrm>
            <a:off x="871490" y="1172178"/>
            <a:ext cx="10839635" cy="4893647"/>
          </a:xfrm>
          <a:prstGeom prst="rect">
            <a:avLst/>
          </a:prstGeom>
        </p:spPr>
        <p:txBody>
          <a:bodyPr wrap="square">
            <a:spAutoFit/>
          </a:bodyPr>
          <a:lstStyle/>
          <a:p>
            <a:r>
              <a:rPr lang="en-US" sz="2400" dirty="0"/>
              <a:t>Receptors for smell are located on the olfactory epithelium, a thin membrane found in the upper nasal cavity.</a:t>
            </a:r>
          </a:p>
          <a:p>
            <a:pPr marL="342900" indent="-342900">
              <a:buAutoNum type="arabicParenR"/>
            </a:pPr>
            <a:r>
              <a:rPr lang="en-US" sz="2400" dirty="0"/>
              <a:t>Olfactory cells carry information to the olfactory bulb. </a:t>
            </a:r>
          </a:p>
          <a:p>
            <a:pPr marL="342900" indent="-342900">
              <a:buAutoNum type="arabicParenR"/>
            </a:pPr>
            <a:r>
              <a:rPr lang="en-US" sz="2400" dirty="0"/>
              <a:t>The olfactory bulb activates the prefrontal cortex.</a:t>
            </a:r>
          </a:p>
          <a:p>
            <a:pPr marL="342900" indent="-342900">
              <a:buAutoNum type="arabicParenR"/>
            </a:pPr>
            <a:r>
              <a:rPr lang="en-US" sz="2400" dirty="0"/>
              <a:t>Olfactory cells in the olfactory epithelium are stimulated by gases dissolved in the fluid covering the membrane. For a stimulus to be smelled, it must be dissolved. Odors or scents stimulate the olfactory epithelium.</a:t>
            </a:r>
          </a:p>
          <a:p>
            <a:pPr marL="342900" indent="-342900">
              <a:buAutoNum type="arabicParenR"/>
            </a:pPr>
            <a:r>
              <a:rPr lang="en-US" sz="2400" dirty="0"/>
              <a:t>Odors can evoke highly emotional memories.</a:t>
            </a:r>
          </a:p>
          <a:p>
            <a:pPr marL="742950" lvl="1" indent="-285750">
              <a:buFont typeface="Arial" panose="020B0604020202020204" pitchFamily="34" charset="0"/>
              <a:buChar char="•"/>
            </a:pPr>
            <a:r>
              <a:rPr lang="en-US" sz="2400" dirty="0"/>
              <a:t>On average, women detect odors more readily than men. Brain responses to odors are stronger in women than in men.</a:t>
            </a:r>
          </a:p>
          <a:p>
            <a:pPr marL="742950" lvl="1" indent="-285750">
              <a:buFont typeface="Arial" panose="020B0604020202020204" pitchFamily="34" charset="0"/>
              <a:buChar char="•"/>
            </a:pPr>
            <a:r>
              <a:rPr lang="en-US" sz="2400" dirty="0"/>
              <a:t>Pheromones: same-species odors, used as a form of chemical communication.</a:t>
            </a:r>
          </a:p>
          <a:p>
            <a:pPr marL="742950" lvl="1" indent="-285750">
              <a:buFont typeface="Arial" panose="020B0604020202020204" pitchFamily="34" charset="0"/>
              <a:buChar char="•"/>
            </a:pPr>
            <a:r>
              <a:rPr lang="en-US" sz="2400" dirty="0"/>
              <a:t>Anosmia is the loss or lack of sense of smell. Specific anosmia is the inability to smell a single chemical. </a:t>
            </a:r>
          </a:p>
        </p:txBody>
      </p:sp>
    </p:spTree>
    <p:extLst>
      <p:ext uri="{BB962C8B-B14F-4D97-AF65-F5344CB8AC3E}">
        <p14:creationId xmlns:p14="http://schemas.microsoft.com/office/powerpoint/2010/main" val="14642920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31A6159-8D84-4EC7-B756-B9C2DB07F28E}"/>
              </a:ext>
            </a:extLst>
          </p:cNvPr>
          <p:cNvSpPr/>
          <p:nvPr/>
        </p:nvSpPr>
        <p:spPr>
          <a:xfrm>
            <a:off x="1450018" y="490465"/>
            <a:ext cx="9460637" cy="6155531"/>
          </a:xfrm>
          <a:prstGeom prst="rect">
            <a:avLst/>
          </a:prstGeom>
        </p:spPr>
        <p:txBody>
          <a:bodyPr wrap="square">
            <a:spAutoFit/>
          </a:bodyPr>
          <a:lstStyle/>
          <a:p>
            <a:r>
              <a:rPr lang="en-US" sz="3200" b="1" u="sng" dirty="0" err="1"/>
              <a:t>Somesthesis</a:t>
            </a:r>
            <a:r>
              <a:rPr lang="en-US" sz="3200" b="1" u="sng" dirty="0"/>
              <a:t>-</a:t>
            </a:r>
            <a:r>
              <a:rPr lang="en-US" sz="3200" dirty="0"/>
              <a:t> The mechanical senses, including kinesthesis, vestibular sensation, and the skin senses.</a:t>
            </a:r>
          </a:p>
          <a:p>
            <a:endParaRPr lang="en-US" sz="2400" dirty="0"/>
          </a:p>
          <a:p>
            <a:r>
              <a:rPr lang="en-US" sz="2400" b="1" u="sng" dirty="0"/>
              <a:t>Kinesthesis</a:t>
            </a:r>
            <a:r>
              <a:rPr lang="en-US" sz="2400" dirty="0"/>
              <a:t>-  Communicates information about movement and location of body parts.  The receptors are found in joints and ligaments.</a:t>
            </a:r>
          </a:p>
          <a:p>
            <a:endParaRPr lang="en-US" sz="2400" dirty="0"/>
          </a:p>
          <a:p>
            <a:r>
              <a:rPr lang="en-US" sz="2400" b="1" u="sng" dirty="0"/>
              <a:t>Vestibular Sense </a:t>
            </a:r>
            <a:r>
              <a:rPr lang="en-US" sz="2400" dirty="0"/>
              <a:t>(</a:t>
            </a:r>
            <a:r>
              <a:rPr lang="en-US" sz="2400" dirty="0" err="1"/>
              <a:t>Equilibratory</a:t>
            </a:r>
            <a:r>
              <a:rPr lang="en-US" sz="2400" dirty="0"/>
              <a:t> Sense)- Receptors are in semicircular canals and vestibular sacs found in the inner ear.  It influences balance and a knowledge of body positioning.  Head and eye movements are monitored by the vestibular organ.  It is filled with a jelly-like substance and is lined with hair cells.</a:t>
            </a:r>
          </a:p>
          <a:p>
            <a:endParaRPr lang="en-US" sz="2400" dirty="0"/>
          </a:p>
          <a:p>
            <a:r>
              <a:rPr lang="en-US" sz="2400" b="1" u="sng" dirty="0"/>
              <a:t>Skin senses- </a:t>
            </a:r>
            <a:r>
              <a:rPr lang="en-US" sz="2400" dirty="0"/>
              <a:t>Cold, warm, pressure, and pain.  When an area of the skin is frequently used, then it becomes more sensitive (i.e. touch plasticity).  Physical experiences has the ability to change the brain directly.</a:t>
            </a:r>
          </a:p>
          <a:p>
            <a:endParaRPr lang="en-US" dirty="0"/>
          </a:p>
        </p:txBody>
      </p:sp>
    </p:spTree>
    <p:extLst>
      <p:ext uri="{BB962C8B-B14F-4D97-AF65-F5344CB8AC3E}">
        <p14:creationId xmlns:p14="http://schemas.microsoft.com/office/powerpoint/2010/main" val="4218583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C552E-D031-4AAB-B8E6-EFE8B0C2CA67}"/>
              </a:ext>
            </a:extLst>
          </p:cNvPr>
          <p:cNvSpPr>
            <a:spLocks noGrp="1"/>
          </p:cNvSpPr>
          <p:nvPr>
            <p:ph type="title"/>
          </p:nvPr>
        </p:nvSpPr>
        <p:spPr>
          <a:xfrm>
            <a:off x="985421" y="183512"/>
            <a:ext cx="10839635" cy="1245793"/>
          </a:xfrm>
        </p:spPr>
        <p:txBody>
          <a:bodyPr>
            <a:normAutofit fontScale="90000"/>
          </a:bodyPr>
          <a:lstStyle/>
          <a:p>
            <a:r>
              <a:rPr lang="en-US" sz="3100" dirty="0"/>
              <a:t>Pain- the experience evoked by a harmful stimulus; directs our attention toward a danger and holds our attention </a:t>
            </a:r>
            <a:br>
              <a:rPr lang="en-US" dirty="0"/>
            </a:br>
            <a:endParaRPr lang="en-US" dirty="0"/>
          </a:p>
        </p:txBody>
      </p:sp>
      <p:sp>
        <p:nvSpPr>
          <p:cNvPr id="4" name="Rectangle 3">
            <a:extLst>
              <a:ext uri="{FF2B5EF4-FFF2-40B4-BE49-F238E27FC236}">
                <a16:creationId xmlns:a16="http://schemas.microsoft.com/office/drawing/2014/main" id="{9CA1A216-E2AF-468E-8503-7E87EF3E28A9}"/>
              </a:ext>
            </a:extLst>
          </p:cNvPr>
          <p:cNvSpPr/>
          <p:nvPr/>
        </p:nvSpPr>
        <p:spPr>
          <a:xfrm>
            <a:off x="798990" y="1358830"/>
            <a:ext cx="11026066" cy="3785652"/>
          </a:xfrm>
          <a:prstGeom prst="rect">
            <a:avLst/>
          </a:prstGeom>
        </p:spPr>
        <p:txBody>
          <a:bodyPr wrap="square">
            <a:spAutoFit/>
          </a:bodyPr>
          <a:lstStyle/>
          <a:p>
            <a:pPr marL="342900" indent="-342900">
              <a:buAutoNum type="arabicParenR"/>
            </a:pPr>
            <a:r>
              <a:rPr lang="en-US" sz="2400" dirty="0"/>
              <a:t>Pain is not triggered by one stimulus</a:t>
            </a:r>
          </a:p>
          <a:p>
            <a:pPr marL="342900" indent="-342900">
              <a:buAutoNum type="arabicParenR"/>
            </a:pPr>
            <a:r>
              <a:rPr lang="en-US" sz="2400" dirty="0"/>
              <a:t>Pain circuit: Sensory receptors respond to potentially damaging stimuli by sending an impulse to the spinal cord, which sends the message to the brain, which interprets the signal as pain. </a:t>
            </a:r>
          </a:p>
          <a:p>
            <a:pPr marL="342900" indent="-342900">
              <a:buAutoNum type="arabicParenR"/>
            </a:pPr>
            <a:r>
              <a:rPr lang="en-US" sz="2400" dirty="0"/>
              <a:t>Thicker and faster axons convey sharp pain, and thinner ones convey dull pain. These axons enter the spinal cord, where they release two neurotransmitters depending on the severity of the pain: </a:t>
            </a:r>
          </a:p>
          <a:p>
            <a:pPr marL="800100" lvl="1" indent="-342900">
              <a:buAutoNum type="alphaLcPeriod"/>
            </a:pPr>
            <a:r>
              <a:rPr lang="en-US" sz="2400" dirty="0"/>
              <a:t>Mild pain releases glutamate.</a:t>
            </a:r>
          </a:p>
          <a:p>
            <a:pPr marL="800100" lvl="1" indent="-342900">
              <a:buAutoNum type="alphaLcPeriod"/>
            </a:pPr>
            <a:r>
              <a:rPr lang="en-US" sz="2400" dirty="0"/>
              <a:t>Severe pain releases both glutamate and Substance P, a neuromodulator.</a:t>
            </a:r>
          </a:p>
          <a:p>
            <a:pPr marL="800100" lvl="1" indent="-342900">
              <a:buAutoNum type="alphaLcPeriod"/>
            </a:pPr>
            <a:r>
              <a:rPr lang="en-US" sz="2400" dirty="0"/>
              <a:t>Pain receptors can also react to chemicals. </a:t>
            </a:r>
          </a:p>
        </p:txBody>
      </p:sp>
    </p:spTree>
    <p:extLst>
      <p:ext uri="{BB962C8B-B14F-4D97-AF65-F5344CB8AC3E}">
        <p14:creationId xmlns:p14="http://schemas.microsoft.com/office/powerpoint/2010/main" val="3269541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5ED2A-E5DA-43B9-A0EB-DD774F9B4A5E}"/>
              </a:ext>
            </a:extLst>
          </p:cNvPr>
          <p:cNvSpPr>
            <a:spLocks noGrp="1"/>
          </p:cNvSpPr>
          <p:nvPr>
            <p:ph type="title"/>
          </p:nvPr>
        </p:nvSpPr>
        <p:spPr>
          <a:xfrm>
            <a:off x="1141413" y="121368"/>
            <a:ext cx="2818028" cy="1201404"/>
          </a:xfrm>
        </p:spPr>
        <p:txBody>
          <a:bodyPr/>
          <a:lstStyle/>
          <a:p>
            <a:r>
              <a:rPr lang="en-US" dirty="0"/>
              <a:t>More Pain!!!</a:t>
            </a:r>
          </a:p>
        </p:txBody>
      </p:sp>
      <p:sp>
        <p:nvSpPr>
          <p:cNvPr id="4" name="Rectangle 3">
            <a:extLst>
              <a:ext uri="{FF2B5EF4-FFF2-40B4-BE49-F238E27FC236}">
                <a16:creationId xmlns:a16="http://schemas.microsoft.com/office/drawing/2014/main" id="{0F2B9C52-712C-4908-A2CF-F6CCAB2FC236}"/>
              </a:ext>
            </a:extLst>
          </p:cNvPr>
          <p:cNvSpPr/>
          <p:nvPr/>
        </p:nvSpPr>
        <p:spPr>
          <a:xfrm>
            <a:off x="745725" y="1116767"/>
            <a:ext cx="10626570" cy="5170646"/>
          </a:xfrm>
          <a:prstGeom prst="rect">
            <a:avLst/>
          </a:prstGeom>
        </p:spPr>
        <p:txBody>
          <a:bodyPr wrap="square">
            <a:spAutoFit/>
          </a:bodyPr>
          <a:lstStyle/>
          <a:p>
            <a:r>
              <a:rPr lang="en-US" sz="2200" dirty="0"/>
              <a:t>4) Pain relief: Endorphins block the release of Substance P in the spinal cord and brain stem. </a:t>
            </a:r>
          </a:p>
          <a:p>
            <a:pPr marL="800100" lvl="1" indent="-342900">
              <a:buAutoNum type="alphaLcPeriod"/>
            </a:pPr>
            <a:r>
              <a:rPr lang="en-US" sz="2200" dirty="0"/>
              <a:t>The brain can only focus on one pain stimulus at a time</a:t>
            </a:r>
          </a:p>
          <a:p>
            <a:pPr marL="800100" lvl="1" indent="-342900">
              <a:buAutoNum type="alphaLcPeriod"/>
            </a:pPr>
            <a:r>
              <a:rPr lang="en-US" sz="2200" dirty="0"/>
              <a:t>Pain messages from the body travel along a set of spinal cord nerve fibers, and all other sensory messages travel along another set. These pain messages are an example of bottom-up processing.</a:t>
            </a:r>
          </a:p>
          <a:p>
            <a:pPr marL="800100" lvl="1" indent="-342900">
              <a:buAutoNum type="alphaLcPeriod"/>
            </a:pPr>
            <a:r>
              <a:rPr lang="en-US" sz="2200" dirty="0"/>
              <a:t>Fibers carrying pain messages have pain gates, which open during a painful experience.</a:t>
            </a:r>
          </a:p>
          <a:p>
            <a:pPr marL="800100" lvl="1" indent="-342900">
              <a:buAutoNum type="alphaLcPeriod"/>
            </a:pPr>
            <a:r>
              <a:rPr lang="en-US" sz="2200" dirty="0"/>
              <a:t>The non-pain fibers, however, can sometimes close the pain gates if there is competing stimulation to larger nerve fibers.</a:t>
            </a:r>
          </a:p>
          <a:p>
            <a:r>
              <a:rPr lang="en-US" sz="2200" dirty="0"/>
              <a:t>5) Top-down processing can also occur during the pain experience because your brain plays an important role in whether or not you will perceive pain and how that perception will occur. </a:t>
            </a:r>
          </a:p>
          <a:p>
            <a:r>
              <a:rPr lang="en-US" sz="2200" dirty="0"/>
              <a:t>6) Phantom limb pain: The person feels pain in area of amputated limb.</a:t>
            </a:r>
          </a:p>
          <a:p>
            <a:pPr lvl="1"/>
            <a:r>
              <a:rPr lang="en-US" sz="2200" dirty="0"/>
              <a:t>a. Phantom limb sensations suggest that the brain can misinterpret spontaneous central nervous system activity that still occurs even when normal sensory input (from limbs, eyes, nose, or skin) is not there.</a:t>
            </a:r>
          </a:p>
        </p:txBody>
      </p:sp>
    </p:spTree>
    <p:extLst>
      <p:ext uri="{BB962C8B-B14F-4D97-AF65-F5344CB8AC3E}">
        <p14:creationId xmlns:p14="http://schemas.microsoft.com/office/powerpoint/2010/main" val="1605819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B5629-3711-4CA6-9E0A-50894D85911D}"/>
              </a:ext>
            </a:extLst>
          </p:cNvPr>
          <p:cNvSpPr>
            <a:spLocks noGrp="1"/>
          </p:cNvSpPr>
          <p:nvPr>
            <p:ph type="title"/>
          </p:nvPr>
        </p:nvSpPr>
        <p:spPr>
          <a:xfrm>
            <a:off x="1043759" y="327034"/>
            <a:ext cx="2613841" cy="739765"/>
          </a:xfrm>
        </p:spPr>
        <p:txBody>
          <a:bodyPr>
            <a:normAutofit/>
          </a:bodyPr>
          <a:lstStyle/>
          <a:p>
            <a:r>
              <a:rPr lang="en-US" dirty="0"/>
              <a:t>Perception</a:t>
            </a:r>
          </a:p>
        </p:txBody>
      </p:sp>
      <p:sp>
        <p:nvSpPr>
          <p:cNvPr id="3" name="Content Placeholder 2">
            <a:extLst>
              <a:ext uri="{FF2B5EF4-FFF2-40B4-BE49-F238E27FC236}">
                <a16:creationId xmlns:a16="http://schemas.microsoft.com/office/drawing/2014/main" id="{C524B98B-B006-4B82-AF79-31369869AFFB}"/>
              </a:ext>
            </a:extLst>
          </p:cNvPr>
          <p:cNvSpPr>
            <a:spLocks noGrp="1"/>
          </p:cNvSpPr>
          <p:nvPr>
            <p:ph idx="1"/>
          </p:nvPr>
        </p:nvSpPr>
        <p:spPr>
          <a:xfrm>
            <a:off x="1043759" y="975739"/>
            <a:ext cx="10381802" cy="1190412"/>
          </a:xfrm>
        </p:spPr>
        <p:txBody>
          <a:bodyPr>
            <a:normAutofit/>
          </a:bodyPr>
          <a:lstStyle/>
          <a:p>
            <a:pPr marL="0" indent="0">
              <a:buNone/>
            </a:pPr>
            <a:r>
              <a:rPr lang="en-US" sz="2000" b="1" u="sng" dirty="0"/>
              <a:t>Perception</a:t>
            </a:r>
            <a:r>
              <a:rPr lang="en-US" sz="2000" dirty="0"/>
              <a:t> first involves finding and attending to a stimulus, then distinguishing the stimulus from everything else (the background) and identifying the stimulus. These steps occur so quickly and with so little effort that it takes careful study to understand how complicated it all is. </a:t>
            </a:r>
          </a:p>
        </p:txBody>
      </p:sp>
      <p:sp>
        <p:nvSpPr>
          <p:cNvPr id="4" name="Rectangle 3">
            <a:extLst>
              <a:ext uri="{FF2B5EF4-FFF2-40B4-BE49-F238E27FC236}">
                <a16:creationId xmlns:a16="http://schemas.microsoft.com/office/drawing/2014/main" id="{68956E49-2AC5-4955-A19F-96AEF71DE07B}"/>
              </a:ext>
            </a:extLst>
          </p:cNvPr>
          <p:cNvSpPr/>
          <p:nvPr/>
        </p:nvSpPr>
        <p:spPr>
          <a:xfrm>
            <a:off x="1192568" y="2303952"/>
            <a:ext cx="11111883" cy="3785652"/>
          </a:xfrm>
          <a:prstGeom prst="rect">
            <a:avLst/>
          </a:prstGeom>
        </p:spPr>
        <p:txBody>
          <a:bodyPr wrap="square">
            <a:spAutoFit/>
          </a:bodyPr>
          <a:lstStyle/>
          <a:p>
            <a:r>
              <a:rPr lang="en-US" sz="2000" dirty="0"/>
              <a:t>1) Attention: a process in which consciousness is focused on particular stimuli</a:t>
            </a:r>
          </a:p>
          <a:p>
            <a:pPr marL="800100" lvl="1" indent="-342900">
              <a:buAutoNum type="alphaLcParenR"/>
            </a:pPr>
            <a:r>
              <a:rPr lang="en-US" sz="2000" dirty="0"/>
              <a:t>Selective attention: ability to focus on one stimulus while excluding other stimuli that are present</a:t>
            </a:r>
          </a:p>
          <a:p>
            <a:pPr marL="800100" lvl="1" indent="-342900">
              <a:buAutoNum type="alphaLcParenR"/>
            </a:pPr>
            <a:r>
              <a:rPr lang="en-US" sz="2000" dirty="0"/>
              <a:t>Divided attention: ability to respond to more than one stimulus</a:t>
            </a:r>
          </a:p>
          <a:p>
            <a:r>
              <a:rPr lang="en-US" sz="2000" dirty="0"/>
              <a:t>2) Perceptual organization: processes that group smaller units of the perceptual world into larger units</a:t>
            </a:r>
          </a:p>
          <a:p>
            <a:r>
              <a:rPr lang="en-US" sz="2000" dirty="0"/>
              <a:t>3) Gestalt (German for “whole”): The whole experience is greater than the sum of the individual parts.</a:t>
            </a:r>
          </a:p>
          <a:p>
            <a:r>
              <a:rPr lang="en-US" sz="2000" dirty="0"/>
              <a:t>4) Figure-ground perception: tendency to organize the visual field into objects (figures) that stand apart from surroundings (ground) </a:t>
            </a:r>
          </a:p>
          <a:p>
            <a:r>
              <a:rPr lang="en-US" sz="2000" dirty="0"/>
              <a:t>5) Law of </a:t>
            </a:r>
            <a:r>
              <a:rPr lang="en-US" sz="2000" dirty="0" err="1"/>
              <a:t>Pragnanz</a:t>
            </a:r>
            <a:r>
              <a:rPr lang="en-US" sz="2000" dirty="0"/>
              <a:t> (Also called the law of simplicity)- Tendency to see things in the simplest form</a:t>
            </a:r>
          </a:p>
          <a:p>
            <a:r>
              <a:rPr lang="en-US" sz="2000" dirty="0"/>
              <a:t>6) Closure: filling in missing information from the perceptual array by closing in gaps</a:t>
            </a:r>
          </a:p>
          <a:p>
            <a:r>
              <a:rPr lang="en-US" sz="2000" dirty="0"/>
              <a:t>7) Laws of grouping</a:t>
            </a:r>
          </a:p>
          <a:p>
            <a:pPr marL="800100" lvl="1" indent="-342900">
              <a:buAutoNum type="alphaLcParenR"/>
            </a:pPr>
            <a:r>
              <a:rPr lang="en-US" sz="2000" dirty="0"/>
              <a:t>Similarity: grouping things on the basis of how similar they are to one another</a:t>
            </a:r>
          </a:p>
          <a:p>
            <a:pPr marL="800100" lvl="1" indent="-342900">
              <a:buAutoNum type="alphaLcParenR"/>
            </a:pPr>
            <a:r>
              <a:rPr lang="en-US" sz="2000" dirty="0"/>
              <a:t>Proximity: grouping things on the basis of how near they are to one another </a:t>
            </a:r>
          </a:p>
        </p:txBody>
      </p:sp>
    </p:spTree>
    <p:extLst>
      <p:ext uri="{BB962C8B-B14F-4D97-AF65-F5344CB8AC3E}">
        <p14:creationId xmlns:p14="http://schemas.microsoft.com/office/powerpoint/2010/main" val="34746491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55D90D-539D-4F58-85B6-09AEC56E6310}"/>
              </a:ext>
            </a:extLst>
          </p:cNvPr>
          <p:cNvSpPr>
            <a:spLocks noGrp="1"/>
          </p:cNvSpPr>
          <p:nvPr>
            <p:ph type="title"/>
          </p:nvPr>
        </p:nvSpPr>
        <p:spPr/>
        <p:txBody>
          <a:bodyPr>
            <a:normAutofit/>
          </a:bodyPr>
          <a:lstStyle/>
          <a:p>
            <a:r>
              <a:rPr lang="en-US" sz="4000" dirty="0"/>
              <a:t>What kind of information?</a:t>
            </a:r>
          </a:p>
        </p:txBody>
      </p:sp>
      <p:sp>
        <p:nvSpPr>
          <p:cNvPr id="4" name="Rectangle 3">
            <a:extLst>
              <a:ext uri="{FF2B5EF4-FFF2-40B4-BE49-F238E27FC236}">
                <a16:creationId xmlns:a16="http://schemas.microsoft.com/office/drawing/2014/main" id="{3F5D3F6E-40F6-4B47-A18A-E9671318F1C4}"/>
              </a:ext>
            </a:extLst>
          </p:cNvPr>
          <p:cNvSpPr/>
          <p:nvPr/>
        </p:nvSpPr>
        <p:spPr>
          <a:xfrm>
            <a:off x="1012054" y="2396971"/>
            <a:ext cx="8131946" cy="3539430"/>
          </a:xfrm>
          <a:prstGeom prst="rect">
            <a:avLst/>
          </a:prstGeom>
        </p:spPr>
        <p:txBody>
          <a:bodyPr wrap="square">
            <a:spAutoFit/>
          </a:bodyPr>
          <a:lstStyle/>
          <a:p>
            <a:r>
              <a:rPr lang="en-US" sz="3200" dirty="0"/>
              <a:t>A stimulus is a detectable input from the environment: </a:t>
            </a:r>
          </a:p>
          <a:p>
            <a:pPr marL="514350" indent="-514350">
              <a:buAutoNum type="arabicPeriod"/>
            </a:pPr>
            <a:r>
              <a:rPr lang="en-US" sz="3200" dirty="0"/>
              <a:t>Light—vision </a:t>
            </a:r>
          </a:p>
          <a:p>
            <a:pPr marL="514350" indent="-514350">
              <a:buAutoNum type="arabicPeriod"/>
            </a:pPr>
            <a:r>
              <a:rPr lang="en-US" sz="3200" dirty="0"/>
              <a:t>Sound—hearing </a:t>
            </a:r>
          </a:p>
          <a:p>
            <a:pPr marL="514350" indent="-514350">
              <a:buAutoNum type="arabicPeriod"/>
            </a:pPr>
            <a:r>
              <a:rPr lang="en-US" sz="3200" dirty="0"/>
              <a:t>Chemicals—taste and smell </a:t>
            </a:r>
          </a:p>
          <a:p>
            <a:pPr marL="514350" indent="-514350">
              <a:buAutoNum type="arabicPeriod"/>
            </a:pPr>
            <a:r>
              <a:rPr lang="en-US" sz="3200" dirty="0"/>
              <a:t>Pressure, temperature, pain—sense of touch </a:t>
            </a:r>
          </a:p>
          <a:p>
            <a:pPr marL="514350" indent="-514350">
              <a:buAutoNum type="arabicPeriod"/>
            </a:pPr>
            <a:r>
              <a:rPr lang="en-US" sz="3200" dirty="0"/>
              <a:t>Orientation, balance—kinesthetic senses</a:t>
            </a:r>
          </a:p>
        </p:txBody>
      </p:sp>
    </p:spTree>
    <p:extLst>
      <p:ext uri="{BB962C8B-B14F-4D97-AF65-F5344CB8AC3E}">
        <p14:creationId xmlns:p14="http://schemas.microsoft.com/office/powerpoint/2010/main" val="3705602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1F1D2-A45F-4ADD-A667-6D7A9EDDFE16}"/>
              </a:ext>
            </a:extLst>
          </p:cNvPr>
          <p:cNvSpPr>
            <a:spLocks noGrp="1"/>
          </p:cNvSpPr>
          <p:nvPr>
            <p:ph type="title"/>
          </p:nvPr>
        </p:nvSpPr>
        <p:spPr/>
        <p:txBody>
          <a:bodyPr/>
          <a:lstStyle/>
          <a:p>
            <a:r>
              <a:rPr lang="en-US" dirty="0"/>
              <a:t>Some physical stimuli that our bodies are sensitive to:</a:t>
            </a:r>
          </a:p>
        </p:txBody>
      </p:sp>
      <p:sp>
        <p:nvSpPr>
          <p:cNvPr id="3" name="Content Placeholder 2">
            <a:extLst>
              <a:ext uri="{FF2B5EF4-FFF2-40B4-BE49-F238E27FC236}">
                <a16:creationId xmlns:a16="http://schemas.microsoft.com/office/drawing/2014/main" id="{A07F1307-6753-4A60-8BE9-B7E26FC279A4}"/>
              </a:ext>
            </a:extLst>
          </p:cNvPr>
          <p:cNvSpPr>
            <a:spLocks noGrp="1"/>
          </p:cNvSpPr>
          <p:nvPr>
            <p:ph idx="1"/>
          </p:nvPr>
        </p:nvSpPr>
        <p:spPr>
          <a:xfrm>
            <a:off x="1141412" y="1859340"/>
            <a:ext cx="10293027" cy="4896567"/>
          </a:xfrm>
        </p:spPr>
        <p:txBody>
          <a:bodyPr/>
          <a:lstStyle/>
          <a:p>
            <a:pPr marL="0" lvl="0" indent="0" defTabSz="457200">
              <a:lnSpc>
                <a:spcPct val="100000"/>
              </a:lnSpc>
              <a:spcBef>
                <a:spcPts val="0"/>
              </a:spcBef>
              <a:buSzTx/>
              <a:buNone/>
            </a:pPr>
            <a:r>
              <a:rPr lang="en-US" sz="2000" dirty="0">
                <a:solidFill>
                  <a:prstClr val="white"/>
                </a:solidFill>
              </a:rPr>
              <a:t>1) Light as experienced through vision </a:t>
            </a:r>
          </a:p>
          <a:p>
            <a:pPr marL="800100" lvl="1" indent="-342900" defTabSz="457200">
              <a:lnSpc>
                <a:spcPct val="100000"/>
              </a:lnSpc>
              <a:spcBef>
                <a:spcPts val="0"/>
              </a:spcBef>
              <a:buSzTx/>
              <a:buAutoNum type="alphaLcPeriod"/>
            </a:pPr>
            <a:r>
              <a:rPr lang="en-US" dirty="0">
                <a:solidFill>
                  <a:prstClr val="white"/>
                </a:solidFill>
              </a:rPr>
              <a:t>Visible light is part of the electromagnetic spectrum. </a:t>
            </a:r>
          </a:p>
          <a:p>
            <a:pPr marL="800100" lvl="1" indent="-342900" defTabSz="457200">
              <a:lnSpc>
                <a:spcPct val="100000"/>
              </a:lnSpc>
              <a:spcBef>
                <a:spcPts val="0"/>
              </a:spcBef>
              <a:buSzTx/>
              <a:buAutoNum type="alphaLcPeriod"/>
            </a:pPr>
            <a:r>
              <a:rPr lang="en-US" dirty="0">
                <a:solidFill>
                  <a:prstClr val="white"/>
                </a:solidFill>
              </a:rPr>
              <a:t>Properties of light </a:t>
            </a:r>
          </a:p>
          <a:p>
            <a:pPr marL="1200150" lvl="2" indent="-285750" defTabSz="457200">
              <a:lnSpc>
                <a:spcPct val="100000"/>
              </a:lnSpc>
              <a:spcBef>
                <a:spcPts val="0"/>
              </a:spcBef>
              <a:buSzTx/>
              <a:buAutoNum type="romanLcPeriod"/>
            </a:pPr>
            <a:r>
              <a:rPr lang="en-US" sz="2000" dirty="0">
                <a:solidFill>
                  <a:prstClr val="white"/>
                </a:solidFill>
              </a:rPr>
              <a:t>Intensity (experienced as brightness) </a:t>
            </a:r>
          </a:p>
          <a:p>
            <a:pPr marL="1200150" lvl="2" indent="-285750" defTabSz="457200">
              <a:lnSpc>
                <a:spcPct val="100000"/>
              </a:lnSpc>
              <a:spcBef>
                <a:spcPts val="0"/>
              </a:spcBef>
              <a:buSzTx/>
              <a:buAutoNum type="romanLcPeriod"/>
            </a:pPr>
            <a:r>
              <a:rPr lang="en-US" sz="2000" dirty="0">
                <a:solidFill>
                  <a:prstClr val="white"/>
                </a:solidFill>
              </a:rPr>
              <a:t>Wavelength (experienced as hue) </a:t>
            </a:r>
          </a:p>
          <a:p>
            <a:pPr marL="1200150" lvl="2" indent="-285750" defTabSz="457200">
              <a:lnSpc>
                <a:spcPct val="100000"/>
              </a:lnSpc>
              <a:spcBef>
                <a:spcPts val="0"/>
              </a:spcBef>
              <a:buSzTx/>
              <a:buAutoNum type="romanLcPeriod"/>
            </a:pPr>
            <a:r>
              <a:rPr lang="en-US" sz="2000" dirty="0">
                <a:solidFill>
                  <a:prstClr val="white"/>
                </a:solidFill>
              </a:rPr>
              <a:t>Complexity or purity (experienced as saturation)</a:t>
            </a:r>
          </a:p>
          <a:p>
            <a:pPr marL="914400" lvl="2" indent="0" defTabSz="457200">
              <a:lnSpc>
                <a:spcPct val="100000"/>
              </a:lnSpc>
              <a:spcBef>
                <a:spcPts val="0"/>
              </a:spcBef>
              <a:buSzTx/>
              <a:buNone/>
            </a:pPr>
            <a:endParaRPr lang="en-US" sz="2000" dirty="0">
              <a:solidFill>
                <a:prstClr val="white"/>
              </a:solidFill>
            </a:endParaRPr>
          </a:p>
          <a:p>
            <a:pPr marL="0" indent="0" defTabSz="457200">
              <a:lnSpc>
                <a:spcPct val="100000"/>
              </a:lnSpc>
              <a:spcBef>
                <a:spcPts val="0"/>
              </a:spcBef>
              <a:buSzTx/>
              <a:buNone/>
            </a:pPr>
            <a:r>
              <a:rPr lang="en-US" sz="2000" dirty="0">
                <a:solidFill>
                  <a:prstClr val="white"/>
                </a:solidFill>
              </a:rPr>
              <a:t>2) Sound as experienced through audition Properties of sound</a:t>
            </a:r>
          </a:p>
          <a:p>
            <a:pPr lvl="2" defTabSz="457200">
              <a:lnSpc>
                <a:spcPct val="100000"/>
              </a:lnSpc>
              <a:spcBef>
                <a:spcPts val="0"/>
              </a:spcBef>
              <a:buSzTx/>
              <a:buAutoNum type="alphaLcPeriod"/>
            </a:pPr>
            <a:r>
              <a:rPr lang="en-US" sz="2000" dirty="0">
                <a:solidFill>
                  <a:prstClr val="white"/>
                </a:solidFill>
              </a:rPr>
              <a:t>Intensity (influences mainly loudness)</a:t>
            </a:r>
          </a:p>
          <a:p>
            <a:pPr lvl="2" defTabSz="457200">
              <a:lnSpc>
                <a:spcPct val="100000"/>
              </a:lnSpc>
              <a:spcBef>
                <a:spcPts val="0"/>
              </a:spcBef>
              <a:buSzTx/>
              <a:buAutoNum type="alphaLcPeriod"/>
            </a:pPr>
            <a:r>
              <a:rPr lang="en-US" sz="2000" dirty="0">
                <a:solidFill>
                  <a:prstClr val="white"/>
                </a:solidFill>
              </a:rPr>
              <a:t>Frequency (influences mainly pitch)</a:t>
            </a:r>
          </a:p>
          <a:p>
            <a:pPr lvl="2" defTabSz="457200">
              <a:lnSpc>
                <a:spcPct val="100000"/>
              </a:lnSpc>
              <a:spcBef>
                <a:spcPts val="0"/>
              </a:spcBef>
              <a:buSzTx/>
              <a:buAutoNum type="alphaLcPeriod"/>
            </a:pPr>
            <a:r>
              <a:rPr lang="en-US" sz="2000" dirty="0">
                <a:solidFill>
                  <a:prstClr val="white"/>
                </a:solidFill>
              </a:rPr>
              <a:t>Wave form (influences mainly timbre) </a:t>
            </a:r>
          </a:p>
          <a:p>
            <a:pPr marL="914400" lvl="2" indent="0" defTabSz="457200">
              <a:lnSpc>
                <a:spcPct val="100000"/>
              </a:lnSpc>
              <a:spcBef>
                <a:spcPts val="0"/>
              </a:spcBef>
              <a:buSzTx/>
              <a:buNone/>
            </a:pPr>
            <a:endParaRPr lang="en-US" sz="2000" dirty="0">
              <a:solidFill>
                <a:prstClr val="white"/>
              </a:solidFill>
            </a:endParaRPr>
          </a:p>
          <a:p>
            <a:pPr marL="0" indent="0" defTabSz="457200">
              <a:lnSpc>
                <a:spcPct val="100000"/>
              </a:lnSpc>
              <a:spcBef>
                <a:spcPts val="0"/>
              </a:spcBef>
              <a:buSzTx/>
              <a:buNone/>
            </a:pPr>
            <a:r>
              <a:rPr lang="en-US" sz="2000" dirty="0">
                <a:solidFill>
                  <a:prstClr val="white"/>
                </a:solidFill>
              </a:rPr>
              <a:t>***There is not a one-to-one relationship between physical properties and perceptual experience. For example, intensity can also influence perception of pitch.</a:t>
            </a:r>
          </a:p>
          <a:p>
            <a:endParaRPr lang="en-US" dirty="0"/>
          </a:p>
        </p:txBody>
      </p:sp>
    </p:spTree>
    <p:extLst>
      <p:ext uri="{BB962C8B-B14F-4D97-AF65-F5344CB8AC3E}">
        <p14:creationId xmlns:p14="http://schemas.microsoft.com/office/powerpoint/2010/main" val="448209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3E1FE-672B-4179-B73B-F77E68D7002B}"/>
              </a:ext>
            </a:extLst>
          </p:cNvPr>
          <p:cNvSpPr>
            <a:spLocks noGrp="1"/>
          </p:cNvSpPr>
          <p:nvPr>
            <p:ph type="title"/>
          </p:nvPr>
        </p:nvSpPr>
        <p:spPr>
          <a:xfrm>
            <a:off x="532660" y="618518"/>
            <a:ext cx="11097087" cy="997218"/>
          </a:xfrm>
        </p:spPr>
        <p:txBody>
          <a:bodyPr>
            <a:normAutofit fontScale="90000"/>
          </a:bodyPr>
          <a:lstStyle/>
          <a:p>
            <a:r>
              <a:rPr lang="en-US" dirty="0"/>
              <a:t>Sensory processes are the initial steps to perception.</a:t>
            </a:r>
          </a:p>
        </p:txBody>
      </p:sp>
      <p:sp>
        <p:nvSpPr>
          <p:cNvPr id="4" name="Rectangle 3">
            <a:extLst>
              <a:ext uri="{FF2B5EF4-FFF2-40B4-BE49-F238E27FC236}">
                <a16:creationId xmlns:a16="http://schemas.microsoft.com/office/drawing/2014/main" id="{F1533D32-CA68-4B96-B1DC-90F93E74C324}"/>
              </a:ext>
            </a:extLst>
          </p:cNvPr>
          <p:cNvSpPr/>
          <p:nvPr/>
        </p:nvSpPr>
        <p:spPr>
          <a:xfrm>
            <a:off x="1068279" y="1615736"/>
            <a:ext cx="9655946" cy="3539430"/>
          </a:xfrm>
          <a:prstGeom prst="rect">
            <a:avLst/>
          </a:prstGeom>
        </p:spPr>
        <p:txBody>
          <a:bodyPr wrap="square">
            <a:spAutoFit/>
          </a:bodyPr>
          <a:lstStyle/>
          <a:p>
            <a:pPr marL="342900" indent="-342900">
              <a:buAutoNum type="arabicPeriod"/>
            </a:pPr>
            <a:r>
              <a:rPr lang="en-US" sz="2800" dirty="0"/>
              <a:t>Transduction is the process of converting energy of a stimulus into neural activity. The stimulus is recoded as a neural pattern. </a:t>
            </a:r>
          </a:p>
          <a:p>
            <a:pPr marL="342900" indent="-342900">
              <a:buAutoNum type="arabicPeriod"/>
            </a:pPr>
            <a:r>
              <a:rPr lang="en-US" sz="2800" dirty="0"/>
              <a:t>Transduction can be affected by our experiences, such as through adaptation; a constant level of stimulus results in a decreased response over time. </a:t>
            </a:r>
          </a:p>
          <a:p>
            <a:pPr marL="342900" indent="-342900">
              <a:buAutoNum type="arabicPeriod"/>
            </a:pPr>
            <a:r>
              <a:rPr lang="en-US" sz="2800" dirty="0"/>
              <a:t>With continued exposure, the neural response to the stimulus may change. </a:t>
            </a:r>
          </a:p>
          <a:p>
            <a:pPr marL="342900" indent="-342900">
              <a:buAutoNum type="arabicPeriod"/>
            </a:pPr>
            <a:r>
              <a:rPr lang="en-US" sz="2800" dirty="0"/>
              <a:t>Adaption is also perceptual, not just sensory</a:t>
            </a:r>
          </a:p>
        </p:txBody>
      </p:sp>
    </p:spTree>
    <p:extLst>
      <p:ext uri="{BB962C8B-B14F-4D97-AF65-F5344CB8AC3E}">
        <p14:creationId xmlns:p14="http://schemas.microsoft.com/office/powerpoint/2010/main" val="3858777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D6467-B8FA-437B-A874-B91C90E5A7F2}"/>
              </a:ext>
            </a:extLst>
          </p:cNvPr>
          <p:cNvSpPr>
            <a:spLocks noGrp="1"/>
          </p:cNvSpPr>
          <p:nvPr>
            <p:ph type="title"/>
          </p:nvPr>
        </p:nvSpPr>
        <p:spPr>
          <a:xfrm>
            <a:off x="1143001" y="298921"/>
            <a:ext cx="9905998" cy="1236915"/>
          </a:xfrm>
        </p:spPr>
        <p:txBody>
          <a:bodyPr>
            <a:normAutofit fontScale="90000"/>
          </a:bodyPr>
          <a:lstStyle/>
          <a:p>
            <a:r>
              <a:rPr lang="en-US" dirty="0"/>
              <a:t>Perception is the process of selecting and identifying information from the environment.</a:t>
            </a:r>
          </a:p>
        </p:txBody>
      </p:sp>
      <p:sp>
        <p:nvSpPr>
          <p:cNvPr id="4" name="Rectangle 3">
            <a:extLst>
              <a:ext uri="{FF2B5EF4-FFF2-40B4-BE49-F238E27FC236}">
                <a16:creationId xmlns:a16="http://schemas.microsoft.com/office/drawing/2014/main" id="{353F6268-419E-44AC-A93D-AE452BFB92D2}"/>
              </a:ext>
            </a:extLst>
          </p:cNvPr>
          <p:cNvSpPr/>
          <p:nvPr/>
        </p:nvSpPr>
        <p:spPr>
          <a:xfrm>
            <a:off x="772357" y="1411550"/>
            <a:ext cx="10644325" cy="5509200"/>
          </a:xfrm>
          <a:prstGeom prst="rect">
            <a:avLst/>
          </a:prstGeom>
        </p:spPr>
        <p:txBody>
          <a:bodyPr wrap="square">
            <a:spAutoFit/>
          </a:bodyPr>
          <a:lstStyle/>
          <a:p>
            <a:r>
              <a:rPr lang="en-US" sz="2200" dirty="0"/>
              <a:t>Sensation usually involves sensing the existence of a stimulus, whereas perceptual systems involve the determination of what a stimulus is.</a:t>
            </a:r>
          </a:p>
          <a:p>
            <a:r>
              <a:rPr lang="en-US" sz="2200" dirty="0"/>
              <a:t>Expectations and perception: Our knowledge about the world allows us to make fairly accurate predictions about what should be there—so we don’t need a lot of information from the stimulus itself.</a:t>
            </a:r>
          </a:p>
          <a:p>
            <a:pPr lvl="1"/>
            <a:endParaRPr lang="en-US" sz="2200" dirty="0"/>
          </a:p>
          <a:p>
            <a:pPr marL="742950" lvl="1" indent="-285750">
              <a:buFont typeface="Arial" panose="020B0604020202020204" pitchFamily="34" charset="0"/>
              <a:buChar char="•"/>
            </a:pPr>
            <a:r>
              <a:rPr lang="en-US" sz="2200" b="1" u="sng" dirty="0"/>
              <a:t>Bottom-up processes </a:t>
            </a:r>
            <a:r>
              <a:rPr lang="en-US" sz="2200" dirty="0"/>
              <a:t>are processes that are involved in identifying a stimulus by analyzing the information available in the external stimulus. This also refers to information processing that begins at the receptor level and continues to higher brain centers.</a:t>
            </a:r>
          </a:p>
          <a:p>
            <a:pPr lvl="1"/>
            <a:endParaRPr lang="en-US" sz="2200" dirty="0"/>
          </a:p>
          <a:p>
            <a:pPr marL="742950" lvl="1" indent="-285750">
              <a:buFont typeface="Arial" panose="020B0604020202020204" pitchFamily="34" charset="0"/>
              <a:buChar char="•"/>
            </a:pPr>
            <a:r>
              <a:rPr lang="en-US" sz="2200" b="1" u="sng" dirty="0"/>
              <a:t>Top-down processes </a:t>
            </a:r>
            <a:r>
              <a:rPr lang="en-US" sz="2200" dirty="0"/>
              <a:t>are processes that are involved in identifying a stimulus by using the knowledge we already possess about the situation. This knowledge is based on past experiences and allows us to form expectations about what we ought to perceive. It allows for perceptual judgments and bias to start influencing how we process incoming stimuli and information. </a:t>
            </a:r>
          </a:p>
        </p:txBody>
      </p:sp>
    </p:spTree>
    <p:extLst>
      <p:ext uri="{BB962C8B-B14F-4D97-AF65-F5344CB8AC3E}">
        <p14:creationId xmlns:p14="http://schemas.microsoft.com/office/powerpoint/2010/main" val="2842659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4F88C-47F0-4608-968D-2857EDF92158}"/>
              </a:ext>
            </a:extLst>
          </p:cNvPr>
          <p:cNvSpPr>
            <a:spLocks noGrp="1"/>
          </p:cNvSpPr>
          <p:nvPr>
            <p:ph type="title"/>
          </p:nvPr>
        </p:nvSpPr>
        <p:spPr>
          <a:xfrm>
            <a:off x="1143001" y="254533"/>
            <a:ext cx="9905998" cy="846298"/>
          </a:xfrm>
        </p:spPr>
        <p:txBody>
          <a:bodyPr/>
          <a:lstStyle/>
          <a:p>
            <a:r>
              <a:rPr lang="en-US" dirty="0"/>
              <a:t>Vision- begins with light entering the eye.</a:t>
            </a:r>
          </a:p>
        </p:txBody>
      </p:sp>
      <p:sp>
        <p:nvSpPr>
          <p:cNvPr id="5" name="Rectangle 4">
            <a:extLst>
              <a:ext uri="{FF2B5EF4-FFF2-40B4-BE49-F238E27FC236}">
                <a16:creationId xmlns:a16="http://schemas.microsoft.com/office/drawing/2014/main" id="{2C09F623-B6C5-46F6-8283-846339C95452}"/>
              </a:ext>
            </a:extLst>
          </p:cNvPr>
          <p:cNvSpPr/>
          <p:nvPr/>
        </p:nvSpPr>
        <p:spPr>
          <a:xfrm>
            <a:off x="719090" y="1100831"/>
            <a:ext cx="11319029" cy="5262979"/>
          </a:xfrm>
          <a:prstGeom prst="rect">
            <a:avLst/>
          </a:prstGeom>
        </p:spPr>
        <p:txBody>
          <a:bodyPr wrap="square">
            <a:spAutoFit/>
          </a:bodyPr>
          <a:lstStyle/>
          <a:p>
            <a:r>
              <a:rPr lang="en-US" sz="2400" dirty="0"/>
              <a:t>Human photoreceptors in the eye are sensitive to wavelengths of light energy called the visible spectrum.  The visible spectrum ranges from red to violet.</a:t>
            </a:r>
          </a:p>
          <a:p>
            <a:endParaRPr lang="en-US" sz="2400" dirty="0"/>
          </a:p>
          <a:p>
            <a:r>
              <a:rPr lang="en-US" sz="2400" b="1" u="sng" dirty="0"/>
              <a:t>Structures of the eye </a:t>
            </a:r>
          </a:p>
          <a:p>
            <a:pPr marL="342900" indent="-342900">
              <a:buAutoNum type="arabicPeriod"/>
            </a:pPr>
            <a:r>
              <a:rPr lang="en-US" sz="2400" dirty="0"/>
              <a:t>Sclera: mostly “white part” of eye that provides protection and structure </a:t>
            </a:r>
          </a:p>
          <a:p>
            <a:pPr marL="342900" indent="-342900">
              <a:buAutoNum type="arabicPeriod"/>
            </a:pPr>
            <a:r>
              <a:rPr lang="en-US" sz="2400" dirty="0"/>
              <a:t>Cornea: specialized, transparent portion of the sclera through which light enters</a:t>
            </a:r>
          </a:p>
          <a:p>
            <a:pPr marL="342900" indent="-342900">
              <a:buAutoNum type="arabicPeriod"/>
            </a:pPr>
            <a:r>
              <a:rPr lang="en-US" sz="2400" dirty="0"/>
              <a:t>The iris is the pigmented muscle that gives the eye its color and regulates the size of the pupil. The muscles of the iris control the amount of light entering the eye.</a:t>
            </a:r>
          </a:p>
          <a:p>
            <a:pPr marL="342900" indent="-342900">
              <a:buAutoNum type="arabicPeriod"/>
            </a:pPr>
            <a:r>
              <a:rPr lang="en-US" sz="2400" dirty="0"/>
              <a:t>Pupil: opening in iris</a:t>
            </a:r>
          </a:p>
          <a:p>
            <a:pPr marL="342900" indent="-342900">
              <a:buAutoNum type="arabicPeriod"/>
            </a:pPr>
            <a:r>
              <a:rPr lang="en-US" sz="2400" dirty="0"/>
              <a:t>The lens is the transparent, shape-changing convex structure that focuses images on the retina. The lens must accommodate in order to focus on a specific object.</a:t>
            </a:r>
          </a:p>
          <a:p>
            <a:pPr marL="342900" indent="-342900">
              <a:buAutoNum type="arabicPeriod"/>
            </a:pPr>
            <a:r>
              <a:rPr lang="en-US" sz="2400" dirty="0"/>
              <a:t>Retina: layer containing two types of photoreceptors—rods and cones—that transduce light energy to electrochemical energy. The blind spot is where the optic nerve connects to the eye and contains neither rods nor cones. </a:t>
            </a:r>
          </a:p>
        </p:txBody>
      </p:sp>
    </p:spTree>
    <p:extLst>
      <p:ext uri="{BB962C8B-B14F-4D97-AF65-F5344CB8AC3E}">
        <p14:creationId xmlns:p14="http://schemas.microsoft.com/office/powerpoint/2010/main" val="3249605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BEE2F-B987-46B5-9B69-F0787E36A8F2}"/>
              </a:ext>
            </a:extLst>
          </p:cNvPr>
          <p:cNvSpPr>
            <a:spLocks noGrp="1"/>
          </p:cNvSpPr>
          <p:nvPr>
            <p:ph type="title"/>
          </p:nvPr>
        </p:nvSpPr>
        <p:spPr>
          <a:xfrm>
            <a:off x="807869" y="121368"/>
            <a:ext cx="10582181" cy="846298"/>
          </a:xfrm>
        </p:spPr>
        <p:txBody>
          <a:bodyPr>
            <a:normAutofit fontScale="90000"/>
          </a:bodyPr>
          <a:lstStyle/>
          <a:p>
            <a:r>
              <a:rPr lang="en-US" dirty="0"/>
              <a:t>Color perception &amp; Common Problems with vision</a:t>
            </a:r>
          </a:p>
        </p:txBody>
      </p:sp>
      <p:sp>
        <p:nvSpPr>
          <p:cNvPr id="4" name="Rectangle 3">
            <a:extLst>
              <a:ext uri="{FF2B5EF4-FFF2-40B4-BE49-F238E27FC236}">
                <a16:creationId xmlns:a16="http://schemas.microsoft.com/office/drawing/2014/main" id="{46A6F409-2A17-4395-BC74-49BB73507AC3}"/>
              </a:ext>
            </a:extLst>
          </p:cNvPr>
          <p:cNvSpPr/>
          <p:nvPr/>
        </p:nvSpPr>
        <p:spPr>
          <a:xfrm>
            <a:off x="603681" y="967665"/>
            <a:ext cx="11141475" cy="5509200"/>
          </a:xfrm>
          <a:prstGeom prst="rect">
            <a:avLst/>
          </a:prstGeom>
        </p:spPr>
        <p:txBody>
          <a:bodyPr wrap="square">
            <a:spAutoFit/>
          </a:bodyPr>
          <a:lstStyle/>
          <a:p>
            <a:r>
              <a:rPr lang="en-US" sz="2200" dirty="0"/>
              <a:t>How we perceive color is informed by types of color blindness.</a:t>
            </a:r>
          </a:p>
          <a:p>
            <a:pPr marL="742950" lvl="1" indent="-285750">
              <a:buFont typeface="Arial" panose="020B0604020202020204" pitchFamily="34" charset="0"/>
              <a:buChar char="•"/>
            </a:pPr>
            <a:r>
              <a:rPr lang="en-US" sz="2200" dirty="0"/>
              <a:t>In monochromatic color blindness, the person cannot see any color at all.</a:t>
            </a:r>
          </a:p>
          <a:p>
            <a:pPr marL="742950" lvl="1" indent="-285750">
              <a:buFont typeface="Arial" panose="020B0604020202020204" pitchFamily="34" charset="0"/>
              <a:buChar char="•"/>
            </a:pPr>
            <a:r>
              <a:rPr lang="en-US" sz="2200" dirty="0"/>
              <a:t>In dichromatic color blindness, the person perceives only two of the three visual pigments.</a:t>
            </a:r>
          </a:p>
          <a:p>
            <a:endParaRPr lang="en-US" sz="2200" dirty="0"/>
          </a:p>
          <a:p>
            <a:r>
              <a:rPr lang="en-US" sz="2200" b="1" u="sng" dirty="0"/>
              <a:t>Common problems with vision </a:t>
            </a:r>
          </a:p>
          <a:p>
            <a:pPr marL="342900" indent="-342900">
              <a:buAutoNum type="arabicPeriod"/>
            </a:pPr>
            <a:r>
              <a:rPr lang="en-US" sz="2200" dirty="0"/>
              <a:t>Cataracts: clouding of the lens of the eye; affects acuity and color vision</a:t>
            </a:r>
          </a:p>
          <a:p>
            <a:pPr marL="342900" indent="-342900">
              <a:buAutoNum type="arabicPeriod"/>
            </a:pPr>
            <a:r>
              <a:rPr lang="en-US" sz="2200" dirty="0"/>
              <a:t>Retinopathy: damage to the small blood vessels; begins to leak and may cause blurred vision, blind spots, or floaters </a:t>
            </a:r>
          </a:p>
          <a:p>
            <a:pPr marL="342900" indent="-342900">
              <a:buAutoNum type="arabicPeriod"/>
            </a:pPr>
            <a:r>
              <a:rPr lang="en-US" sz="2200" dirty="0"/>
              <a:t>Glaucoma: fluid pressure builds up inside the eye, damaging the optic nerve; blurred vision and loss of peripheral vision</a:t>
            </a:r>
          </a:p>
          <a:p>
            <a:pPr marL="342900" indent="-342900">
              <a:buAutoNum type="arabicPeriod"/>
            </a:pPr>
            <a:r>
              <a:rPr lang="en-US" sz="2200" dirty="0"/>
              <a:t>Macular degeneration: inability to see objects clearly; distorted vision and dark spots in the center of vision</a:t>
            </a:r>
          </a:p>
          <a:p>
            <a:pPr marL="342900" indent="-342900">
              <a:buAutoNum type="arabicPeriod"/>
            </a:pPr>
            <a:r>
              <a:rPr lang="en-US" sz="2200" dirty="0"/>
              <a:t>Hyperopia (farsightedness): focusing the image behind the retina; difficulty in seeing objects close up</a:t>
            </a:r>
          </a:p>
          <a:p>
            <a:pPr marL="342900" indent="-342900">
              <a:buAutoNum type="arabicPeriod"/>
            </a:pPr>
            <a:r>
              <a:rPr lang="en-US" sz="2200" dirty="0"/>
              <a:t>Myopia (nearsightedness): focusing the image in front of the retina; difficulty in seeing objects far away</a:t>
            </a:r>
          </a:p>
        </p:txBody>
      </p:sp>
    </p:spTree>
    <p:extLst>
      <p:ext uri="{BB962C8B-B14F-4D97-AF65-F5344CB8AC3E}">
        <p14:creationId xmlns:p14="http://schemas.microsoft.com/office/powerpoint/2010/main" val="3508159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77E2-B3BA-4276-817D-0B362E983B78}"/>
              </a:ext>
            </a:extLst>
          </p:cNvPr>
          <p:cNvSpPr>
            <a:spLocks noGrp="1"/>
          </p:cNvSpPr>
          <p:nvPr>
            <p:ph type="title"/>
          </p:nvPr>
        </p:nvSpPr>
        <p:spPr>
          <a:xfrm>
            <a:off x="1061513" y="138254"/>
            <a:ext cx="10644325" cy="1478570"/>
          </a:xfrm>
        </p:spPr>
        <p:txBody>
          <a:bodyPr/>
          <a:lstStyle/>
          <a:p>
            <a:r>
              <a:rPr lang="en-US" dirty="0"/>
              <a:t>Audition- Begins with sound entering the ear</a:t>
            </a:r>
          </a:p>
        </p:txBody>
      </p:sp>
      <p:sp>
        <p:nvSpPr>
          <p:cNvPr id="4" name="Rectangle 3">
            <a:extLst>
              <a:ext uri="{FF2B5EF4-FFF2-40B4-BE49-F238E27FC236}">
                <a16:creationId xmlns:a16="http://schemas.microsoft.com/office/drawing/2014/main" id="{FC16BFCD-47DD-4F42-9807-CA80455B164B}"/>
              </a:ext>
            </a:extLst>
          </p:cNvPr>
          <p:cNvSpPr/>
          <p:nvPr/>
        </p:nvSpPr>
        <p:spPr>
          <a:xfrm>
            <a:off x="887767" y="1616824"/>
            <a:ext cx="10644326" cy="4832092"/>
          </a:xfrm>
          <a:prstGeom prst="rect">
            <a:avLst/>
          </a:prstGeom>
        </p:spPr>
        <p:txBody>
          <a:bodyPr wrap="square">
            <a:spAutoFit/>
          </a:bodyPr>
          <a:lstStyle/>
          <a:p>
            <a:pPr marL="342900" indent="-342900">
              <a:buAutoNum type="arabicPeriod"/>
            </a:pPr>
            <a:r>
              <a:rPr lang="en-US" sz="2200" dirty="0"/>
              <a:t>Sound is mechanical energy typically caused by vibrating objects.</a:t>
            </a:r>
          </a:p>
          <a:p>
            <a:pPr marL="342900" indent="-342900">
              <a:buAutoNum type="arabicPeriod"/>
            </a:pPr>
            <a:r>
              <a:rPr lang="en-US" sz="2200" dirty="0"/>
              <a:t>Vibrations produce movement of air molecules (sound waves).</a:t>
            </a:r>
          </a:p>
          <a:p>
            <a:pPr marL="342900" indent="-342900">
              <a:buAutoNum type="arabicPeriod"/>
            </a:pPr>
            <a:r>
              <a:rPr lang="en-US" sz="2200" dirty="0"/>
              <a:t>Moving one’s head helps in detecting the source of a sound.</a:t>
            </a:r>
          </a:p>
          <a:p>
            <a:pPr lvl="2"/>
            <a:endParaRPr lang="en-US" sz="2200" dirty="0"/>
          </a:p>
          <a:p>
            <a:pPr lvl="1"/>
            <a:r>
              <a:rPr lang="en-US" sz="2200" b="1" u="sng" dirty="0"/>
              <a:t>Pinna</a:t>
            </a:r>
            <a:r>
              <a:rPr lang="en-US" sz="2200" dirty="0"/>
              <a:t>: external (visible) flap of skin and cartilage</a:t>
            </a:r>
          </a:p>
          <a:p>
            <a:pPr lvl="1"/>
            <a:r>
              <a:rPr lang="en-US" sz="2200" b="1" u="sng" dirty="0"/>
              <a:t>Auditory canal</a:t>
            </a:r>
            <a:r>
              <a:rPr lang="en-US" sz="2200" dirty="0"/>
              <a:t>: part of outer ear along with pinna, leads to tympanic membrane</a:t>
            </a:r>
          </a:p>
          <a:p>
            <a:pPr lvl="1"/>
            <a:r>
              <a:rPr lang="en-US" sz="2200" b="1" u="sng" dirty="0"/>
              <a:t>Tympanic membrane</a:t>
            </a:r>
            <a:r>
              <a:rPr lang="en-US" sz="2200" dirty="0"/>
              <a:t>: also called eardrum, separates outer ear from middle ear and vibrates with reception of sound</a:t>
            </a:r>
          </a:p>
          <a:p>
            <a:pPr lvl="1"/>
            <a:r>
              <a:rPr lang="en-US" sz="2200" b="1" u="sng" dirty="0"/>
              <a:t>Ossicles</a:t>
            </a:r>
            <a:r>
              <a:rPr lang="en-US" sz="2200" dirty="0"/>
              <a:t>: three bones in middle ear (malleus/incus/stapes or hammer/anvil/stirrup) set in motion by ear drum that transmit sound vibrations to the cochlea</a:t>
            </a:r>
          </a:p>
          <a:p>
            <a:pPr lvl="1"/>
            <a:r>
              <a:rPr lang="en-US" sz="2200" b="1" u="sng" dirty="0"/>
              <a:t>Cochlea</a:t>
            </a:r>
            <a:r>
              <a:rPr lang="en-US" sz="2200" dirty="0"/>
              <a:t>: a part of the inner ear, contains fluid and receptors</a:t>
            </a:r>
          </a:p>
          <a:p>
            <a:pPr lvl="1"/>
            <a:r>
              <a:rPr lang="en-US" sz="2200" b="1" u="sng" dirty="0"/>
              <a:t>Basilar membrane</a:t>
            </a:r>
            <a:r>
              <a:rPr lang="en-US" sz="2200" dirty="0"/>
              <a:t>: subject to pressure changes in cochlear fluid; contains the organ of </a:t>
            </a:r>
            <a:r>
              <a:rPr lang="en-US" sz="2200" dirty="0" err="1"/>
              <a:t>Corti</a:t>
            </a:r>
            <a:r>
              <a:rPr lang="en-US" sz="2200" dirty="0"/>
              <a:t>, an organ that contains auditory sensory hair cells, which are deflected by fluid movement that trigger neural impulses to the brain via the auditory nerve. </a:t>
            </a:r>
          </a:p>
        </p:txBody>
      </p:sp>
    </p:spTree>
    <p:extLst>
      <p:ext uri="{BB962C8B-B14F-4D97-AF65-F5344CB8AC3E}">
        <p14:creationId xmlns:p14="http://schemas.microsoft.com/office/powerpoint/2010/main" val="3051659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AE637-8597-4DFB-9A17-F0126BD7F131}"/>
              </a:ext>
            </a:extLst>
          </p:cNvPr>
          <p:cNvSpPr>
            <a:spLocks noGrp="1"/>
          </p:cNvSpPr>
          <p:nvPr>
            <p:ph type="title"/>
          </p:nvPr>
        </p:nvSpPr>
        <p:spPr>
          <a:xfrm>
            <a:off x="1141413" y="220501"/>
            <a:ext cx="9905998" cy="846298"/>
          </a:xfrm>
        </p:spPr>
        <p:txBody>
          <a:bodyPr/>
          <a:lstStyle/>
          <a:p>
            <a:r>
              <a:rPr lang="en-US" dirty="0"/>
              <a:t>Characteristics of sound</a:t>
            </a:r>
          </a:p>
        </p:txBody>
      </p:sp>
      <p:sp>
        <p:nvSpPr>
          <p:cNvPr id="5" name="Rectangle 4">
            <a:extLst>
              <a:ext uri="{FF2B5EF4-FFF2-40B4-BE49-F238E27FC236}">
                <a16:creationId xmlns:a16="http://schemas.microsoft.com/office/drawing/2014/main" id="{68BFC4A6-B694-4C4B-8FFF-8D8C633848EA}"/>
              </a:ext>
            </a:extLst>
          </p:cNvPr>
          <p:cNvSpPr/>
          <p:nvPr/>
        </p:nvSpPr>
        <p:spPr>
          <a:xfrm>
            <a:off x="585927" y="1120676"/>
            <a:ext cx="10777490" cy="2677656"/>
          </a:xfrm>
          <a:prstGeom prst="rect">
            <a:avLst/>
          </a:prstGeom>
        </p:spPr>
        <p:txBody>
          <a:bodyPr wrap="square">
            <a:spAutoFit/>
          </a:bodyPr>
          <a:lstStyle/>
          <a:p>
            <a:pPr marL="342900" indent="-342900">
              <a:buAutoNum type="arabicParenR"/>
            </a:pPr>
            <a:r>
              <a:rPr lang="en-US" sz="2400" dirty="0"/>
              <a:t>Frequency corresponds to the perceptual term pitch. Frequency is measured in hertz (Hz).</a:t>
            </a:r>
          </a:p>
          <a:p>
            <a:pPr marL="342900" indent="-342900">
              <a:buAutoNum type="arabicParenR"/>
            </a:pPr>
            <a:r>
              <a:rPr lang="en-US" sz="2400" dirty="0"/>
              <a:t>Amplitude corresponds to the perceptual term loudness (volume). Amplitude is measured in decibels (dB). Exposure to intense sounds can cause hearing loss.</a:t>
            </a:r>
          </a:p>
          <a:p>
            <a:pPr marL="342900" indent="-342900">
              <a:buAutoNum type="arabicParenR"/>
            </a:pPr>
            <a:r>
              <a:rPr lang="en-US" sz="2400" dirty="0"/>
              <a:t>Complexity is measured by looking at the shape of the sound waveform. This can be assessed by looking at how much the sound wave deviates from a sine wave (a waveform with a variation).</a:t>
            </a:r>
          </a:p>
        </p:txBody>
      </p:sp>
      <p:sp>
        <p:nvSpPr>
          <p:cNvPr id="7" name="Rectangle 6">
            <a:extLst>
              <a:ext uri="{FF2B5EF4-FFF2-40B4-BE49-F238E27FC236}">
                <a16:creationId xmlns:a16="http://schemas.microsoft.com/office/drawing/2014/main" id="{3C435EDB-0FAA-4368-83CE-A86BFAD812DD}"/>
              </a:ext>
            </a:extLst>
          </p:cNvPr>
          <p:cNvSpPr/>
          <p:nvPr/>
        </p:nvSpPr>
        <p:spPr>
          <a:xfrm>
            <a:off x="674704" y="3983347"/>
            <a:ext cx="10461484" cy="2308324"/>
          </a:xfrm>
          <a:prstGeom prst="rect">
            <a:avLst/>
          </a:prstGeom>
        </p:spPr>
        <p:txBody>
          <a:bodyPr wrap="square">
            <a:spAutoFit/>
          </a:bodyPr>
          <a:lstStyle/>
          <a:p>
            <a:r>
              <a:rPr lang="en-US" sz="2400" b="1" u="sng" dirty="0"/>
              <a:t>Auditory theories</a:t>
            </a:r>
          </a:p>
          <a:p>
            <a:r>
              <a:rPr lang="en-US" sz="2400" dirty="0"/>
              <a:t>Place theory: Differences in pitch result from stimulation of different areas of the basilar membrane.</a:t>
            </a:r>
          </a:p>
          <a:p>
            <a:endParaRPr lang="en-US" sz="2400" dirty="0"/>
          </a:p>
          <a:p>
            <a:r>
              <a:rPr lang="en-US" sz="2400" dirty="0"/>
              <a:t>Frequency theory: Differences in pitch are due to rate of neural impulses traveling up the auditory nerve.</a:t>
            </a:r>
          </a:p>
        </p:txBody>
      </p:sp>
    </p:spTree>
    <p:extLst>
      <p:ext uri="{BB962C8B-B14F-4D97-AF65-F5344CB8AC3E}">
        <p14:creationId xmlns:p14="http://schemas.microsoft.com/office/powerpoint/2010/main" val="7972416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248</TotalTime>
  <Words>2252</Words>
  <Application>Microsoft Office PowerPoint</Application>
  <PresentationFormat>Widescreen</PresentationFormat>
  <Paragraphs>142</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Trebuchet MS</vt:lpstr>
      <vt:lpstr>Tw Cen MT</vt:lpstr>
      <vt:lpstr>Circuit</vt:lpstr>
      <vt:lpstr>Sensation and Perception</vt:lpstr>
      <vt:lpstr>What kind of information?</vt:lpstr>
      <vt:lpstr>Some physical stimuli that our bodies are sensitive to:</vt:lpstr>
      <vt:lpstr>Sensory processes are the initial steps to perception.</vt:lpstr>
      <vt:lpstr>Perception is the process of selecting and identifying information from the environment.</vt:lpstr>
      <vt:lpstr>Vision- begins with light entering the eye.</vt:lpstr>
      <vt:lpstr>Color perception &amp; Common Problems with vision</vt:lpstr>
      <vt:lpstr>Audition- Begins with sound entering the ear</vt:lpstr>
      <vt:lpstr>Characteristics of sound</vt:lpstr>
      <vt:lpstr>Hearing deficits</vt:lpstr>
      <vt:lpstr>Gustation (taste)</vt:lpstr>
      <vt:lpstr>Olfaction (smell)</vt:lpstr>
      <vt:lpstr>PowerPoint Presentation</vt:lpstr>
      <vt:lpstr>Pain- the experience evoked by a harmful stimulus; directs our attention toward a danger and holds our attention  </vt:lpstr>
      <vt:lpstr>More Pain!!!</vt:lpstr>
      <vt:lpstr>Perception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Sensation and Perception</dc:title>
  <dc:creator>Nick Augustine</dc:creator>
  <cp:lastModifiedBy>Nick Augustine</cp:lastModifiedBy>
  <cp:revision>16</cp:revision>
  <dcterms:created xsi:type="dcterms:W3CDTF">2022-10-14T16:02:47Z</dcterms:created>
  <dcterms:modified xsi:type="dcterms:W3CDTF">2022-10-14T20:11:09Z</dcterms:modified>
</cp:coreProperties>
</file>