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72" r:id="rId7"/>
    <p:sldId id="273" r:id="rId8"/>
    <p:sldId id="263" r:id="rId9"/>
    <p:sldId id="265" r:id="rId10"/>
    <p:sldId id="266" r:id="rId11"/>
    <p:sldId id="267" r:id="rId12"/>
    <p:sldId id="280" r:id="rId13"/>
    <p:sldId id="268" r:id="rId14"/>
    <p:sldId id="281" r:id="rId15"/>
    <p:sldId id="282" r:id="rId16"/>
    <p:sldId id="283" r:id="rId17"/>
    <p:sldId id="284" r:id="rId18"/>
    <p:sldId id="286" r:id="rId19"/>
    <p:sldId id="287" r:id="rId20"/>
    <p:sldId id="288" r:id="rId21"/>
    <p:sldId id="279" r:id="rId22"/>
    <p:sldId id="289" r:id="rId23"/>
    <p:sldId id="293" r:id="rId24"/>
    <p:sldId id="294" r:id="rId25"/>
    <p:sldId id="285" r:id="rId26"/>
    <p:sldId id="271" r:id="rId27"/>
    <p:sldId id="27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A6012-3FD1-4F96-9C45-978D02BDE58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7C3A-E845-4AD5-A36A-ABF634E8C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3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357687"/>
            <a:ext cx="5486400" cy="41290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7388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721FCA1-9C83-4D4E-84E9-D90BC46DB7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7D03A9F-1CCC-4FF0-BFBA-A7EE024E0F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:notes"/>
          <p:cNvSpPr txBox="1">
            <a:spLocks noGrp="1"/>
          </p:cNvSpPr>
          <p:nvPr>
            <p:ph type="body" idx="1"/>
          </p:nvPr>
        </p:nvSpPr>
        <p:spPr>
          <a:xfrm>
            <a:off x="685800" y="4357687"/>
            <a:ext cx="5486400" cy="41290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7388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7:notes"/>
          <p:cNvSpPr txBox="1">
            <a:spLocks noGrp="1"/>
          </p:cNvSpPr>
          <p:nvPr>
            <p:ph type="body" idx="1"/>
          </p:nvPr>
        </p:nvSpPr>
        <p:spPr>
          <a:xfrm>
            <a:off x="685800" y="4357687"/>
            <a:ext cx="5486400" cy="41290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7388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8:notes"/>
          <p:cNvSpPr txBox="1">
            <a:spLocks noGrp="1"/>
          </p:cNvSpPr>
          <p:nvPr>
            <p:ph type="body" idx="1"/>
          </p:nvPr>
        </p:nvSpPr>
        <p:spPr>
          <a:xfrm>
            <a:off x="685800" y="4357687"/>
            <a:ext cx="5486400" cy="41290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7388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CFD70B1-1A05-46E1-AB6A-5E157B534F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AD3FB20-4601-4F2D-BCA8-A8BE7E1EDF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B4A2339-1CF8-472E-86FD-54EF1D209F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237312A-6534-4C11-836A-43BD943F9B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B4E4771-F845-4244-86C2-5E86FAA2EC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BCE457E-EB40-41E5-AA56-8679EE4B3A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C780045-0E87-41B1-ACF8-80D75AB726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B5A282B-157F-4791-BA1D-E5F8173C103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1C6C2D1-56EF-4353-910F-72B1AE104F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32139C4-DAD8-4B92-9885-973E70CBD17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  <a:defRPr sz="1400" b="0" i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  <a:defRPr sz="1400" b="0" i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  <a:defRPr sz="1400" b="0" i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  <a:defRPr sz="1400" b="0" i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  <a:defRPr sz="1400" b="0" i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  <a:defRPr sz="1400" b="0" i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  <a:defRPr sz="1400" b="0" i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  <a:defRPr sz="1400" b="0" i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pact"/>
              <a:buNone/>
              <a:defRPr sz="1400" b="0" i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9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ugs_Bunny" TargetMode="External"/><Relationship Id="rId2" Type="http://schemas.openxmlformats.org/officeDocument/2006/relationships/hyperlink" Target="https://webfiles.uci.edu/eloftus/BraunPsychMarket0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files.uci.edu/eloftus/Berkowitz_Pluto_AJP08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utobiographical_memor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00F8-50D3-4FD8-B4E5-A266E82070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Psychology: Memory</a:t>
            </a:r>
          </a:p>
        </p:txBody>
      </p:sp>
    </p:spTree>
    <p:extLst>
      <p:ext uri="{BB962C8B-B14F-4D97-AF65-F5344CB8AC3E}">
        <p14:creationId xmlns:p14="http://schemas.microsoft.com/office/powerpoint/2010/main" val="314091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A13B-4795-4D40-82F3-41BEB2FD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15888"/>
            <a:ext cx="7239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pitchFamily="-106" charset="-128"/>
              </a:rPr>
              <a:t>Synaptic Changes and storage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383F737-CB57-476C-8E97-64FFBF98D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47" y="850108"/>
            <a:ext cx="6399320" cy="586141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One physical change in the brain during memory storage is in the synapses. </a:t>
            </a:r>
          </a:p>
          <a:p>
            <a:r>
              <a:rPr lang="en-US" altLang="en-US" sz="2800" dirty="0"/>
              <a:t>Memories begin as impulses whizzing through the brain circuits, leaving a semi-permanent trace.</a:t>
            </a:r>
          </a:p>
          <a:p>
            <a:pPr lvl="1"/>
            <a:r>
              <a:rPr lang="en-US" altLang="en-US" sz="2800" dirty="0"/>
              <a:t>The more a memory is utilized, the more potential strength that neuron has, called long-term potentiation.</a:t>
            </a:r>
          </a:p>
          <a:p>
            <a:pPr lvl="2"/>
            <a:r>
              <a:rPr lang="en-US" altLang="en-US" sz="2800" dirty="0"/>
              <a:t>Neural basis for learning and remembering associations</a:t>
            </a: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57DE997B-4C9E-4693-9BD9-5288F3E79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12" y="2174875"/>
            <a:ext cx="441166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>
            <a:extLst>
              <a:ext uri="{FF2B5EF4-FFF2-40B4-BE49-F238E27FC236}">
                <a16:creationId xmlns:a16="http://schemas.microsoft.com/office/drawing/2014/main" id="{F3C8F60D-581C-49E7-B6E8-2E228C779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6943" y="4960877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000FF"/>
                </a:solidFill>
              </a:rPr>
              <a:t>This stuff gets super complicated…keep it simple for now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D6CC-3C2B-4C3D-81D7-E7112E06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-106" charset="-128"/>
              </a:rPr>
              <a:t>Strengthening </a:t>
            </a:r>
            <a:r>
              <a:rPr lang="en-US" dirty="0" err="1">
                <a:ea typeface="ＭＳ Ｐゴシック" pitchFamily="-106" charset="-128"/>
              </a:rPr>
              <a:t>Ltp</a:t>
            </a:r>
            <a:endParaRPr lang="en-US" dirty="0">
              <a:ea typeface="ＭＳ Ｐゴシック" pitchFamily="-106" charset="-128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95D3A31D-F68A-4629-90CA-7BF8D5C7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41940"/>
            <a:ext cx="10150984" cy="4934068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Research suggests that the best way to remember things is to study them and then sleep!</a:t>
            </a:r>
          </a:p>
          <a:p>
            <a:r>
              <a:rPr lang="en-US" altLang="en-US" sz="2800" dirty="0"/>
              <a:t>Once LTP has occurred, even passing an electrical current through the brain will not erase well stored memories.</a:t>
            </a:r>
          </a:p>
          <a:p>
            <a:pPr lvl="1"/>
            <a:r>
              <a:rPr lang="en-US" altLang="en-US" sz="2800" dirty="0"/>
              <a:t>More recent memories will be </a:t>
            </a:r>
            <a:r>
              <a:rPr lang="en-US" altLang="en-US" sz="2800" dirty="0" err="1"/>
              <a:t>be</a:t>
            </a:r>
            <a:r>
              <a:rPr lang="en-US" altLang="en-US" sz="2800" dirty="0"/>
              <a:t> wiped out</a:t>
            </a:r>
          </a:p>
          <a:p>
            <a:pPr lvl="2"/>
            <a:r>
              <a:rPr lang="en-US" altLang="en-US" sz="2800" dirty="0"/>
              <a:t>People who have a concussion and cannot remember what happened just before or after the injury have not had a chance to “consolidate” their memories to the long-term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1"/>
          <p:cNvSpPr txBox="1">
            <a:spLocks noGrp="1"/>
          </p:cNvSpPr>
          <p:nvPr>
            <p:ph type="body" idx="1"/>
          </p:nvPr>
        </p:nvSpPr>
        <p:spPr>
          <a:xfrm>
            <a:off x="1728787" y="2438400"/>
            <a:ext cx="44434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560"/>
              </a:spcBef>
              <a:buClr>
                <a:srgbClr val="00B050"/>
              </a:buClr>
              <a:buSzPts val="2800"/>
              <a:buFont typeface="Impact"/>
              <a:buChar char="•"/>
            </a:pPr>
            <a:r>
              <a:rPr lang="en-US" sz="2800" dirty="0">
                <a:latin typeface="Impact"/>
                <a:ea typeface="Impact"/>
                <a:cs typeface="Impact"/>
                <a:sym typeface="Impact"/>
              </a:rPr>
              <a:t>People who cram do remember information for a test they study for</a:t>
            </a:r>
            <a:endParaRPr dirty="0"/>
          </a:p>
          <a:p>
            <a:pPr marL="342900">
              <a:lnSpc>
                <a:spcPct val="100000"/>
              </a:lnSpc>
              <a:spcBef>
                <a:spcPts val="560"/>
              </a:spcBef>
              <a:buClr>
                <a:srgbClr val="00B050"/>
              </a:buClr>
              <a:buSzPts val="2800"/>
              <a:buFont typeface="Impact"/>
              <a:buChar char="•"/>
            </a:pPr>
            <a:r>
              <a:rPr lang="en-US" sz="2800" dirty="0">
                <a:latin typeface="Impact"/>
                <a:ea typeface="Impact"/>
                <a:cs typeface="Impact"/>
                <a:sym typeface="Impact"/>
              </a:rPr>
              <a:t>*</a:t>
            </a:r>
            <a:r>
              <a:rPr lang="en-US" sz="2800" u="sng" dirty="0">
                <a:latin typeface="Impact"/>
                <a:ea typeface="Impact"/>
                <a:cs typeface="Impact"/>
                <a:sym typeface="Impact"/>
              </a:rPr>
              <a:t>if the test is immediate</a:t>
            </a:r>
            <a:endParaRPr dirty="0"/>
          </a:p>
          <a:p>
            <a:pPr marL="342900">
              <a:lnSpc>
                <a:spcPct val="100000"/>
              </a:lnSpc>
              <a:spcBef>
                <a:spcPts val="560"/>
              </a:spcBef>
              <a:buClr>
                <a:srgbClr val="00B050"/>
              </a:buClr>
              <a:buSzPts val="2800"/>
              <a:buFont typeface="Impact"/>
              <a:buChar char="•"/>
            </a:pPr>
            <a:r>
              <a:rPr lang="en-US" sz="2800" dirty="0">
                <a:latin typeface="Impact"/>
                <a:ea typeface="Impact"/>
                <a:cs typeface="Impact"/>
                <a:sym typeface="Impact"/>
              </a:rPr>
              <a:t>Cramming does not work as well as distributed studying- hence the spacing effect</a:t>
            </a:r>
            <a:endParaRPr dirty="0"/>
          </a:p>
        </p:txBody>
      </p:sp>
      <p:sp>
        <p:nvSpPr>
          <p:cNvPr id="449" name="Google Shape;449;p41"/>
          <p:cNvSpPr txBox="1"/>
          <p:nvPr/>
        </p:nvSpPr>
        <p:spPr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pPr algn="r">
                <a:buClr>
                  <a:schemeClr val="dk1"/>
                </a:buClr>
                <a:buSzPts val="1400"/>
              </a:pPr>
              <a:t>12</a:t>
            </a:fld>
            <a:endParaRPr/>
          </a:p>
        </p:txBody>
      </p:sp>
      <p:pic>
        <p:nvPicPr>
          <p:cNvPr id="450" name="Google Shape;45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8787" y="76201"/>
            <a:ext cx="2005012" cy="229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1" descr="http://2.bp.blogspot.com/_mVuPeNPnhuM/S4AZ4GnDdeI/AAAAAAAAAfk/vUSSiHLgYO8/s400/crammi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">
            <a:off x="6283326" y="1825626"/>
            <a:ext cx="4029075" cy="4441825"/>
          </a:xfrm>
          <a:prstGeom prst="rect">
            <a:avLst/>
          </a:prstGeom>
          <a:noFill/>
          <a:ln w="539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53" name="Google Shape;453;p41"/>
          <p:cNvSpPr/>
          <p:nvPr/>
        </p:nvSpPr>
        <p:spPr>
          <a:xfrm>
            <a:off x="4030461" y="304800"/>
            <a:ext cx="6862439" cy="10757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1" dirty="0">
                <a:noFill/>
                <a:latin typeface="Impact"/>
              </a:rPr>
              <a:t>Cr</a:t>
            </a:r>
            <a:r>
              <a:rPr lang="en-US" dirty="0">
                <a:latin typeface="Impact"/>
                <a:ea typeface="Impact"/>
                <a:cs typeface="Impact"/>
                <a:sym typeface="Impact"/>
              </a:rPr>
              <a:t>Does cramming work?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7C54-BC22-4DA9-A143-17BE156F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3 basic parts: retrieval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8D640BC8-18EA-4D87-A55E-EAD625C4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492" y="1484231"/>
            <a:ext cx="5472451" cy="51473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u="sng" dirty="0"/>
              <a:t>Retrieval</a:t>
            </a:r>
            <a:r>
              <a:rPr lang="en-US" altLang="en-US" sz="2800" dirty="0"/>
              <a:t>: The locating and recovering of information from memory.</a:t>
            </a:r>
          </a:p>
          <a:p>
            <a:pPr eaLnBrk="1" hangingPunct="1"/>
            <a:endParaRPr lang="en-US" altLang="en-US" sz="2800" dirty="0"/>
          </a:p>
          <a:p>
            <a:pPr lvl="1" eaLnBrk="1" hangingPunct="1"/>
            <a:r>
              <a:rPr lang="en-US" altLang="en-US" sz="2800" dirty="0"/>
              <a:t>While some memories return to us in a split second, other seemed to be hidden deeper, and still others are never “recovered” correctly.</a:t>
            </a:r>
          </a:p>
        </p:txBody>
      </p:sp>
      <p:pic>
        <p:nvPicPr>
          <p:cNvPr id="24580" name="Picture 5" descr="http://memory.psych.upenn.edu/Research?action=AttachFile&amp;do=get&amp;target=gamma_enc_ret.jpg">
            <a:extLst>
              <a:ext uri="{FF2B5EF4-FFF2-40B4-BE49-F238E27FC236}">
                <a16:creationId xmlns:a16="http://schemas.microsoft.com/office/drawing/2014/main" id="{6BB00F8B-074A-4679-91E3-E00BA0B8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6"/>
          <a:stretch>
            <a:fillRect/>
          </a:stretch>
        </p:blipFill>
        <p:spPr bwMode="auto">
          <a:xfrm>
            <a:off x="6781800" y="2249487"/>
            <a:ext cx="48768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B380-177B-4D31-A7B2-BBB134C8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3 stages of memory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69522492-F318-493F-B8B6-564EF705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96987"/>
            <a:ext cx="9905999" cy="354171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We encode information and store it in one of three types of memory, depending on what we need the information for.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Our memory works like an assembly line, and before information can make it to our long-term memory, it must first pass through sensory memory and working memory.</a:t>
            </a:r>
          </a:p>
        </p:txBody>
      </p:sp>
      <p:grpSp>
        <p:nvGrpSpPr>
          <p:cNvPr id="26628" name="Group 2077">
            <a:extLst>
              <a:ext uri="{FF2B5EF4-FFF2-40B4-BE49-F238E27FC236}">
                <a16:creationId xmlns:a16="http://schemas.microsoft.com/office/drawing/2014/main" id="{2E03C917-456B-42D2-9F16-C6D80413E3E9}"/>
              </a:ext>
            </a:extLst>
          </p:cNvPr>
          <p:cNvGrpSpPr>
            <a:grpSpLocks/>
          </p:cNvGrpSpPr>
          <p:nvPr/>
        </p:nvGrpSpPr>
        <p:grpSpPr bwMode="auto">
          <a:xfrm>
            <a:off x="1714498" y="4967288"/>
            <a:ext cx="8841051" cy="1788620"/>
            <a:chOff x="144" y="1440"/>
            <a:chExt cx="5520" cy="1191"/>
          </a:xfrm>
        </p:grpSpPr>
        <p:sp>
          <p:nvSpPr>
            <p:cNvPr id="26629" name="Rectangle 2055">
              <a:extLst>
                <a:ext uri="{FF2B5EF4-FFF2-40B4-BE49-F238E27FC236}">
                  <a16:creationId xmlns:a16="http://schemas.microsoft.com/office/drawing/2014/main" id="{C45ACA93-0A2B-4A15-B33B-899FD0313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016"/>
              <a:ext cx="816" cy="52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/>
                <a:t>External</a:t>
              </a:r>
            </a:p>
            <a:p>
              <a:pPr algn="ctr" eaLnBrk="1" hangingPunct="1"/>
              <a:r>
                <a:rPr lang="en-US" altLang="en-US" sz="1800" b="1"/>
                <a:t>events</a:t>
              </a:r>
            </a:p>
          </p:txBody>
        </p:sp>
        <p:sp>
          <p:nvSpPr>
            <p:cNvPr id="26630" name="Rectangle 2057">
              <a:extLst>
                <a:ext uri="{FF2B5EF4-FFF2-40B4-BE49-F238E27FC236}">
                  <a16:creationId xmlns:a16="http://schemas.microsoft.com/office/drawing/2014/main" id="{74F63DE4-DBE1-475D-BD5F-C5BF10668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016"/>
              <a:ext cx="816" cy="52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/>
                <a:t>Sensory</a:t>
              </a:r>
            </a:p>
            <a:p>
              <a:pPr algn="ctr" eaLnBrk="1" hangingPunct="1"/>
              <a:r>
                <a:rPr lang="en-US" altLang="en-US" sz="1800" b="1"/>
                <a:t>memory</a:t>
              </a:r>
            </a:p>
          </p:txBody>
        </p:sp>
        <p:sp>
          <p:nvSpPr>
            <p:cNvPr id="26631" name="Rectangle 2058">
              <a:extLst>
                <a:ext uri="{FF2B5EF4-FFF2-40B4-BE49-F238E27FC236}">
                  <a16:creationId xmlns:a16="http://schemas.microsoft.com/office/drawing/2014/main" id="{EBA1F22B-DF33-4D1B-B484-A4657BC68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016"/>
              <a:ext cx="816" cy="528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 dirty="0"/>
                <a:t>Short-term</a:t>
              </a:r>
            </a:p>
            <a:p>
              <a:pPr algn="ctr" eaLnBrk="1" hangingPunct="1"/>
              <a:r>
                <a:rPr lang="en-US" altLang="en-US" sz="1800" b="1" dirty="0"/>
                <a:t>memory</a:t>
              </a:r>
            </a:p>
          </p:txBody>
        </p:sp>
        <p:sp>
          <p:nvSpPr>
            <p:cNvPr id="26632" name="Rectangle 2059">
              <a:extLst>
                <a:ext uri="{FF2B5EF4-FFF2-40B4-BE49-F238E27FC236}">
                  <a16:creationId xmlns:a16="http://schemas.microsoft.com/office/drawing/2014/main" id="{13BFBA97-759F-43B0-BD0E-7BD06F4BC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016"/>
              <a:ext cx="816" cy="52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/>
                <a:t>Long-term</a:t>
              </a:r>
            </a:p>
            <a:p>
              <a:pPr algn="ctr" eaLnBrk="1" hangingPunct="1"/>
              <a:r>
                <a:rPr lang="en-US" altLang="en-US" sz="1800" b="1"/>
                <a:t>memory</a:t>
              </a:r>
            </a:p>
          </p:txBody>
        </p:sp>
        <p:sp>
          <p:nvSpPr>
            <p:cNvPr id="26633" name="Line 2060">
              <a:extLst>
                <a:ext uri="{FF2B5EF4-FFF2-40B4-BE49-F238E27FC236}">
                  <a16:creationId xmlns:a16="http://schemas.microsoft.com/office/drawing/2014/main" id="{F7A2EB5D-1269-4FDA-901E-880E9F3D3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112"/>
              <a:ext cx="672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Line 2061">
              <a:extLst>
                <a:ext uri="{FF2B5EF4-FFF2-40B4-BE49-F238E27FC236}">
                  <a16:creationId xmlns:a16="http://schemas.microsoft.com/office/drawing/2014/main" id="{1653711B-D5A8-4062-8E87-154D2F46C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256"/>
              <a:ext cx="672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Line 2062">
              <a:extLst>
                <a:ext uri="{FF2B5EF4-FFF2-40B4-BE49-F238E27FC236}">
                  <a16:creationId xmlns:a16="http://schemas.microsoft.com/office/drawing/2014/main" id="{C20A4C45-DF7E-4284-9330-590AE3752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400"/>
              <a:ext cx="672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Line 2063">
              <a:extLst>
                <a:ext uri="{FF2B5EF4-FFF2-40B4-BE49-F238E27FC236}">
                  <a16:creationId xmlns:a16="http://schemas.microsoft.com/office/drawing/2014/main" id="{228A5AB2-62F4-4508-A50F-7BFA1825E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256"/>
              <a:ext cx="816" cy="0"/>
            </a:xfrm>
            <a:prstGeom prst="line">
              <a:avLst/>
            </a:prstGeom>
            <a:noFill/>
            <a:ln w="38100">
              <a:solidFill>
                <a:srgbClr val="33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Line 2064">
              <a:extLst>
                <a:ext uri="{FF2B5EF4-FFF2-40B4-BE49-F238E27FC236}">
                  <a16:creationId xmlns:a16="http://schemas.microsoft.com/office/drawing/2014/main" id="{EAF3E379-E5F1-4103-800F-153A64227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160"/>
              <a:ext cx="768" cy="0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Line 2065">
              <a:extLst>
                <a:ext uri="{FF2B5EF4-FFF2-40B4-BE49-F238E27FC236}">
                  <a16:creationId xmlns:a16="http://schemas.microsoft.com/office/drawing/2014/main" id="{7418CE8A-63B8-438B-AC1B-C0151AD1F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0" y="2400"/>
              <a:ext cx="768" cy="0"/>
            </a:xfrm>
            <a:prstGeom prst="line">
              <a:avLst/>
            </a:prstGeom>
            <a:noFill/>
            <a:ln w="38100">
              <a:solidFill>
                <a:srgbClr val="FF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Line 2066">
              <a:extLst>
                <a:ext uri="{FF2B5EF4-FFF2-40B4-BE49-F238E27FC236}">
                  <a16:creationId xmlns:a16="http://schemas.microsoft.com/office/drawing/2014/main" id="{4CD76530-3E79-43E0-A303-7F2DA8B91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016"/>
              <a:ext cx="816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Line 2067">
              <a:extLst>
                <a:ext uri="{FF2B5EF4-FFF2-40B4-BE49-F238E27FC236}">
                  <a16:creationId xmlns:a16="http://schemas.microsoft.com/office/drawing/2014/main" id="{4EF73FF2-6944-4AD9-A7FB-8FD3CE62F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816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Line 2068">
              <a:extLst>
                <a:ext uri="{FF2B5EF4-FFF2-40B4-BE49-F238E27FC236}">
                  <a16:creationId xmlns:a16="http://schemas.microsoft.com/office/drawing/2014/main" id="{075A56C7-97CA-444D-A467-E929D8776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016"/>
              <a:ext cx="816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Line 2069">
              <a:extLst>
                <a:ext uri="{FF2B5EF4-FFF2-40B4-BE49-F238E27FC236}">
                  <a16:creationId xmlns:a16="http://schemas.microsoft.com/office/drawing/2014/main" id="{4B652EFA-A085-4566-961F-553081149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016"/>
              <a:ext cx="816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Text Box 2070">
              <a:extLst>
                <a:ext uri="{FF2B5EF4-FFF2-40B4-BE49-F238E27FC236}">
                  <a16:creationId xmlns:a16="http://schemas.microsoft.com/office/drawing/2014/main" id="{45462F45-85AA-4C03-BE6E-DCCD92157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584"/>
              <a:ext cx="10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Sensory input</a:t>
              </a:r>
            </a:p>
          </p:txBody>
        </p:sp>
        <p:sp>
          <p:nvSpPr>
            <p:cNvPr id="26644" name="Line 2071">
              <a:extLst>
                <a:ext uri="{FF2B5EF4-FFF2-40B4-BE49-F238E27FC236}">
                  <a16:creationId xmlns:a16="http://schemas.microsoft.com/office/drawing/2014/main" id="{B8608C73-0A56-4D85-8044-8C586A4CD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82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Text Box 2072">
              <a:extLst>
                <a:ext uri="{FF2B5EF4-FFF2-40B4-BE49-F238E27FC236}">
                  <a16:creationId xmlns:a16="http://schemas.microsoft.com/office/drawing/2014/main" id="{74EFA86B-200D-4FE3-A30B-F7BFA0634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440"/>
              <a:ext cx="16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/>
                <a:t>Attention to important</a:t>
              </a:r>
            </a:p>
            <a:p>
              <a:pPr algn="ctr" eaLnBrk="1" hangingPunct="1"/>
              <a:r>
                <a:rPr lang="en-US" altLang="en-US" sz="1800" b="1"/>
                <a:t>or novel information</a:t>
              </a:r>
            </a:p>
          </p:txBody>
        </p:sp>
        <p:sp>
          <p:nvSpPr>
            <p:cNvPr id="26646" name="Line 2073">
              <a:extLst>
                <a:ext uri="{FF2B5EF4-FFF2-40B4-BE49-F238E27FC236}">
                  <a16:creationId xmlns:a16="http://schemas.microsoft.com/office/drawing/2014/main" id="{2D717465-178F-4471-A2A4-D539EDF3A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82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Text Box 2074">
              <a:extLst>
                <a:ext uri="{FF2B5EF4-FFF2-40B4-BE49-F238E27FC236}">
                  <a16:creationId xmlns:a16="http://schemas.microsoft.com/office/drawing/2014/main" id="{5E112ADB-CA60-470F-8B46-9552AC25E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400"/>
              <a:ext cx="7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Encoding</a:t>
              </a:r>
            </a:p>
          </p:txBody>
        </p:sp>
        <p:sp>
          <p:nvSpPr>
            <p:cNvPr id="26648" name="Text Box 2075">
              <a:extLst>
                <a:ext uri="{FF2B5EF4-FFF2-40B4-BE49-F238E27FC236}">
                  <a16:creationId xmlns:a16="http://schemas.microsoft.com/office/drawing/2014/main" id="{49BE30B0-DA9C-45AD-A995-A20E34AAE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6" y="1929"/>
              <a:ext cx="7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Encoding</a:t>
              </a:r>
            </a:p>
          </p:txBody>
        </p:sp>
        <p:sp>
          <p:nvSpPr>
            <p:cNvPr id="26649" name="Text Box 2076">
              <a:extLst>
                <a:ext uri="{FF2B5EF4-FFF2-40B4-BE49-F238E27FC236}">
                  <a16:creationId xmlns:a16="http://schemas.microsoft.com/office/drawing/2014/main" id="{D924683F-5C58-4D64-B0BB-6385E1579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6" y="2400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Retrieving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2"/>
          <p:cNvSpPr txBox="1"/>
          <p:nvPr/>
        </p:nvSpPr>
        <p:spPr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ts val="1400"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pPr algn="r">
                <a:buClr>
                  <a:schemeClr val="dk1"/>
                </a:buClr>
                <a:buSzPts val="1400"/>
              </a:pPr>
              <a:t>15</a:t>
            </a:fld>
            <a:endParaRPr/>
          </a:p>
        </p:txBody>
      </p:sp>
      <p:pic>
        <p:nvPicPr>
          <p:cNvPr id="460" name="Google Shape;460;p42" descr="figure-24-03b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33664" y="1731963"/>
            <a:ext cx="4983162" cy="474503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pic>
      <p:sp>
        <p:nvSpPr>
          <p:cNvPr id="463" name="Google Shape;463;p42"/>
          <p:cNvSpPr txBox="1"/>
          <p:nvPr/>
        </p:nvSpPr>
        <p:spPr>
          <a:xfrm>
            <a:off x="1752601" y="2209801"/>
            <a:ext cx="3475037" cy="4090987"/>
          </a:xfrm>
          <a:prstGeom prst="rect">
            <a:avLst/>
          </a:prstGeom>
          <a:solidFill>
            <a:schemeClr val="lt1">
              <a:alpha val="78431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4" name="Google Shape;46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1" y="2209801"/>
            <a:ext cx="3224212" cy="39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2"/>
          <p:cNvSpPr txBox="1"/>
          <p:nvPr/>
        </p:nvSpPr>
        <p:spPr>
          <a:xfrm>
            <a:off x="1752601" y="973932"/>
            <a:ext cx="7062787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u="sng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Serial Position Effect: </a:t>
            </a:r>
            <a:r>
              <a:rPr lang="en-US" sz="2400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When your recall is better for first and last items on a list, but poor for middle items.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43" descr="http://wallsbot.com/wp-content/uploads/2013/11/White-House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1447" y="887767"/>
            <a:ext cx="8803689" cy="474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3"/>
          <p:cNvSpPr txBox="1">
            <a:spLocks noGrp="1"/>
          </p:cNvSpPr>
          <p:nvPr>
            <p:ph type="body" idx="1"/>
          </p:nvPr>
        </p:nvSpPr>
        <p:spPr>
          <a:xfrm>
            <a:off x="1296137" y="5628442"/>
            <a:ext cx="9738805" cy="968405"/>
          </a:xfrm>
          <a:prstGeom prst="rect">
            <a:avLst/>
          </a:prstGeom>
          <a:solidFill>
            <a:schemeClr val="lt1">
              <a:alpha val="45490"/>
            </a:schemeClr>
          </a:solidFill>
          <a:ln w="19050" cap="flat" cmpd="sng">
            <a:solidFill>
              <a:srgbClr val="FF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ts val="3200"/>
              <a:buFont typeface="Impact"/>
              <a:buChar char="•"/>
            </a:pPr>
            <a:r>
              <a:rPr lang="en-US" sz="2800" dirty="0">
                <a:latin typeface="Impact"/>
                <a:ea typeface="Impact"/>
                <a:cs typeface="Impact"/>
                <a:sym typeface="Impact"/>
              </a:rPr>
              <a:t>Name as many of the U.S. Presidents as you can on your paper</a:t>
            </a:r>
            <a:endParaRPr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>
            <a:extLst>
              <a:ext uri="{FF2B5EF4-FFF2-40B4-BE49-F238E27FC236}">
                <a16:creationId xmlns:a16="http://schemas.microsoft.com/office/drawing/2014/main" id="{3BAF104E-90AE-4F18-A8BA-A63334B96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9708" y="284201"/>
            <a:ext cx="3248452" cy="601894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3200" dirty="0"/>
              <a:t>Retrieval problems </a:t>
            </a:r>
          </a:p>
          <a:p>
            <a:pPr lvl="1" eaLnBrk="1" hangingPunct="1"/>
            <a:r>
              <a:rPr lang="en-US" altLang="en-US" sz="2800" i="1" dirty="0"/>
              <a:t>Anterograde amnesia</a:t>
            </a:r>
          </a:p>
          <a:p>
            <a:pPr lvl="1" eaLnBrk="1" hangingPunct="1"/>
            <a:r>
              <a:rPr lang="en-US" altLang="en-US" sz="2800" i="1" dirty="0"/>
              <a:t>Retrograde amnesia</a:t>
            </a:r>
          </a:p>
          <a:p>
            <a:pPr lvl="1" eaLnBrk="1" hangingPunct="1"/>
            <a:r>
              <a:rPr lang="en-US" altLang="en-US" sz="2800" i="1" dirty="0"/>
              <a:t>Decay theory</a:t>
            </a:r>
          </a:p>
          <a:p>
            <a:pPr lvl="1" eaLnBrk="1" hangingPunct="1"/>
            <a:r>
              <a:rPr lang="en-US" altLang="en-US" sz="2800" i="1" dirty="0"/>
              <a:t>Proactive and retroactive interference</a:t>
            </a:r>
          </a:p>
          <a:p>
            <a:pPr eaLnBrk="1" hangingPunct="1"/>
            <a:r>
              <a:rPr lang="en-US" altLang="en-US" sz="3200" dirty="0"/>
              <a:t>Memory construction errors</a:t>
            </a:r>
          </a:p>
          <a:p>
            <a:pPr lvl="1" eaLnBrk="1" hangingPunct="1"/>
            <a:r>
              <a:rPr lang="en-US" altLang="en-US" sz="2800" i="1" dirty="0"/>
              <a:t>misinformation effect</a:t>
            </a:r>
          </a:p>
          <a:p>
            <a:pPr lvl="1" eaLnBrk="1" hangingPunct="1"/>
            <a:r>
              <a:rPr lang="en-US" altLang="en-US" sz="2800" i="1" dirty="0"/>
              <a:t>eyewitness testimonies</a:t>
            </a:r>
          </a:p>
          <a:p>
            <a:pPr lvl="1" eaLnBrk="1" hangingPunct="1"/>
            <a:r>
              <a:rPr lang="en-US" altLang="en-US" sz="2800" i="1" dirty="0"/>
              <a:t>source amnesia</a:t>
            </a:r>
            <a:endParaRPr lang="en-US" altLang="en-US" i="1" dirty="0"/>
          </a:p>
          <a:p>
            <a:pPr lvl="1" eaLnBrk="1" hangingPunct="1"/>
            <a:endParaRPr lang="en-US" altLang="en-US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7C955D15-E204-43C4-89FF-A5DF6FD8A0DF}"/>
              </a:ext>
            </a:extLst>
          </p:cNvPr>
          <p:cNvGrpSpPr>
            <a:grpSpLocks/>
          </p:cNvGrpSpPr>
          <p:nvPr/>
        </p:nvGrpSpPr>
        <p:grpSpPr bwMode="auto">
          <a:xfrm>
            <a:off x="4332303" y="355107"/>
            <a:ext cx="7368465" cy="6116714"/>
            <a:chOff x="-57150" y="0"/>
            <a:chExt cx="9682163" cy="7451725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20D7280-AC67-4628-802B-8FF356FB0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3470275"/>
              <a:ext cx="1255713" cy="110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F2F0961F-7B90-4156-B3D9-224031E32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138" y="1946275"/>
              <a:ext cx="847725" cy="364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C7B9C3BA-AD14-4C86-9B00-0975FCD1A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4275" y="2413000"/>
              <a:ext cx="593725" cy="33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6EC22C9F-96EA-4214-B6B1-33EF47033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3854450"/>
              <a:ext cx="3224212" cy="250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4C1D387F-1552-4F28-A6ED-DBA9F4A4E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2137">
              <a:off x="4227802" y="4956710"/>
              <a:ext cx="3338512" cy="295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Attention</a:t>
              </a:r>
            </a:p>
          </p:txBody>
        </p:sp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DF392707-2072-46DA-91F5-1FCE4BE6C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1184275"/>
              <a:ext cx="1949450" cy="186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5E603351-BEA9-4D3F-B262-094D599CC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2274" y="1747591"/>
              <a:ext cx="2063750" cy="26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All the rest</a:t>
              </a:r>
            </a:p>
          </p:txBody>
        </p:sp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B99E2E62-03F4-4904-8106-CA651CBB9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86138"/>
              <a:ext cx="1439863" cy="127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EC66977E-996F-47B0-9AB9-375711665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7150" y="3701348"/>
              <a:ext cx="1554162" cy="64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External</a:t>
              </a:r>
              <a:r>
                <a:rPr lang="en-US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Stimuli</a:t>
              </a:r>
            </a:p>
          </p:txBody>
        </p:sp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CF36F93A-EE44-49AD-9E52-E708B51A0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2962275"/>
              <a:ext cx="186372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4510F146-4A7A-43D7-B385-F15DBB2DD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5125" y="3514209"/>
              <a:ext cx="1978025" cy="591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Sensory Registers</a:t>
              </a:r>
            </a:p>
          </p:txBody>
        </p:sp>
        <p:pic>
          <p:nvPicPr>
            <p:cNvPr id="19" name="Picture 15">
              <a:extLst>
                <a:ext uri="{FF2B5EF4-FFF2-40B4-BE49-F238E27FC236}">
                  <a16:creationId xmlns:a16="http://schemas.microsoft.com/office/drawing/2014/main" id="{704D258A-EECF-4C56-9D65-F3A2BF705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275" y="508000"/>
              <a:ext cx="847725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38A95FD5-2FA9-49DC-966E-514CA56F8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125" y="699035"/>
              <a:ext cx="962025" cy="295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gone</a:t>
              </a:r>
            </a:p>
          </p:txBody>
        </p:sp>
        <p:pic>
          <p:nvPicPr>
            <p:cNvPr id="21" name="Picture 17">
              <a:extLst>
                <a:ext uri="{FF2B5EF4-FFF2-40B4-BE49-F238E27FC236}">
                  <a16:creationId xmlns:a16="http://schemas.microsoft.com/office/drawing/2014/main" id="{1D3FAF1A-0F0F-4DEF-966D-EE32A349C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0" y="5418138"/>
              <a:ext cx="2201863" cy="203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6BB199D5-126B-424B-9845-86471027B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4850" y="6139142"/>
              <a:ext cx="2316163" cy="591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Short Term Memory</a:t>
              </a:r>
            </a:p>
          </p:txBody>
        </p:sp>
        <p:pic>
          <p:nvPicPr>
            <p:cNvPr id="23" name="Picture 19">
              <a:extLst>
                <a:ext uri="{FF2B5EF4-FFF2-40B4-BE49-F238E27FC236}">
                  <a16:creationId xmlns:a16="http://schemas.microsoft.com/office/drawing/2014/main" id="{9282DAEA-09E1-4068-B867-2BDC182BA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0" y="422275"/>
              <a:ext cx="2201863" cy="203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FE1A3163-7B01-400F-8CC4-15C5382F0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4850" y="1143278"/>
              <a:ext cx="2316163" cy="591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Long Term </a:t>
              </a:r>
            </a:p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Memory</a:t>
              </a:r>
            </a:p>
          </p:txBody>
        </p:sp>
        <p:pic>
          <p:nvPicPr>
            <p:cNvPr id="25" name="Picture 21">
              <a:extLst>
                <a:ext uri="{FF2B5EF4-FFF2-40B4-BE49-F238E27FC236}">
                  <a16:creationId xmlns:a16="http://schemas.microsoft.com/office/drawing/2014/main" id="{BCA2D5E2-33DD-4317-98D7-1BCA13D27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275" y="3216275"/>
              <a:ext cx="1271588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3A551241-6740-4BE0-8298-81AA527DF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125" y="3492242"/>
              <a:ext cx="1385888" cy="295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Retrieval</a:t>
              </a:r>
            </a:p>
          </p:txBody>
        </p:sp>
        <p:pic>
          <p:nvPicPr>
            <p:cNvPr id="27" name="Picture 23">
              <a:extLst>
                <a:ext uri="{FF2B5EF4-FFF2-40B4-BE49-F238E27FC236}">
                  <a16:creationId xmlns:a16="http://schemas.microsoft.com/office/drawing/2014/main" id="{EC259F06-C55E-4056-9D93-243CEC975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138"/>
              <a:ext cx="2540000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C008C419-3415-4483-BA25-46878D4C0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7150" y="698243"/>
              <a:ext cx="2654300" cy="295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1. Encoding</a:t>
              </a:r>
            </a:p>
          </p:txBody>
        </p:sp>
        <p:pic>
          <p:nvPicPr>
            <p:cNvPr id="29" name="Picture 25">
              <a:extLst>
                <a:ext uri="{FF2B5EF4-FFF2-40B4-BE49-F238E27FC236}">
                  <a16:creationId xmlns:a16="http://schemas.microsoft.com/office/drawing/2014/main" id="{BBDEC294-A046-4716-A839-9F991E2E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8138"/>
              <a:ext cx="2540000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45238A56-1A7F-490F-AAF6-81D1C0EF1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7150" y="1714243"/>
              <a:ext cx="2654300" cy="295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3. Retrieval</a:t>
              </a:r>
            </a:p>
          </p:txBody>
        </p:sp>
        <p:pic>
          <p:nvPicPr>
            <p:cNvPr id="31" name="Picture 27">
              <a:extLst>
                <a:ext uri="{FF2B5EF4-FFF2-40B4-BE49-F238E27FC236}">
                  <a16:creationId xmlns:a16="http://schemas.microsoft.com/office/drawing/2014/main" id="{FC28C967-A2F3-4794-B401-04E9C64C8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0138"/>
              <a:ext cx="2540000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28">
              <a:extLst>
                <a:ext uri="{FF2B5EF4-FFF2-40B4-BE49-F238E27FC236}">
                  <a16:creationId xmlns:a16="http://schemas.microsoft.com/office/drawing/2014/main" id="{FD605FA2-E3C6-44DD-AD40-F34DC9E45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7150" y="1206242"/>
              <a:ext cx="2654300" cy="295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2. Storage</a:t>
              </a:r>
            </a:p>
          </p:txBody>
        </p:sp>
        <p:pic>
          <p:nvPicPr>
            <p:cNvPr id="33" name="Picture 29">
              <a:extLst>
                <a:ext uri="{FF2B5EF4-FFF2-40B4-BE49-F238E27FC236}">
                  <a16:creationId xmlns:a16="http://schemas.microsoft.com/office/drawing/2014/main" id="{29B6F678-2343-4276-8378-110E6CBB4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40000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30">
              <a:extLst>
                <a:ext uri="{FF2B5EF4-FFF2-40B4-BE49-F238E27FC236}">
                  <a16:creationId xmlns:a16="http://schemas.microsoft.com/office/drawing/2014/main" id="{48179516-C3D5-461B-A8C5-D17AEC512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7150" y="0"/>
              <a:ext cx="2654300" cy="59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Information Processing Model</a:t>
              </a:r>
            </a:p>
          </p:txBody>
        </p:sp>
        <p:pic>
          <p:nvPicPr>
            <p:cNvPr id="35" name="Picture 31">
              <a:extLst>
                <a:ext uri="{FF2B5EF4-FFF2-40B4-BE49-F238E27FC236}">
                  <a16:creationId xmlns:a16="http://schemas.microsoft.com/office/drawing/2014/main" id="{A79DD92F-B88D-46B6-A0F3-05D6D2794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275" y="3810000"/>
              <a:ext cx="3413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278F2D0-2FE6-4DE1-BD4C-A8173A87F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2" y="307799"/>
            <a:ext cx="2320878" cy="899564"/>
          </a:xfrm>
        </p:spPr>
        <p:txBody>
          <a:bodyPr/>
          <a:lstStyle/>
          <a:p>
            <a:r>
              <a:rPr lang="en-US" altLang="en-US"/>
              <a:t>Amnesia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A697F72-9939-4B51-BC91-6DC2B946DE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1412" y="1207363"/>
            <a:ext cx="9905999" cy="354171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200" dirty="0"/>
              <a:t>Anterograde Amnesia – you can recall the past but cannot form new memories</a:t>
            </a:r>
          </a:p>
          <a:p>
            <a:pPr lvl="1"/>
            <a:r>
              <a:rPr lang="en-US" altLang="en-US" sz="2800" dirty="0"/>
              <a:t>However H.M. and Jimmie could recall things they’ve learned through automatic processing.</a:t>
            </a:r>
          </a:p>
          <a:p>
            <a:pPr lvl="1"/>
            <a:r>
              <a:rPr lang="en-US" altLang="en-US" sz="2800" dirty="0"/>
              <a:t>Most common for a short period with concussions</a:t>
            </a:r>
          </a:p>
          <a:p>
            <a:r>
              <a:rPr lang="en-US" altLang="en-US" sz="3200" dirty="0"/>
              <a:t>Retrograde Amnesia is when you can’t recall past memories stored in LTM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9D4821B-3633-463B-8089-8A168EF13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9182" y="254533"/>
            <a:ext cx="3173135" cy="1139261"/>
          </a:xfrm>
        </p:spPr>
        <p:txBody>
          <a:bodyPr/>
          <a:lstStyle/>
          <a:p>
            <a:pPr eaLnBrk="1" hangingPunct="1"/>
            <a:r>
              <a:rPr lang="en-US" altLang="en-US" dirty="0"/>
              <a:t>Decay Theory 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A80622E-03BD-44C3-A976-FA91DEA620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52056" y="1124505"/>
            <a:ext cx="8635322" cy="2204621"/>
          </a:xfrm>
        </p:spPr>
        <p:txBody>
          <a:bodyPr/>
          <a:lstStyle/>
          <a:p>
            <a:pPr eaLnBrk="1" hangingPunct="1"/>
            <a:r>
              <a:rPr lang="en-US" altLang="en-US" dirty="0"/>
              <a:t>The decay theory argues that the passage of time causes forgetting.</a:t>
            </a:r>
          </a:p>
          <a:p>
            <a:pPr eaLnBrk="1" hangingPunct="1"/>
            <a:r>
              <a:rPr lang="en-US" altLang="en-US" dirty="0"/>
              <a:t>The longer information is not accessed, increases the chances of forgetting it. </a:t>
            </a:r>
          </a:p>
        </p:txBody>
      </p:sp>
      <p:pic>
        <p:nvPicPr>
          <p:cNvPr id="10244" name="Picture 5" descr="figure-27-04b">
            <a:extLst>
              <a:ext uri="{FF2B5EF4-FFF2-40B4-BE49-F238E27FC236}">
                <a16:creationId xmlns:a16="http://schemas.microsoft.com/office/drawing/2014/main" id="{1589FD61-F7A9-4D55-A2B5-4D6635853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05" y="3114676"/>
            <a:ext cx="5478193" cy="347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61EF-9A08-468F-A339-FA766431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Memory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CDE6EBE-E66D-4730-9E82-7C3F2263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96193"/>
            <a:ext cx="9905999" cy="3541714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Memory: A system that encodes, stores and retrieves information.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	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3874879B-846C-4094-BC05-22A68184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07" y="2228056"/>
            <a:ext cx="5690956" cy="398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:\Documents and Settings\ttusow\Local Settings\Temporary Internet Files\Content.IE5\U0H8QM70\MCj04348590000[1].png">
            <a:extLst>
              <a:ext uri="{FF2B5EF4-FFF2-40B4-BE49-F238E27FC236}">
                <a16:creationId xmlns:a16="http://schemas.microsoft.com/office/drawing/2014/main" id="{BB24B702-E6C6-448F-8101-64E2EC18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64" y="388842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7">
            <a:extLst>
              <a:ext uri="{FF2B5EF4-FFF2-40B4-BE49-F238E27FC236}">
                <a16:creationId xmlns:a16="http://schemas.microsoft.com/office/drawing/2014/main" id="{7A60C34F-9377-427A-B821-7BD3F3CCC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466" y="2059619"/>
            <a:ext cx="333763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rebuchet MS" panose="020B0603020202020204" pitchFamily="34" charset="0"/>
              </a:rPr>
              <a:t>While we are learning more about memory every day, psychologists still are unsure exactly what parts of the brain are involved and where it is all stored.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B6DE4A5-669F-4984-BB92-D47B54448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2" y="174634"/>
            <a:ext cx="3155379" cy="748643"/>
          </a:xfrm>
        </p:spPr>
        <p:txBody>
          <a:bodyPr/>
          <a:lstStyle/>
          <a:p>
            <a:r>
              <a:rPr lang="en-US" altLang="en-US" dirty="0"/>
              <a:t>Interference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1D04903-62FD-4341-B719-7D0EA363C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952" y="1042123"/>
            <a:ext cx="5133512" cy="554510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Retroactive interference</a:t>
            </a:r>
          </a:p>
          <a:p>
            <a:pPr lvl="1"/>
            <a:r>
              <a:rPr lang="en-US" altLang="en-US" sz="2800" dirty="0"/>
              <a:t>Occurs when you are being tested on old information (hint: retro means old) and new information interferes with proper retrieval.</a:t>
            </a:r>
          </a:p>
          <a:p>
            <a:r>
              <a:rPr lang="en-US" altLang="en-US" sz="2800" dirty="0"/>
              <a:t>If the answer is old information the term you use is </a:t>
            </a:r>
            <a:r>
              <a:rPr lang="en-US" altLang="en-US" sz="2800" dirty="0" err="1"/>
              <a:t>RETROactive</a:t>
            </a:r>
            <a:r>
              <a:rPr lang="en-US" altLang="en-US" sz="2800" dirty="0"/>
              <a:t> Interference</a:t>
            </a:r>
          </a:p>
          <a:p>
            <a:r>
              <a:rPr lang="en-US" altLang="en-US" sz="2800" dirty="0">
                <a:latin typeface="Palatino Linotype" panose="02040502050505030304" pitchFamily="18" charset="0"/>
              </a:rPr>
              <a:t>Sleep helps prevent retroactive interference. Therefore, it leads to better recall.</a:t>
            </a:r>
          </a:p>
          <a:p>
            <a:endParaRPr lang="en-US" altLang="en-US" sz="3200" dirty="0"/>
          </a:p>
        </p:txBody>
      </p:sp>
      <p:pic>
        <p:nvPicPr>
          <p:cNvPr id="6" name="Picture 3" descr="figure-27-07">
            <a:extLst>
              <a:ext uri="{FF2B5EF4-FFF2-40B4-BE49-F238E27FC236}">
                <a16:creationId xmlns:a16="http://schemas.microsoft.com/office/drawing/2014/main" id="{971537C8-E7BD-45A1-BAF0-6F73436F8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8406" y="1450760"/>
            <a:ext cx="5825793" cy="31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5082A26-8B4E-4A43-A6A1-95A48614A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4" y="236778"/>
            <a:ext cx="3022214" cy="15387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Proactive interference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EC976AF-1238-43A2-BB50-F2637C61B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4990" y="1407110"/>
            <a:ext cx="6415596" cy="50469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Occurs when you are being tested on NEW information (Latin route for pro meaning in front of as in proceed ) and old information interferes proper retrieval.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dirty="0"/>
              <a:t>Example: </a:t>
            </a:r>
            <a:r>
              <a:rPr lang="en-US" sz="2400" b="1" i="1" dirty="0"/>
              <a:t>You feel like you've just gotten used to writing the right year and then it's time to write the new year. This is a classic example of proactive interference. Old memories or habits of writing 2021 get in the way of writing 2022.</a:t>
            </a:r>
            <a:endParaRPr lang="en-US" altLang="en-US" sz="2400" b="1" i="1" dirty="0"/>
          </a:p>
        </p:txBody>
      </p:sp>
      <p:pic>
        <p:nvPicPr>
          <p:cNvPr id="1026" name="Picture 2" descr="Remembering Charles Barsotti, Who Drew Cartoons That Hugged Us Back : NPR">
            <a:extLst>
              <a:ext uri="{FF2B5EF4-FFF2-40B4-BE49-F238E27FC236}">
                <a16:creationId xmlns:a16="http://schemas.microsoft.com/office/drawing/2014/main" id="{A8820F5C-7F81-493B-9B3D-456B997A7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2" y="2376720"/>
            <a:ext cx="4191888" cy="235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8B5D1A92-E097-412B-B555-571818052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9899" y="294921"/>
            <a:ext cx="6484506" cy="1718831"/>
          </a:xfrm>
        </p:spPr>
        <p:txBody>
          <a:bodyPr/>
          <a:lstStyle/>
          <a:p>
            <a:r>
              <a:rPr lang="en-US" altLang="en-US" dirty="0">
                <a:latin typeface="Palatino Linotype" panose="02040502050505030304" pitchFamily="18" charset="0"/>
              </a:rPr>
              <a:t>Don</a:t>
            </a:r>
            <a:r>
              <a:rPr lang="en-US" altLang="en-US" dirty="0"/>
              <a:t>’</a:t>
            </a:r>
            <a:r>
              <a:rPr lang="en-US" altLang="en-US" dirty="0">
                <a:latin typeface="Palatino Linotype" panose="02040502050505030304" pitchFamily="18" charset="0"/>
              </a:rPr>
              <a:t>t read the words, just say the colors they</a:t>
            </a:r>
            <a:r>
              <a:rPr lang="en-US" altLang="en-US" dirty="0"/>
              <a:t>’</a:t>
            </a:r>
            <a:r>
              <a:rPr lang="en-US" altLang="en-US" dirty="0">
                <a:latin typeface="Palatino Linotype" panose="02040502050505030304" pitchFamily="18" charset="0"/>
              </a:rPr>
              <a:t>re printed in and as fast as you can</a:t>
            </a:r>
          </a:p>
          <a:p>
            <a:r>
              <a:rPr lang="en-US" altLang="en-US" dirty="0">
                <a:latin typeface="Palatino Linotype" panose="02040502050505030304" pitchFamily="18" charset="0"/>
              </a:rPr>
              <a:t>This is called the </a:t>
            </a:r>
            <a:r>
              <a:rPr lang="en-US" altLang="en-US" dirty="0" err="1">
                <a:latin typeface="Palatino Linotype" panose="02040502050505030304" pitchFamily="18" charset="0"/>
              </a:rPr>
              <a:t>stroop</a:t>
            </a:r>
            <a:r>
              <a:rPr lang="en-US" altLang="en-US" dirty="0">
                <a:latin typeface="Palatino Linotype" panose="02040502050505030304" pitchFamily="18" charset="0"/>
              </a:rPr>
              <a:t> effect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9FCDE1C-FC3B-4349-B332-259784CFFA42}"/>
              </a:ext>
            </a:extLst>
          </p:cNvPr>
          <p:cNvSpPr txBox="1">
            <a:spLocks noChangeArrowheads="1"/>
          </p:cNvSpPr>
          <p:nvPr/>
        </p:nvSpPr>
        <p:spPr>
          <a:xfrm>
            <a:off x="7004482" y="616258"/>
            <a:ext cx="5463466" cy="56254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Red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b="1">
                <a:solidFill>
                  <a:srgbClr val="008000"/>
                </a:solidFill>
              </a:rPr>
              <a:t>Yellow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Green</a:t>
            </a:r>
            <a:r>
              <a:rPr lang="en-US" altLang="en-US" sz="4000" b="1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Blue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b="1">
                <a:solidFill>
                  <a:srgbClr val="008000"/>
                </a:solidFill>
              </a:rPr>
              <a:t>Red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Blue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Yellow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Green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Blue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Red</a:t>
            </a:r>
            <a:endParaRPr lang="en-US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EAC7B-B16D-4B28-926C-3E165B23C5A4}"/>
              </a:ext>
            </a:extLst>
          </p:cNvPr>
          <p:cNvSpPr/>
          <p:nvPr/>
        </p:nvSpPr>
        <p:spPr>
          <a:xfrm>
            <a:off x="2435441" y="2099285"/>
            <a:ext cx="5181600" cy="389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When you look	 at the words you see both its color and meaning.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When they are in conflict you must make a choice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Experience has taught you that word meaning is more important than color so you retrieve that information.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You are not always in complete control of what you pay attention to.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D3645A1-5299-4546-8060-980AFDC05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3" y="618518"/>
            <a:ext cx="5516839" cy="1014973"/>
          </a:xfrm>
        </p:spPr>
        <p:txBody>
          <a:bodyPr/>
          <a:lstStyle/>
          <a:p>
            <a:r>
              <a:rPr lang="en-US" altLang="en-US" dirty="0"/>
              <a:t>Memory is a construct!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9EF1D7FF-F318-4F0D-919A-8104B6F5C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1412" y="1633491"/>
            <a:ext cx="9905999" cy="4157710"/>
          </a:xfrm>
        </p:spPr>
        <p:txBody>
          <a:bodyPr>
            <a:normAutofit lnSpcReduction="10000"/>
          </a:bodyPr>
          <a:lstStyle/>
          <a:p>
            <a:r>
              <a:rPr lang="en-US" altLang="en-US" sz="3000" dirty="0"/>
              <a:t>When we remember something, we're taking bits and pieces of experience - sometimes from different times and places - and bringing it all together to construct what might feel like a recollection but is actually a construction. </a:t>
            </a:r>
          </a:p>
          <a:p>
            <a:r>
              <a:rPr lang="en-US" altLang="en-US" sz="3000" dirty="0"/>
              <a:t>The process of calling it into conscious awareness can change it, and now you're storing something that's different.</a:t>
            </a:r>
          </a:p>
          <a:p>
            <a:r>
              <a:rPr lang="en-US" altLang="en-US" sz="3000" dirty="0"/>
              <a:t>Example- Inadvertently adopting a story “we've heard.”</a:t>
            </a:r>
          </a:p>
          <a:p>
            <a:endParaRPr lang="en-US" alt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0285050-9D2C-4906-8E3F-967D76221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2" y="254534"/>
            <a:ext cx="5188367" cy="686499"/>
          </a:xfrm>
        </p:spPr>
        <p:txBody>
          <a:bodyPr/>
          <a:lstStyle/>
          <a:p>
            <a:r>
              <a:rPr lang="en-US" altLang="en-US" dirty="0"/>
              <a:t>Eyewitness testimony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0774752-0E51-48A3-8FDA-F8D6E9331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6948" y="941033"/>
            <a:ext cx="10777491" cy="566243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Shown to be unreliable</a:t>
            </a:r>
          </a:p>
          <a:p>
            <a:r>
              <a:rPr lang="en-US" altLang="en-US" sz="2800" dirty="0"/>
              <a:t>People’s recall for events may be influenced by what they heard or constructed after the incident</a:t>
            </a:r>
          </a:p>
          <a:p>
            <a:r>
              <a:rPr lang="en-US" altLang="en-US" sz="2800" dirty="0"/>
              <a:t>Memory is reconstructed</a:t>
            </a:r>
          </a:p>
          <a:p>
            <a:r>
              <a:rPr lang="en-US" altLang="en-US" sz="2800" dirty="0"/>
              <a:t>Memories are not stored like snapshots, but are instead like sketches that are altered and added to every time they are called up.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Elizabeth Loftus has shown subjects who are given false information about an event or scene tend to incorporate it into their memories, and "recall" the false information as a part of their original memory even two weeks later.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Loftus gives the example of the sniper attacks in the fall of 2002. "Everybody was looking for a white van even though the bad guys ended up having a dark Chevy Caprice." That's because some people reported seeing a white van at the scene of the crime. "Witnesses overhear each other," says Loftus, and police may also unintentionally influence people's memories when they talk about a crime.  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Study after study has shown that there is no correlation between the subjective feeling of certainty one has about a memory, and the memory’s accuracy 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3F197A-D19F-49FB-A9B2-B9A0FCE4CCF3}"/>
              </a:ext>
            </a:extLst>
          </p:cNvPr>
          <p:cNvSpPr/>
          <p:nvPr/>
        </p:nvSpPr>
        <p:spPr>
          <a:xfrm>
            <a:off x="1429305" y="452761"/>
            <a:ext cx="95878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Memory Accuracy:</a:t>
            </a:r>
          </a:p>
          <a:p>
            <a:r>
              <a:rPr lang="en-US" altLang="en-US" sz="2800" dirty="0"/>
              <a:t>Critics protested that Loftus still hadn't proved the memories were fake. So she raised the ante. She persuaded 16 percent of a study population that they had </a:t>
            </a:r>
            <a:r>
              <a:rPr lang="en-US" altLang="en-US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 Bugs Bunny at Disneyland</a:t>
            </a:r>
            <a:r>
              <a:rPr lang="en-US" altLang="en-US" sz="2800" dirty="0"/>
              <a:t>. In a follow-up experiment, researchers sold the same memory to 36 percent of subjects.   This was impossible, since Bugs </a:t>
            </a:r>
            <a:r>
              <a:rPr lang="en-US" altLang="en-US" sz="2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belonged to Warner Bros.</a:t>
            </a:r>
            <a:r>
              <a:rPr lang="en-US" altLang="en-US" sz="2800" dirty="0"/>
              <a:t>, not Disney. </a:t>
            </a:r>
          </a:p>
          <a:p>
            <a:r>
              <a:rPr lang="en-US" altLang="en-US" sz="2800" dirty="0"/>
              <a:t>When critics debated the Bugs Bunny research methods, Loftus obliged them again. Her team convinced 30 percent of another group of subjects that on a visit to Disneyland, </a:t>
            </a:r>
            <a:r>
              <a:rPr lang="en-US" altLang="en-US" sz="28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drug-addled Pluto character had licked their ears</a:t>
            </a:r>
            <a:r>
              <a:rPr lang="en-US" altLang="en-US" sz="2800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BB7D214-8A01-4000-B82E-BB2B6DFC9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3" y="618518"/>
            <a:ext cx="4954587" cy="1370080"/>
          </a:xfrm>
        </p:spPr>
        <p:txBody>
          <a:bodyPr/>
          <a:lstStyle/>
          <a:p>
            <a:r>
              <a:rPr lang="en-US" altLang="en-US" dirty="0"/>
              <a:t>Autobiographical memory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5A3CD6A-5E92-4BE8-ACAD-A5C2CC08C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1413" y="1890944"/>
            <a:ext cx="4673462" cy="46252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/>
              <a:t>Recollection of events in our life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More recent events are easier to recall</a:t>
            </a:r>
          </a:p>
          <a:p>
            <a:pPr>
              <a:lnSpc>
                <a:spcPct val="90000"/>
              </a:lnSpc>
            </a:pPr>
            <a:r>
              <a:rPr lang="en-US" altLang="en-US" sz="3000" b="1" dirty="0" err="1"/>
              <a:t>Hyperthymesia</a:t>
            </a:r>
            <a:r>
              <a:rPr lang="en-US" altLang="en-US" sz="3000" dirty="0"/>
              <a:t> is the condition of possessing an extremely detailed </a:t>
            </a:r>
            <a:r>
              <a:rPr lang="en-US" altLang="en-US" sz="3000" dirty="0">
                <a:hlinkClick r:id="rId3" tooltip="Autobiographical memo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autobiographical memory</a:t>
            </a:r>
            <a:r>
              <a:rPr lang="en-US" altLang="en-US" sz="3000" dirty="0"/>
              <a:t>. </a:t>
            </a:r>
            <a:r>
              <a:rPr lang="en-US" altLang="en-US" sz="3000" dirty="0" err="1"/>
              <a:t>Hyperthymesiacs</a:t>
            </a:r>
            <a:r>
              <a:rPr lang="en-US" altLang="en-US" sz="3000" dirty="0"/>
              <a:t> remember an abnormally vast number of their life experiences. </a:t>
            </a:r>
          </a:p>
          <a:p>
            <a:pPr lvl="1"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7F91FA-695F-4675-A9D0-32469DE799F5}"/>
              </a:ext>
            </a:extLst>
          </p:cNvPr>
          <p:cNvSpPr txBox="1">
            <a:spLocks noChangeArrowheads="1"/>
          </p:cNvSpPr>
          <p:nvPr/>
        </p:nvSpPr>
        <p:spPr>
          <a:xfrm>
            <a:off x="7213740" y="458720"/>
            <a:ext cx="3474975" cy="127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Eidetic Memory</a:t>
            </a:r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658DA9-A777-4568-B14A-5B5C8CE09560}"/>
              </a:ext>
            </a:extLst>
          </p:cNvPr>
          <p:cNvSpPr txBox="1">
            <a:spLocks noChangeArrowheads="1"/>
          </p:cNvSpPr>
          <p:nvPr/>
        </p:nvSpPr>
        <p:spPr>
          <a:xfrm>
            <a:off x="7213740" y="1823359"/>
            <a:ext cx="4096411" cy="3303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Pop culture calls this a photographic memory</a:t>
            </a:r>
          </a:p>
          <a:p>
            <a:r>
              <a:rPr lang="en-US" altLang="en-US" sz="2800" dirty="0"/>
              <a:t>Usually due to well developed memory techniques</a:t>
            </a:r>
          </a:p>
        </p:txBody>
      </p:sp>
      <p:pic>
        <p:nvPicPr>
          <p:cNvPr id="6" name="Picture 5" descr="stephen-wiltshire-3">
            <a:extLst>
              <a:ext uri="{FF2B5EF4-FFF2-40B4-BE49-F238E27FC236}">
                <a16:creationId xmlns:a16="http://schemas.microsoft.com/office/drawing/2014/main" id="{4E65ED05-6CD4-4248-ABE2-88C21138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743" y="4717782"/>
            <a:ext cx="2680886" cy="179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6BA34B7-38F8-46F4-9203-682B9C220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Recovered memories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AE7F886-1594-4294-8920-1EDC0A3F1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1413" y="1883912"/>
            <a:ext cx="5135101" cy="4089169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Involved the recall of a long-forgotten dramatic event</a:t>
            </a:r>
          </a:p>
          <a:p>
            <a:r>
              <a:rPr lang="en-US" altLang="en-US" sz="2800" dirty="0"/>
              <a:t>May be the result of suggestion</a:t>
            </a:r>
          </a:p>
          <a:p>
            <a:r>
              <a:rPr lang="en-US" altLang="en-US" sz="2800" dirty="0"/>
              <a:t>Some evidence that memories can be repressed and recalled later</a:t>
            </a:r>
          </a:p>
        </p:txBody>
      </p:sp>
      <p:pic>
        <p:nvPicPr>
          <p:cNvPr id="9218" name="Picture 2" descr="Memory Wars” | Talking About Thinking">
            <a:extLst>
              <a:ext uri="{FF2B5EF4-FFF2-40B4-BE49-F238E27FC236}">
                <a16:creationId xmlns:a16="http://schemas.microsoft.com/office/drawing/2014/main" id="{F45DBA12-3BD0-43E3-99AE-5B1C465D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56" y="1357803"/>
            <a:ext cx="5494737" cy="458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0B8A-0C9F-47D0-85B5-FFFDEB64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Memory’s Three Basic Tasks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8A7F405-024B-4485-9E5F-31957573B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/>
              <a:t>According to the </a:t>
            </a:r>
            <a:r>
              <a:rPr lang="en-US" altLang="en-US" sz="2800" i="1" dirty="0"/>
              <a:t>information-processing model</a:t>
            </a:r>
            <a:r>
              <a:rPr lang="en-US" altLang="en-US" sz="2800" dirty="0"/>
              <a:t>, the human brain takes essentially meaningless information and turns it into meaningful patterns.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It does this through three steps:</a:t>
            </a:r>
          </a:p>
          <a:p>
            <a:pPr lvl="2" eaLnBrk="1" hangingPunct="1"/>
            <a:r>
              <a:rPr lang="en-US" altLang="en-US" sz="2400" dirty="0"/>
              <a:t>Encoding</a:t>
            </a:r>
          </a:p>
          <a:p>
            <a:pPr lvl="2" eaLnBrk="1" hangingPunct="1"/>
            <a:r>
              <a:rPr lang="en-US" altLang="en-US" sz="2400" dirty="0"/>
              <a:t>Storage</a:t>
            </a:r>
          </a:p>
          <a:p>
            <a:pPr lvl="2" eaLnBrk="1" hangingPunct="1"/>
            <a:r>
              <a:rPr lang="en-US" altLang="en-US" sz="2400" dirty="0"/>
              <a:t>Retrieval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5BE6CA02-ECE9-4948-8D48-6DC5F0151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09" y="4323425"/>
            <a:ext cx="5614872" cy="162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BC84-C46C-45E8-B0EB-E381D08D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3 Basic parts: encoding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1CF5A74-3FDA-446A-80B4-9456FB61B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b="1" u="sng" dirty="0"/>
              <a:t>Encoding</a:t>
            </a:r>
            <a:r>
              <a:rPr lang="en-US" altLang="en-US" sz="2800" i="1" dirty="0"/>
              <a:t>: </a:t>
            </a:r>
            <a:r>
              <a:rPr lang="en-US" altLang="en-US" sz="2800" dirty="0"/>
              <a:t>the modification of information to fit the preferred format for the memory system.</a:t>
            </a:r>
          </a:p>
          <a:p>
            <a:pPr lvl="1" eaLnBrk="1" hangingPunct="1"/>
            <a:r>
              <a:rPr lang="en-US" altLang="en-US" sz="2800" dirty="0"/>
              <a:t>In most cases, encoding is automatic and happens without our awareness. Other encoding, however, like these notes, require extra encoding effort called </a:t>
            </a:r>
            <a:r>
              <a:rPr lang="en-US" altLang="en-US" sz="2800" i="1" dirty="0"/>
              <a:t>elaboration</a:t>
            </a:r>
            <a:r>
              <a:rPr lang="en-US" altLang="en-US" sz="2800" dirty="0"/>
              <a:t> to make the memory useful.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099C-8155-4CB0-9ED0-90FCB969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-106" charset="-128"/>
              </a:rPr>
              <a:t>Encoding-3 types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F27FD28-B38B-479D-8E1F-9E029EAAA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5602"/>
            <a:ext cx="10044452" cy="43022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/>
              <a:t>When we are exposed to stimuli and encode information, we do it in three ways:</a:t>
            </a:r>
          </a:p>
          <a:p>
            <a:pPr marL="704850" lvl="1" indent="-457200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800" dirty="0"/>
              <a:t>Semantic Encoding</a:t>
            </a:r>
          </a:p>
          <a:p>
            <a:pPr marL="987425" lvl="2" indent="-457200">
              <a:lnSpc>
                <a:spcPct val="90000"/>
              </a:lnSpc>
            </a:pPr>
            <a:r>
              <a:rPr lang="en-US" altLang="en-US" sz="2800" dirty="0"/>
              <a:t>encoding of meaning</a:t>
            </a:r>
          </a:p>
          <a:p>
            <a:pPr marL="987425" lvl="2" indent="-457200">
              <a:lnSpc>
                <a:spcPct val="90000"/>
              </a:lnSpc>
            </a:pPr>
            <a:r>
              <a:rPr lang="en-US" altLang="en-US" sz="2800" dirty="0"/>
              <a:t>including meaning of words</a:t>
            </a:r>
          </a:p>
          <a:p>
            <a:pPr marL="704850" lvl="1" indent="-457200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800" dirty="0"/>
              <a:t>Acoustic Encoding</a:t>
            </a:r>
          </a:p>
          <a:p>
            <a:pPr marL="987425" lvl="2" indent="-457200">
              <a:lnSpc>
                <a:spcPct val="90000"/>
              </a:lnSpc>
            </a:pPr>
            <a:r>
              <a:rPr lang="en-US" altLang="en-US" sz="2800" dirty="0"/>
              <a:t>encoding of sound</a:t>
            </a:r>
          </a:p>
          <a:p>
            <a:pPr marL="987425" lvl="2" indent="-457200">
              <a:lnSpc>
                <a:spcPct val="90000"/>
              </a:lnSpc>
            </a:pPr>
            <a:r>
              <a:rPr lang="en-US" altLang="en-US" sz="2800" dirty="0"/>
              <a:t>especially sound of words</a:t>
            </a:r>
          </a:p>
          <a:p>
            <a:pPr marL="704850" lvl="1" indent="-457200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sz="2800" dirty="0"/>
              <a:t>Visual Encoding</a:t>
            </a:r>
          </a:p>
          <a:p>
            <a:pPr marL="987425" lvl="2" indent="-457200">
              <a:lnSpc>
                <a:spcPct val="90000"/>
              </a:lnSpc>
            </a:pPr>
            <a:r>
              <a:rPr lang="en-US" altLang="en-US" sz="2800" dirty="0"/>
              <a:t>encoding of picture images</a:t>
            </a:r>
          </a:p>
          <a:p>
            <a:endParaRPr lang="en-US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3" descr="PINK GREEN BLUE DOTS picture and wallpap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525" y="334392"/>
            <a:ext cx="8484832" cy="637120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3"/>
          <p:cNvSpPr txBox="1">
            <a:spLocks noGrp="1"/>
          </p:cNvSpPr>
          <p:nvPr>
            <p:ph type="body" idx="1"/>
          </p:nvPr>
        </p:nvSpPr>
        <p:spPr>
          <a:xfrm>
            <a:off x="1981200" y="1524000"/>
            <a:ext cx="3276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JIH</a:t>
            </a:r>
            <a:endParaRPr/>
          </a:p>
          <a:p>
            <a:pPr marL="342900" indent="-342900" algn="ctr">
              <a:lnSpc>
                <a:spcPct val="100000"/>
              </a:lnSpc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BAZ</a:t>
            </a:r>
            <a:endParaRPr/>
          </a:p>
          <a:p>
            <a:pPr marL="342900" indent="-342900" algn="ctr">
              <a:lnSpc>
                <a:spcPct val="100000"/>
              </a:lnSpc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FUB</a:t>
            </a:r>
            <a:endParaRPr/>
          </a:p>
          <a:p>
            <a:pPr marL="342900" indent="-342900" algn="ctr">
              <a:lnSpc>
                <a:spcPct val="100000"/>
              </a:lnSpc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YOX</a:t>
            </a:r>
            <a:endParaRPr/>
          </a:p>
          <a:p>
            <a:pPr marL="342900" indent="-342900" algn="ctr">
              <a:lnSpc>
                <a:spcPct val="100000"/>
              </a:lnSpc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SUJ</a:t>
            </a:r>
            <a:endParaRPr/>
          </a:p>
          <a:p>
            <a:pPr marL="342900" indent="-342900" algn="ctr">
              <a:lnSpc>
                <a:spcPct val="100000"/>
              </a:lnSpc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XIR</a:t>
            </a:r>
            <a:endParaRPr/>
          </a:p>
          <a:p>
            <a:pPr marL="342900" indent="-342900" algn="ctr">
              <a:lnSpc>
                <a:spcPct val="100000"/>
              </a:lnSpc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DAX</a:t>
            </a:r>
            <a:endParaRPr/>
          </a:p>
          <a:p>
            <a:pPr marL="342900" indent="-342900" algn="ctr">
              <a:lnSpc>
                <a:spcPct val="100000"/>
              </a:lnSpc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LEQ</a:t>
            </a:r>
            <a:endParaRPr/>
          </a:p>
        </p:txBody>
      </p:sp>
      <p:sp>
        <p:nvSpPr>
          <p:cNvPr id="373" name="Google Shape;373;p33"/>
          <p:cNvSpPr/>
          <p:nvPr/>
        </p:nvSpPr>
        <p:spPr>
          <a:xfrm>
            <a:off x="1713952" y="152400"/>
            <a:ext cx="8725449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dirty="0">
                <a:noFill/>
                <a:latin typeface="Impact"/>
              </a:rPr>
              <a:t>Let’s Try Ebbinghaus’s Experiment</a:t>
            </a:r>
          </a:p>
        </p:txBody>
      </p:sp>
      <p:sp>
        <p:nvSpPr>
          <p:cNvPr id="374" name="Google Shape;374;p33"/>
          <p:cNvSpPr txBox="1"/>
          <p:nvPr/>
        </p:nvSpPr>
        <p:spPr>
          <a:xfrm>
            <a:off x="5257800" y="1524000"/>
            <a:ext cx="3276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VUM</a:t>
            </a:r>
            <a:endParaRPr/>
          </a:p>
          <a:p>
            <a:pPr marL="342900" indent="-342900" algn="ctr"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PID</a:t>
            </a:r>
            <a:endParaRPr/>
          </a:p>
          <a:p>
            <a:pPr marL="342900" indent="-342900" algn="ctr"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KEL</a:t>
            </a:r>
            <a:endParaRPr/>
          </a:p>
          <a:p>
            <a:pPr marL="342900" indent="-342900" algn="ctr"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WAV</a:t>
            </a:r>
            <a:endParaRPr/>
          </a:p>
          <a:p>
            <a:pPr marL="342900" indent="-342900" algn="ctr"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TUV</a:t>
            </a:r>
            <a:endParaRPr/>
          </a:p>
          <a:p>
            <a:pPr marL="342900" indent="-342900" algn="ctr"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ZOF</a:t>
            </a:r>
            <a:endParaRPr/>
          </a:p>
          <a:p>
            <a:pPr marL="342900" indent="-342900" algn="ctr"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GEK</a:t>
            </a:r>
            <a:endParaRPr/>
          </a:p>
          <a:p>
            <a:pPr marL="342900" indent="-342900" algn="ctr">
              <a:spcBef>
                <a:spcPts val="720"/>
              </a:spcBef>
              <a:buClr>
                <a:srgbClr val="0070C0"/>
              </a:buClr>
              <a:buSzPts val="3600"/>
              <a:buFont typeface="Impact"/>
              <a:buChar char="•"/>
            </a:pPr>
            <a:r>
              <a:rPr lang="en-US" sz="36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HIW</a:t>
            </a:r>
            <a:endParaRPr/>
          </a:p>
        </p:txBody>
      </p:sp>
      <p:sp>
        <p:nvSpPr>
          <p:cNvPr id="375" name="Google Shape;375;p33"/>
          <p:cNvSpPr txBox="1"/>
          <p:nvPr/>
        </p:nvSpPr>
        <p:spPr>
          <a:xfrm>
            <a:off x="1618325" y="861134"/>
            <a:ext cx="8343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US" sz="240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Directions: Quickly read aloud, 8 times over, the following lists…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F420-2EF6-4BA8-B3D8-7466A77E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900" y="255588"/>
            <a:ext cx="6794993" cy="811214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-106" charset="-128"/>
              </a:rPr>
              <a:t>Encoding</a:t>
            </a:r>
          </a:p>
        </p:txBody>
      </p:sp>
      <p:grpSp>
        <p:nvGrpSpPr>
          <p:cNvPr id="18435" name="Group 1066">
            <a:extLst>
              <a:ext uri="{FF2B5EF4-FFF2-40B4-BE49-F238E27FC236}">
                <a16:creationId xmlns:a16="http://schemas.microsoft.com/office/drawing/2014/main" id="{786851AE-5CEB-4403-AFAF-7C3EED0FE67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752601"/>
            <a:ext cx="7683500" cy="4938713"/>
            <a:chOff x="240" y="1104"/>
            <a:chExt cx="4840" cy="3111"/>
          </a:xfrm>
        </p:grpSpPr>
        <p:sp>
          <p:nvSpPr>
            <p:cNvPr id="18438" name="Line 1027">
              <a:extLst>
                <a:ext uri="{FF2B5EF4-FFF2-40B4-BE49-F238E27FC236}">
                  <a16:creationId xmlns:a16="http://schemas.microsoft.com/office/drawing/2014/main" id="{F0098A6A-1C63-4F74-9548-12C8F666F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0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Line 1028">
              <a:extLst>
                <a:ext uri="{FF2B5EF4-FFF2-40B4-BE49-F238E27FC236}">
                  <a16:creationId xmlns:a16="http://schemas.microsoft.com/office/drawing/2014/main" id="{C69EEF77-1245-4FF7-85BA-C795CEC48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56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Line 1029">
              <a:extLst>
                <a:ext uri="{FF2B5EF4-FFF2-40B4-BE49-F238E27FC236}">
                  <a16:creationId xmlns:a16="http://schemas.microsoft.com/office/drawing/2014/main" id="{5553062D-9D34-4637-9967-1001F9AE7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776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Line 1030">
              <a:extLst>
                <a:ext uri="{FF2B5EF4-FFF2-40B4-BE49-F238E27FC236}">
                  <a16:creationId xmlns:a16="http://schemas.microsoft.com/office/drawing/2014/main" id="{C15ED823-CD82-40BC-A4DA-CCDD412EF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112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Line 1031">
              <a:extLst>
                <a:ext uri="{FF2B5EF4-FFF2-40B4-BE49-F238E27FC236}">
                  <a16:creationId xmlns:a16="http://schemas.microsoft.com/office/drawing/2014/main" id="{186E3B94-1C84-4229-AB54-DA8DB3521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448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1032">
              <a:extLst>
                <a:ext uri="{FF2B5EF4-FFF2-40B4-BE49-F238E27FC236}">
                  <a16:creationId xmlns:a16="http://schemas.microsoft.com/office/drawing/2014/main" id="{748C5360-3C12-4FB2-ABE7-9AF77F804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84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Line 1033">
              <a:extLst>
                <a:ext uri="{FF2B5EF4-FFF2-40B4-BE49-F238E27FC236}">
                  <a16:creationId xmlns:a16="http://schemas.microsoft.com/office/drawing/2014/main" id="{F2D0E60E-9ACA-4B49-88E4-0335127C8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120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Line 1034">
              <a:extLst>
                <a:ext uri="{FF2B5EF4-FFF2-40B4-BE49-F238E27FC236}">
                  <a16:creationId xmlns:a16="http://schemas.microsoft.com/office/drawing/2014/main" id="{F3BB328B-A4AB-4A6D-A21C-29E201F28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Line 1035">
              <a:extLst>
                <a:ext uri="{FF2B5EF4-FFF2-40B4-BE49-F238E27FC236}">
                  <a16:creationId xmlns:a16="http://schemas.microsoft.com/office/drawing/2014/main" id="{9A5056EF-D6B0-4D4F-8338-C5CD050B6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1036">
              <a:extLst>
                <a:ext uri="{FF2B5EF4-FFF2-40B4-BE49-F238E27FC236}">
                  <a16:creationId xmlns:a16="http://schemas.microsoft.com/office/drawing/2014/main" id="{BA129EDD-A827-4052-8584-F4203B9C4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Line 1037">
              <a:extLst>
                <a:ext uri="{FF2B5EF4-FFF2-40B4-BE49-F238E27FC236}">
                  <a16:creationId xmlns:a16="http://schemas.microsoft.com/office/drawing/2014/main" id="{84554812-7B73-4FCE-9CE2-89E7938B0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Line 1038">
              <a:extLst>
                <a:ext uri="{FF2B5EF4-FFF2-40B4-BE49-F238E27FC236}">
                  <a16:creationId xmlns:a16="http://schemas.microsoft.com/office/drawing/2014/main" id="{06FAA70B-8BA5-4B13-8815-B91745C8A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Line 1039">
              <a:extLst>
                <a:ext uri="{FF2B5EF4-FFF2-40B4-BE49-F238E27FC236}">
                  <a16:creationId xmlns:a16="http://schemas.microsoft.com/office/drawing/2014/main" id="{F5CBCC99-C01F-4026-9EE0-C151BC67A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152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Line 1040">
              <a:extLst>
                <a:ext uri="{FF2B5EF4-FFF2-40B4-BE49-F238E27FC236}">
                  <a16:creationId xmlns:a16="http://schemas.microsoft.com/office/drawing/2014/main" id="{956273C7-0C6B-4C27-B980-E8DA9ADCE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744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1041">
              <a:extLst>
                <a:ext uri="{FF2B5EF4-FFF2-40B4-BE49-F238E27FC236}">
                  <a16:creationId xmlns:a16="http://schemas.microsoft.com/office/drawing/2014/main" id="{E2A05913-7053-453E-B491-0F940128B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Line 1042">
              <a:extLst>
                <a:ext uri="{FF2B5EF4-FFF2-40B4-BE49-F238E27FC236}">
                  <a16:creationId xmlns:a16="http://schemas.microsoft.com/office/drawing/2014/main" id="{758C2CED-674F-4349-99BB-DF6DCBC3BA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1152"/>
              <a:ext cx="3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Line 1043">
              <a:extLst>
                <a:ext uri="{FF2B5EF4-FFF2-40B4-BE49-F238E27FC236}">
                  <a16:creationId xmlns:a16="http://schemas.microsoft.com/office/drawing/2014/main" id="{F1B86E99-8A30-4ECD-A375-091842FF6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50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1044">
              <a:extLst>
                <a:ext uri="{FF2B5EF4-FFF2-40B4-BE49-F238E27FC236}">
                  <a16:creationId xmlns:a16="http://schemas.microsoft.com/office/drawing/2014/main" id="{66392CE3-F93D-472D-A826-920F94F2E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350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1045">
              <a:extLst>
                <a:ext uri="{FF2B5EF4-FFF2-40B4-BE49-F238E27FC236}">
                  <a16:creationId xmlns:a16="http://schemas.microsoft.com/office/drawing/2014/main" id="{C9B59D6B-78FA-43A7-B936-C39A2EA41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Line 1046">
              <a:extLst>
                <a:ext uri="{FF2B5EF4-FFF2-40B4-BE49-F238E27FC236}">
                  <a16:creationId xmlns:a16="http://schemas.microsoft.com/office/drawing/2014/main" id="{760D8717-AFC8-4E08-8D33-B0D27C9C6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Text Box 1047">
              <a:extLst>
                <a:ext uri="{FF2B5EF4-FFF2-40B4-BE49-F238E27FC236}">
                  <a16:creationId xmlns:a16="http://schemas.microsoft.com/office/drawing/2014/main" id="{059E9688-DFFB-47B7-B773-7BDC93851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34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20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59" name="Text Box 1048">
              <a:extLst>
                <a:ext uri="{FF2B5EF4-FFF2-40B4-BE49-F238E27FC236}">
                  <a16:creationId xmlns:a16="http://schemas.microsoft.com/office/drawing/2014/main" id="{4FC81EC0-095A-4E41-A964-506E7EE9F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977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15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60" name="Text Box 1049">
              <a:extLst>
                <a:ext uri="{FF2B5EF4-FFF2-40B4-BE49-F238E27FC236}">
                  <a16:creationId xmlns:a16="http://schemas.microsoft.com/office/drawing/2014/main" id="{ED1DAB03-1F8C-41E6-99EC-E4A67FB9B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68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10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61" name="Text Box 1050">
              <a:extLst>
                <a:ext uri="{FF2B5EF4-FFF2-40B4-BE49-F238E27FC236}">
                  <a16:creationId xmlns:a16="http://schemas.microsoft.com/office/drawing/2014/main" id="{255DD4CD-DFF2-4244-85E5-31EA3C69B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33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5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62" name="Text Box 1051">
              <a:extLst>
                <a:ext uri="{FF2B5EF4-FFF2-40B4-BE49-F238E27FC236}">
                  <a16:creationId xmlns:a16="http://schemas.microsoft.com/office/drawing/2014/main" id="{DBC583FD-7A1F-4ACE-A77C-6FFFDE50C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365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0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63" name="Text Box 1052">
              <a:extLst>
                <a:ext uri="{FF2B5EF4-FFF2-40B4-BE49-F238E27FC236}">
                  <a16:creationId xmlns:a16="http://schemas.microsoft.com/office/drawing/2014/main" id="{2855EA9C-8418-47BA-A0A8-7CF8D1C33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" y="37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8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64" name="Text Box 1053">
              <a:extLst>
                <a:ext uri="{FF2B5EF4-FFF2-40B4-BE49-F238E27FC236}">
                  <a16:creationId xmlns:a16="http://schemas.microsoft.com/office/drawing/2014/main" id="{568498BA-6B64-497A-8128-D79535090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74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16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65" name="Text Box 1054">
              <a:extLst>
                <a:ext uri="{FF2B5EF4-FFF2-40B4-BE49-F238E27FC236}">
                  <a16:creationId xmlns:a16="http://schemas.microsoft.com/office/drawing/2014/main" id="{9D3FD145-A6DF-4641-8736-49573B87D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0" y="374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24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66" name="Text Box 1055">
              <a:extLst>
                <a:ext uri="{FF2B5EF4-FFF2-40B4-BE49-F238E27FC236}">
                  <a16:creationId xmlns:a16="http://schemas.microsoft.com/office/drawing/2014/main" id="{E98BAA82-7E67-43D1-A91C-BED8E79BF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4" y="374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32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67" name="Text Box 1056">
              <a:extLst>
                <a:ext uri="{FF2B5EF4-FFF2-40B4-BE49-F238E27FC236}">
                  <a16:creationId xmlns:a16="http://schemas.microsoft.com/office/drawing/2014/main" id="{2D74B998-830E-456A-BD63-6468E671B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374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42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68" name="Text Box 1057">
              <a:extLst>
                <a:ext uri="{FF2B5EF4-FFF2-40B4-BE49-F238E27FC236}">
                  <a16:creationId xmlns:a16="http://schemas.microsoft.com/office/drawing/2014/main" id="{795C4A4C-E46A-433E-853C-12A2376D5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74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53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69" name="Text Box 1058">
              <a:extLst>
                <a:ext uri="{FF2B5EF4-FFF2-40B4-BE49-F238E27FC236}">
                  <a16:creationId xmlns:a16="http://schemas.microsoft.com/office/drawing/2014/main" id="{1B7D905B-66F4-4BCA-99F8-5D0F89F4E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" y="374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64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70" name="Text Box 1059">
              <a:extLst>
                <a:ext uri="{FF2B5EF4-FFF2-40B4-BE49-F238E27FC236}">
                  <a16:creationId xmlns:a16="http://schemas.microsoft.com/office/drawing/2014/main" id="{B97B9116-D01E-41B0-83FF-C40FB5301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104"/>
              <a:ext cx="816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Time in minutes</a:t>
              </a:r>
            </a:p>
            <a:p>
              <a:pPr eaLnBrk="1" hangingPunct="1"/>
              <a:r>
                <a:rPr lang="en-US" altLang="en-US" sz="1800" b="1"/>
                <a:t>taken to relearn</a:t>
              </a:r>
            </a:p>
            <a:p>
              <a:pPr eaLnBrk="1" hangingPunct="1"/>
              <a:r>
                <a:rPr lang="en-US" altLang="en-US" sz="1800" b="1"/>
                <a:t>list on day 2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71" name="Text Box 1060">
              <a:extLst>
                <a:ext uri="{FF2B5EF4-FFF2-40B4-BE49-F238E27FC236}">
                  <a16:creationId xmlns:a16="http://schemas.microsoft.com/office/drawing/2014/main" id="{D92240F5-871A-41E7-B215-8DC37838A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984"/>
              <a:ext cx="29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/>
                <a:t>Number of repetitions of list on day 1</a:t>
              </a: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18472" name="Line 1061">
              <a:extLst>
                <a:ext uri="{FF2B5EF4-FFF2-40B4-BE49-F238E27FC236}">
                  <a16:creationId xmlns:a16="http://schemas.microsoft.com/office/drawing/2014/main" id="{FA682F53-4308-43B1-8E60-B880593CA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0"/>
              <a:ext cx="576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Line 1062">
              <a:extLst>
                <a:ext uri="{FF2B5EF4-FFF2-40B4-BE49-F238E27FC236}">
                  <a16:creationId xmlns:a16="http://schemas.microsoft.com/office/drawing/2014/main" id="{4715A3DD-7EFE-4B7B-945C-A05B20952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776"/>
              <a:ext cx="576" cy="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Line 1063">
              <a:extLst>
                <a:ext uri="{FF2B5EF4-FFF2-40B4-BE49-F238E27FC236}">
                  <a16:creationId xmlns:a16="http://schemas.microsoft.com/office/drawing/2014/main" id="{99DC0875-2A6F-4218-A88C-EE201DBC8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72"/>
              <a:ext cx="1248" cy="67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Line 1064">
              <a:extLst>
                <a:ext uri="{FF2B5EF4-FFF2-40B4-BE49-F238E27FC236}">
                  <a16:creationId xmlns:a16="http://schemas.microsoft.com/office/drawing/2014/main" id="{319ACC85-1407-4314-A84E-44E0B1E23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544"/>
              <a:ext cx="624" cy="2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Line 1065">
              <a:extLst>
                <a:ext uri="{FF2B5EF4-FFF2-40B4-BE49-F238E27FC236}">
                  <a16:creationId xmlns:a16="http://schemas.microsoft.com/office/drawing/2014/main" id="{873F2F95-7AD6-4981-9D6E-9AB140EBB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784"/>
              <a:ext cx="624" cy="3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6" name="TextBox 42">
            <a:extLst>
              <a:ext uri="{FF2B5EF4-FFF2-40B4-BE49-F238E27FC236}">
                <a16:creationId xmlns:a16="http://schemas.microsoft.com/office/drawing/2014/main" id="{0E449C5A-DD98-4244-B998-53C943FF0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054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Using 16 unrelated 3 letter sequences</a:t>
            </a:r>
          </a:p>
        </p:txBody>
      </p:sp>
      <p:sp>
        <p:nvSpPr>
          <p:cNvPr id="18437" name="TextBox 43">
            <a:extLst>
              <a:ext uri="{FF2B5EF4-FFF2-40B4-BE49-F238E27FC236}">
                <a16:creationId xmlns:a16="http://schemas.microsoft.com/office/drawing/2014/main" id="{77147029-2A3B-4954-BD0F-727CF4BF4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1030288"/>
            <a:ext cx="601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The more time we spend learning novel information, the more we remember.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DF6C-5DB6-4F83-9027-6CD43CD7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3411"/>
            <a:ext cx="9905998" cy="14785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pitchFamily="-106" charset="-128"/>
              </a:rPr>
              <a:t>Encoding-Levels of Processing</a:t>
            </a:r>
          </a:p>
        </p:txBody>
      </p:sp>
      <p:pic>
        <p:nvPicPr>
          <p:cNvPr id="20483" name="Picture 7">
            <a:extLst>
              <a:ext uri="{FF2B5EF4-FFF2-40B4-BE49-F238E27FC236}">
                <a16:creationId xmlns:a16="http://schemas.microsoft.com/office/drawing/2014/main" id="{86445D74-3B54-4969-A794-5625A2872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"/>
          <a:stretch>
            <a:fillRect/>
          </a:stretch>
        </p:blipFill>
        <p:spPr bwMode="auto">
          <a:xfrm>
            <a:off x="1447801" y="1676400"/>
            <a:ext cx="8619477" cy="49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>
            <a:extLst>
              <a:ext uri="{FF2B5EF4-FFF2-40B4-BE49-F238E27FC236}">
                <a16:creationId xmlns:a16="http://schemas.microsoft.com/office/drawing/2014/main" id="{624F5073-3076-4450-AFA1-758773C83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724401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/>
              <a:t>Processing a word by its meaning (semantic encoding) produces better recognition of it lat a later time.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058D-8B21-465B-872D-5783EEA5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3 basic parts: storage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1B4BA94B-00D1-4CEA-99B2-F267B6063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u="sng" dirty="0"/>
              <a:t>Storage</a:t>
            </a:r>
            <a:r>
              <a:rPr lang="en-US" altLang="en-US" sz="2800" i="1" dirty="0"/>
              <a:t>: </a:t>
            </a:r>
            <a:r>
              <a:rPr lang="en-US" altLang="en-US" sz="2800" dirty="0"/>
              <a:t>the retention of encoding material over time.</a:t>
            </a:r>
          </a:p>
          <a:p>
            <a:pPr eaLnBrk="1" hangingPunct="1"/>
            <a:endParaRPr lang="en-US" altLang="en-US" sz="2800" dirty="0"/>
          </a:p>
          <a:p>
            <a:pPr lvl="1" eaLnBrk="1" hangingPunct="1"/>
            <a:r>
              <a:rPr lang="en-US" altLang="en-US" sz="2800" dirty="0"/>
              <a:t>In terms of storing material, we have three stages of memory</a:t>
            </a:r>
          </a:p>
          <a:p>
            <a:pPr lvl="3" eaLnBrk="1" hangingPunct="1"/>
            <a:r>
              <a:rPr lang="en-US" altLang="en-US" sz="2800" dirty="0"/>
              <a:t>Sensory Memory</a:t>
            </a:r>
          </a:p>
          <a:p>
            <a:pPr lvl="3" eaLnBrk="1" hangingPunct="1"/>
            <a:r>
              <a:rPr lang="en-US" altLang="en-US" sz="2800" dirty="0"/>
              <a:t>Working Memory (short-term memory)</a:t>
            </a:r>
          </a:p>
          <a:p>
            <a:pPr lvl="3" eaLnBrk="1" hangingPunct="1"/>
            <a:r>
              <a:rPr lang="en-US" altLang="en-US" sz="2800" dirty="0"/>
              <a:t>Long-term Memory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1560</TotalTime>
  <Words>1482</Words>
  <Application>Microsoft Office PowerPoint</Application>
  <PresentationFormat>Widescreen</PresentationFormat>
  <Paragraphs>195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Impact</vt:lpstr>
      <vt:lpstr>Palatino Linotype</vt:lpstr>
      <vt:lpstr>Times</vt:lpstr>
      <vt:lpstr>Times New Roman</vt:lpstr>
      <vt:lpstr>Trebuchet MS</vt:lpstr>
      <vt:lpstr>Tw Cen MT</vt:lpstr>
      <vt:lpstr>Wingdings</vt:lpstr>
      <vt:lpstr>Wingdings 2</vt:lpstr>
      <vt:lpstr>Circuit</vt:lpstr>
      <vt:lpstr>Psychology: Memory</vt:lpstr>
      <vt:lpstr>Memory</vt:lpstr>
      <vt:lpstr>Memory’s Three Basic Tasks</vt:lpstr>
      <vt:lpstr>3 Basic parts: encoding</vt:lpstr>
      <vt:lpstr>Encoding-3 types</vt:lpstr>
      <vt:lpstr>PowerPoint Presentation</vt:lpstr>
      <vt:lpstr>Encoding</vt:lpstr>
      <vt:lpstr>Encoding-Levels of Processing</vt:lpstr>
      <vt:lpstr>3 basic parts: storage</vt:lpstr>
      <vt:lpstr>Synaptic Changes and storage</vt:lpstr>
      <vt:lpstr>Strengthening Ltp</vt:lpstr>
      <vt:lpstr>PowerPoint Presentation</vt:lpstr>
      <vt:lpstr>3 basic parts: retrieval</vt:lpstr>
      <vt:lpstr>3 stages of memory</vt:lpstr>
      <vt:lpstr>PowerPoint Presentation</vt:lpstr>
      <vt:lpstr>PowerPoint Presentation</vt:lpstr>
      <vt:lpstr>PowerPoint Presentation</vt:lpstr>
      <vt:lpstr>Amnesia</vt:lpstr>
      <vt:lpstr>Decay Theory </vt:lpstr>
      <vt:lpstr>Interference</vt:lpstr>
      <vt:lpstr>Proactive interference</vt:lpstr>
      <vt:lpstr>PowerPoint Presentation</vt:lpstr>
      <vt:lpstr>Memory is a construct!</vt:lpstr>
      <vt:lpstr>Eyewitness testimony</vt:lpstr>
      <vt:lpstr>PowerPoint Presentation</vt:lpstr>
      <vt:lpstr>Autobiographical memory</vt:lpstr>
      <vt:lpstr>Recovered memories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Psychology: Memory</dc:title>
  <dc:creator>Nick Augustine</dc:creator>
  <cp:lastModifiedBy>Nick Augustine</cp:lastModifiedBy>
  <cp:revision>12</cp:revision>
  <dcterms:created xsi:type="dcterms:W3CDTF">2022-10-04T15:39:11Z</dcterms:created>
  <dcterms:modified xsi:type="dcterms:W3CDTF">2022-10-12T18:41:51Z</dcterms:modified>
</cp:coreProperties>
</file>