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0"/>
  </p:notesMasterIdLst>
  <p:sldIdLst>
    <p:sldId id="256" r:id="rId2"/>
    <p:sldId id="259" r:id="rId3"/>
    <p:sldId id="260" r:id="rId4"/>
    <p:sldId id="261" r:id="rId5"/>
    <p:sldId id="263" r:id="rId6"/>
    <p:sldId id="264" r:id="rId7"/>
    <p:sldId id="265" r:id="rId8"/>
    <p:sldId id="266" r:id="rId9"/>
  </p:sldIdLst>
  <p:sldSz cx="9144000" cy="5143500" type="screen16x9"/>
  <p:notesSz cx="6858000" cy="9144000"/>
  <p:embeddedFontLst>
    <p:embeddedFont>
      <p:font typeface="Zilla Slab Highlight" panose="020B0604020202020204" charset="0"/>
      <p:regular r:id="rId11"/>
    </p:embeddedFont>
    <p:embeddedFont>
      <p:font typeface="Helvetica Neue" panose="020B06040202020202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Lora" panose="020B0604020202020204" charset="0"/>
      <p:regular r:id="rId20"/>
      <p:bold r:id="rId21"/>
      <p:italic r:id="rId22"/>
      <p:boldItalic r:id="rId23"/>
    </p:embeddedFont>
    <p:embeddedFont>
      <p:font typeface="Reem Kufi" panose="020B0604020202020204"/>
      <p:regular r:id="rId24"/>
    </p:embeddedFont>
    <p:embeddedFont>
      <p:font typeface="Roboto" panose="020B0604020202020204" charset="0"/>
      <p:regular r:id="rId25"/>
      <p:bold r:id="rId26"/>
      <p:italic r:id="rId27"/>
      <p:boldItalic r:id="rId28"/>
    </p:embeddedFont>
    <p:embeddedFont>
      <p:font typeface="Yatra One" panose="020B0604020202020204" charset="0"/>
      <p:regular r:id="rId29"/>
    </p:embeddedFont>
    <p:embeddedFont>
      <p:font typeface="El Messiri" panose="00000500000000000000" charset="-78"/>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61f8f064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61f8f064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df2a9f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df2a9f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900"/>
              </a:spcAft>
              <a:buNone/>
            </a:pPr>
            <a:endParaRPr sz="16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df2a9f9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df2a9f9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900"/>
              </a:spcAft>
              <a:buNone/>
            </a:pPr>
            <a:endParaRPr sz="16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2eb64850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2eb64850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900"/>
              </a:spcAft>
              <a:buClr>
                <a:schemeClr val="dk1"/>
              </a:buClr>
              <a:buSzPts val="1100"/>
              <a:buFont typeface="Arial"/>
              <a:buNone/>
            </a:pPr>
            <a:r>
              <a:rPr lang="en" sz="1600" b="1" dirty="0">
                <a:solidFill>
                  <a:srgbClr val="333333"/>
                </a:solidFill>
                <a:latin typeface="Helvetica Neue"/>
                <a:ea typeface="Helvetica Neue"/>
                <a:cs typeface="Helvetica Neue"/>
                <a:sym typeface="Helvetica Neue"/>
              </a:rPr>
              <a:t>Explanation of map:</a:t>
            </a:r>
            <a:r>
              <a:rPr lang="en" sz="1600" dirty="0">
                <a:solidFill>
                  <a:srgbClr val="333333"/>
                </a:solidFill>
                <a:latin typeface="Helvetica Neue"/>
                <a:ea typeface="Helvetica Neue"/>
                <a:cs typeface="Helvetica Neue"/>
                <a:sym typeface="Helvetica Neue"/>
              </a:rPr>
              <a:t> Although they failed to take Vienna, the Ottoman armies threatened the divided kingdoms of Europe, which feared invasion from the east. While European powers formed alliances to keep Suleiman from expanding further into Europe, France tried to weaken its rivals by signing a treaty with the Ottomans.</a:t>
            </a:r>
            <a:endParaRPr sz="16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2eb64850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2eb64850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900"/>
              </a:spcAft>
              <a:buNone/>
            </a:pPr>
            <a:endParaRPr sz="16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2eb64850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2eb64850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900"/>
              </a:spcAft>
              <a:buNone/>
            </a:pPr>
            <a:r>
              <a:rPr lang="en" sz="1600" b="1">
                <a:latin typeface="Helvetica Neue"/>
                <a:ea typeface="Helvetica Neue"/>
                <a:cs typeface="Helvetica Neue"/>
                <a:sym typeface="Helvetica Neue"/>
              </a:rPr>
              <a:t>Discuss The Decline of the Safavid Empire after the map: </a:t>
            </a:r>
            <a:r>
              <a:rPr lang="en" sz="1600">
                <a:latin typeface="Helvetica Neue"/>
                <a:ea typeface="Helvetica Neue"/>
                <a:cs typeface="Helvetica Neue"/>
                <a:sym typeface="Helvetica Neue"/>
              </a:rPr>
              <a:t>Safavid glory slowly faded after the death of Shah Abbas and under continuing pressure from Ottoman armies. Shiite scholars also challenged the authority of the shah by stressing their own authority to interpret law and determine government policy. They encouraged persecution of religious minorities, pushing Sunni Afghans to rebel. The rebels defeated imperial armies, captured Isfahan, and forced the last Safavid ruler to abdicate in 1722.</a:t>
            </a:r>
            <a:endParaRPr sz="1600">
              <a:latin typeface="Helvetica Neue"/>
              <a:ea typeface="Helvetica Neue"/>
              <a:cs typeface="Helvetica Neue"/>
              <a:sym typeface="Helvetica Neu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6b9b2869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6b9b2869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2">
  <p:cSld name="AUTOLAYOUT_2">
    <p:spTree>
      <p:nvGrpSpPr>
        <p:cNvPr id="1" name="Shape 53"/>
        <p:cNvGrpSpPr/>
        <p:nvPr/>
      </p:nvGrpSpPr>
      <p:grpSpPr>
        <a:xfrm>
          <a:off x="0" y="0"/>
          <a:ext cx="0" cy="0"/>
          <a:chOff x="0" y="0"/>
          <a:chExt cx="0" cy="0"/>
        </a:xfrm>
      </p:grpSpPr>
      <p:sp>
        <p:nvSpPr>
          <p:cNvPr id="54" name="Google Shape;54;p14"/>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hyperlink" Target="http://www.pearsonrealiz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9"/>
        <p:cNvGrpSpPr/>
        <p:nvPr/>
      </p:nvGrpSpPr>
      <p:grpSpPr>
        <a:xfrm>
          <a:off x="0" y="0"/>
          <a:ext cx="0" cy="0"/>
          <a:chOff x="0" y="0"/>
          <a:chExt cx="0" cy="0"/>
        </a:xfrm>
      </p:grpSpPr>
      <p:pic>
        <p:nvPicPr>
          <p:cNvPr id="60" name="Google Shape;60;p15" descr="Image result for ottoman turks"/>
          <p:cNvPicPr preferRelativeResize="0"/>
          <p:nvPr/>
        </p:nvPicPr>
        <p:blipFill>
          <a:blip r:embed="rId3">
            <a:alphaModFix amt="75000"/>
          </a:blip>
          <a:stretch>
            <a:fillRect/>
          </a:stretch>
        </p:blipFill>
        <p:spPr>
          <a:xfrm>
            <a:off x="0" y="0"/>
            <a:ext cx="9144000" cy="5143500"/>
          </a:xfrm>
          <a:prstGeom prst="rect">
            <a:avLst/>
          </a:prstGeom>
          <a:noFill/>
          <a:ln>
            <a:noFill/>
          </a:ln>
        </p:spPr>
      </p:pic>
      <p:sp>
        <p:nvSpPr>
          <p:cNvPr id="61" name="Google Shape;61;p15"/>
          <p:cNvSpPr/>
          <p:nvPr/>
        </p:nvSpPr>
        <p:spPr>
          <a:xfrm>
            <a:off x="3551852" y="4730838"/>
            <a:ext cx="1637208" cy="269014"/>
          </a:xfrm>
          <a:prstGeom prst="rect">
            <a:avLst/>
          </a:prstGeom>
        </p:spPr>
        <p:txBody>
          <a:bodyPr>
            <a:prstTxWarp prst="textPlain">
              <a:avLst/>
            </a:prstTxWarp>
          </a:bodyPr>
          <a:lstStyle/>
          <a:p>
            <a:pPr lvl="0" algn="ctr"/>
            <a:r>
              <a:rPr b="1" i="0">
                <a:ln w="9525" cap="flat" cmpd="sng">
                  <a:solidFill>
                    <a:schemeClr val="dk2"/>
                  </a:solidFill>
                  <a:prstDash val="solid"/>
                  <a:round/>
                  <a:headEnd type="none" w="sm" len="sm"/>
                  <a:tailEnd type="none" w="sm" len="sm"/>
                </a:ln>
                <a:solidFill>
                  <a:srgbClr val="F3F3F3"/>
                </a:solidFill>
                <a:latin typeface="Lora"/>
              </a:rPr>
              <a:t>Lesson Four</a:t>
            </a:r>
          </a:p>
        </p:txBody>
      </p:sp>
      <p:sp>
        <p:nvSpPr>
          <p:cNvPr id="62" name="Google Shape;62;p15"/>
          <p:cNvSpPr/>
          <p:nvPr/>
        </p:nvSpPr>
        <p:spPr>
          <a:xfrm>
            <a:off x="8620475" y="4641250"/>
            <a:ext cx="436500" cy="448200"/>
          </a:xfrm>
          <a:prstGeom prst="ellipse">
            <a:avLst/>
          </a:prstGeom>
          <a:no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82E02"/>
              </a:solidFill>
            </a:endParaRPr>
          </a:p>
        </p:txBody>
      </p:sp>
      <p:sp>
        <p:nvSpPr>
          <p:cNvPr id="63" name="Google Shape;63;p15"/>
          <p:cNvSpPr/>
          <p:nvPr/>
        </p:nvSpPr>
        <p:spPr>
          <a:xfrm>
            <a:off x="1277963" y="122650"/>
            <a:ext cx="6184980" cy="1367431"/>
          </a:xfrm>
          <a:prstGeom prst="rect">
            <a:avLst/>
          </a:prstGeom>
        </p:spPr>
        <p:txBody>
          <a:bodyPr>
            <a:prstTxWarp prst="textPlain">
              <a:avLst/>
            </a:prstTxWarp>
          </a:bodyPr>
          <a:lstStyle/>
          <a:p>
            <a:pPr lvl="0" algn="ctr"/>
            <a:r>
              <a:rPr b="0" i="0">
                <a:ln w="9525" cap="flat" cmpd="sng">
                  <a:solidFill>
                    <a:schemeClr val="accent2"/>
                  </a:solidFill>
                  <a:prstDash val="solid"/>
                  <a:round/>
                  <a:headEnd type="none" w="sm" len="sm"/>
                  <a:tailEnd type="none" w="sm" len="sm"/>
                </a:ln>
                <a:gradFill>
                  <a:gsLst>
                    <a:gs pos="0">
                      <a:srgbClr val="FFF6DB"/>
                    </a:gs>
                    <a:gs pos="100000">
                      <a:srgbClr val="FAD25C"/>
                    </a:gs>
                  </a:gsLst>
                  <a:lin ang="5400012" scaled="0"/>
                </a:gradFill>
                <a:latin typeface="Aladin"/>
              </a:rPr>
              <a:t>The Ottoman and Safavid</a:t>
            </a:r>
            <a:br>
              <a:rPr b="0" i="0">
                <a:ln w="9525" cap="flat" cmpd="sng">
                  <a:solidFill>
                    <a:schemeClr val="accent2"/>
                  </a:solidFill>
                  <a:prstDash val="solid"/>
                  <a:round/>
                  <a:headEnd type="none" w="sm" len="sm"/>
                  <a:tailEnd type="none" w="sm" len="sm"/>
                </a:ln>
                <a:gradFill>
                  <a:gsLst>
                    <a:gs pos="0">
                      <a:srgbClr val="FFF6DB"/>
                    </a:gs>
                    <a:gs pos="100000">
                      <a:srgbClr val="FAD25C"/>
                    </a:gs>
                  </a:gsLst>
                  <a:lin ang="5400012" scaled="0"/>
                </a:gradFill>
                <a:latin typeface="Aladin"/>
              </a:rPr>
            </a:br>
            <a:r>
              <a:rPr b="0" i="0">
                <a:ln w="9525" cap="flat" cmpd="sng">
                  <a:solidFill>
                    <a:schemeClr val="accent2"/>
                  </a:solidFill>
                  <a:prstDash val="solid"/>
                  <a:round/>
                  <a:headEnd type="none" w="sm" len="sm"/>
                  <a:tailEnd type="none" w="sm" len="sm"/>
                </a:ln>
                <a:gradFill>
                  <a:gsLst>
                    <a:gs pos="0">
                      <a:srgbClr val="FFF6DB"/>
                    </a:gs>
                    <a:gs pos="100000">
                      <a:srgbClr val="FAD25C"/>
                    </a:gs>
                  </a:gsLst>
                  <a:lin ang="5400012" scaled="0"/>
                </a:gradFill>
                <a:latin typeface="Aladin"/>
              </a:rPr>
              <a:t>Empires</a:t>
            </a:r>
          </a:p>
        </p:txBody>
      </p:sp>
      <p:sp>
        <p:nvSpPr>
          <p:cNvPr id="64" name="Google Shape;64;p15"/>
          <p:cNvSpPr/>
          <p:nvPr/>
        </p:nvSpPr>
        <p:spPr>
          <a:xfrm>
            <a:off x="7697750" y="4727850"/>
            <a:ext cx="811100" cy="275026"/>
          </a:xfrm>
          <a:prstGeom prst="rect">
            <a:avLst/>
          </a:prstGeom>
        </p:spPr>
        <p:txBody>
          <a:bodyPr>
            <a:prstTxWarp prst="textPlain">
              <a:avLst/>
            </a:prstTxWarp>
          </a:bodyPr>
          <a:lstStyle/>
          <a:p>
            <a:pPr lvl="0" algn="ctr"/>
            <a:r>
              <a:rPr b="1" i="0">
                <a:ln w="9525" cap="flat" cmpd="sng">
                  <a:solidFill>
                    <a:schemeClr val="accent2"/>
                  </a:solidFill>
                  <a:prstDash val="solid"/>
                  <a:round/>
                  <a:headEnd type="none" w="sm" len="sm"/>
                  <a:tailEnd type="none" w="sm" len="sm"/>
                </a:ln>
                <a:solidFill>
                  <a:srgbClr val="B7B7B7"/>
                </a:solidFill>
                <a:latin typeface="Roboto"/>
              </a:rPr>
              <a:t>Topic</a:t>
            </a:r>
          </a:p>
        </p:txBody>
      </p:sp>
      <p:sp>
        <p:nvSpPr>
          <p:cNvPr id="65" name="Google Shape;65;p15"/>
          <p:cNvSpPr/>
          <p:nvPr/>
        </p:nvSpPr>
        <p:spPr>
          <a:xfrm>
            <a:off x="8684850" y="4769838"/>
            <a:ext cx="307760" cy="191027"/>
          </a:xfrm>
          <a:prstGeom prst="rect">
            <a:avLst/>
          </a:prstGeom>
        </p:spPr>
        <p:txBody>
          <a:bodyPr>
            <a:prstTxWarp prst="textPlain">
              <a:avLst/>
            </a:prstTxWarp>
          </a:bodyPr>
          <a:lstStyle/>
          <a:p>
            <a:pPr lvl="0" algn="ctr"/>
            <a:r>
              <a:rPr b="1" i="0">
                <a:ln w="9525" cap="flat" cmpd="sng">
                  <a:solidFill>
                    <a:schemeClr val="accent2"/>
                  </a:solidFill>
                  <a:prstDash val="solid"/>
                  <a:round/>
                  <a:headEnd type="none" w="sm" len="sm"/>
                  <a:tailEnd type="none" w="sm" len="sm"/>
                </a:ln>
                <a:solidFill>
                  <a:srgbClr val="B7B7B7"/>
                </a:solidFill>
                <a:latin typeface="Arial"/>
              </a:rPr>
              <a:t>VIII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8" descr="Image result for ottoman turks"/>
          <p:cNvPicPr preferRelativeResize="0"/>
          <p:nvPr/>
        </p:nvPicPr>
        <p:blipFill>
          <a:blip r:embed="rId3">
            <a:alphaModFix amt="56000"/>
          </a:blip>
          <a:stretch>
            <a:fillRect/>
          </a:stretch>
        </p:blipFill>
        <p:spPr>
          <a:xfrm>
            <a:off x="0" y="0"/>
            <a:ext cx="9144000" cy="5143500"/>
          </a:xfrm>
          <a:prstGeom prst="rect">
            <a:avLst/>
          </a:prstGeom>
          <a:noFill/>
          <a:ln>
            <a:noFill/>
          </a:ln>
        </p:spPr>
      </p:pic>
      <p:sp>
        <p:nvSpPr>
          <p:cNvPr id="92" name="Google Shape;92;p18"/>
          <p:cNvSpPr/>
          <p:nvPr/>
        </p:nvSpPr>
        <p:spPr>
          <a:xfrm>
            <a:off x="2095613" y="109100"/>
            <a:ext cx="4952776" cy="464726"/>
          </a:xfrm>
          <a:prstGeom prst="rect">
            <a:avLst/>
          </a:prstGeom>
        </p:spPr>
        <p:txBody>
          <a:bodyPr>
            <a:prstTxWarp prst="textPlain">
              <a:avLst/>
            </a:prstTxWarp>
          </a:bodyPr>
          <a:lstStyle/>
          <a:p>
            <a:pPr lvl="0" algn="ctr"/>
            <a:r>
              <a:rPr b="0" i="0">
                <a:ln w="9525" cap="flat" cmpd="sng">
                  <a:solidFill>
                    <a:srgbClr val="783F04"/>
                  </a:solidFill>
                  <a:prstDash val="solid"/>
                  <a:round/>
                  <a:headEnd type="none" w="sm" len="sm"/>
                  <a:tailEnd type="none" w="sm" len="sm"/>
                </a:ln>
                <a:gradFill>
                  <a:gsLst>
                    <a:gs pos="0">
                      <a:srgbClr val="FFC002"/>
                    </a:gs>
                    <a:gs pos="100000">
                      <a:srgbClr val="795B04"/>
                    </a:gs>
                  </a:gsLst>
                  <a:lin ang="5400012" scaled="0"/>
                </a:gradFill>
                <a:latin typeface="Aladin"/>
              </a:rPr>
              <a:t>Growth of the Ottoman Empire</a:t>
            </a:r>
          </a:p>
        </p:txBody>
      </p:sp>
      <p:sp>
        <p:nvSpPr>
          <p:cNvPr id="93" name="Google Shape;93;p18"/>
          <p:cNvSpPr txBox="1"/>
          <p:nvPr/>
        </p:nvSpPr>
        <p:spPr>
          <a:xfrm>
            <a:off x="-75" y="573824"/>
            <a:ext cx="6928799" cy="4429099"/>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5B2F03"/>
              </a:buClr>
              <a:buSzPts val="2400"/>
              <a:buFont typeface="El Messiri"/>
              <a:buChar char="●"/>
            </a:pPr>
            <a:r>
              <a:rPr lang="en" sz="2000" b="1" dirty="0">
                <a:solidFill>
                  <a:srgbClr val="5B2F03"/>
                </a:solidFill>
                <a:latin typeface="El Messiri"/>
                <a:ea typeface="El Messiri"/>
                <a:cs typeface="El Messiri"/>
                <a:sym typeface="El Messiri"/>
              </a:rPr>
              <a:t>By the 1400s, two powerful new empires had emerged in the Middle East: the </a:t>
            </a:r>
            <a:r>
              <a:rPr lang="en" sz="2000" b="1" dirty="0">
                <a:solidFill>
                  <a:srgbClr val="5B2F03"/>
                </a:solidFill>
                <a:latin typeface="Zilla Slab Highlight"/>
                <a:ea typeface="Zilla Slab Highlight"/>
                <a:cs typeface="Zilla Slab Highlight"/>
                <a:sym typeface="Zilla Slab Highlight"/>
              </a:rPr>
              <a:t>Ottoman</a:t>
            </a:r>
            <a:r>
              <a:rPr lang="en" sz="2000" b="1" dirty="0">
                <a:solidFill>
                  <a:srgbClr val="5B2F03"/>
                </a:solidFill>
                <a:latin typeface="El Messiri"/>
                <a:ea typeface="El Messiri"/>
                <a:cs typeface="El Messiri"/>
                <a:sym typeface="El Messiri"/>
              </a:rPr>
              <a:t> and the </a:t>
            </a:r>
            <a:r>
              <a:rPr lang="en" sz="2000" b="1" dirty="0">
                <a:solidFill>
                  <a:srgbClr val="5B2F03"/>
                </a:solidFill>
                <a:latin typeface="Zilla Slab Highlight"/>
                <a:ea typeface="Zilla Slab Highlight"/>
                <a:cs typeface="Zilla Slab Highlight"/>
                <a:sym typeface="Zilla Slab Highlight"/>
              </a:rPr>
              <a:t>Safavid</a:t>
            </a:r>
            <a:r>
              <a:rPr lang="en" sz="2000" b="1" dirty="0">
                <a:solidFill>
                  <a:srgbClr val="5B2F03"/>
                </a:solidFill>
                <a:latin typeface="El Messiri"/>
                <a:ea typeface="El Messiri"/>
                <a:cs typeface="El Messiri"/>
                <a:sym typeface="El Messiri"/>
              </a:rPr>
              <a:t> empires</a:t>
            </a:r>
            <a:endParaRPr sz="2000" b="1" dirty="0">
              <a:solidFill>
                <a:srgbClr val="5B2F03"/>
              </a:solidFill>
              <a:latin typeface="El Messiri"/>
              <a:ea typeface="El Messiri"/>
              <a:cs typeface="El Messiri"/>
              <a:sym typeface="El Messiri"/>
            </a:endParaRPr>
          </a:p>
          <a:p>
            <a:pPr marL="914400" marR="0" lvl="1" indent="-381000" algn="l" rtl="0">
              <a:lnSpc>
                <a:spcPct val="100000"/>
              </a:lnSpc>
              <a:spcBef>
                <a:spcPts val="0"/>
              </a:spcBef>
              <a:spcAft>
                <a:spcPts val="0"/>
              </a:spcAft>
              <a:buClr>
                <a:srgbClr val="5B2F03"/>
              </a:buClr>
              <a:buSzPts val="2400"/>
              <a:buFont typeface="El Messiri"/>
              <a:buChar char="○"/>
            </a:pPr>
            <a:r>
              <a:rPr lang="en" sz="2000" b="1" dirty="0">
                <a:solidFill>
                  <a:srgbClr val="5B2F03"/>
                </a:solidFill>
                <a:latin typeface="El Messiri"/>
                <a:ea typeface="El Messiri"/>
                <a:cs typeface="El Messiri"/>
                <a:sym typeface="El Messiri"/>
              </a:rPr>
              <a:t>Both were </a:t>
            </a:r>
            <a:r>
              <a:rPr lang="en" sz="2000" b="1" dirty="0">
                <a:solidFill>
                  <a:srgbClr val="5B2F03"/>
                </a:solidFill>
                <a:latin typeface="Zilla Slab Highlight"/>
                <a:ea typeface="Zilla Slab Highlight"/>
                <a:cs typeface="Zilla Slab Highlight"/>
                <a:sym typeface="Zilla Slab Highlight"/>
              </a:rPr>
              <a:t>Muslim</a:t>
            </a:r>
            <a:r>
              <a:rPr lang="en" sz="2000" b="1" dirty="0">
                <a:solidFill>
                  <a:srgbClr val="5B2F03"/>
                </a:solidFill>
                <a:latin typeface="El Messiri"/>
                <a:ea typeface="El Messiri"/>
                <a:cs typeface="El Messiri"/>
                <a:sym typeface="El Messiri"/>
              </a:rPr>
              <a:t> empires and owed their success in part to a new military technology, </a:t>
            </a:r>
            <a:r>
              <a:rPr lang="en" sz="2000" b="1" dirty="0">
                <a:solidFill>
                  <a:srgbClr val="5B2F03"/>
                </a:solidFill>
                <a:latin typeface="Zilla Slab Highlight"/>
                <a:ea typeface="Zilla Slab Highlight"/>
                <a:cs typeface="Zilla Slab Highlight"/>
                <a:sym typeface="Zilla Slab Highlight"/>
              </a:rPr>
              <a:t>gunpowder</a:t>
            </a:r>
            <a:endParaRPr sz="2000" b="1" dirty="0">
              <a:solidFill>
                <a:srgbClr val="5B2F03"/>
              </a:solidFill>
              <a:latin typeface="El Messiri"/>
              <a:ea typeface="El Messiri"/>
              <a:cs typeface="El Messiri"/>
              <a:sym typeface="El Messiri"/>
            </a:endParaRPr>
          </a:p>
          <a:p>
            <a:pPr marL="914400" marR="0" lvl="1" indent="-381000" algn="l" rtl="0">
              <a:lnSpc>
                <a:spcPct val="100000"/>
              </a:lnSpc>
              <a:spcBef>
                <a:spcPts val="0"/>
              </a:spcBef>
              <a:spcAft>
                <a:spcPts val="0"/>
              </a:spcAft>
              <a:buClr>
                <a:srgbClr val="5B2F03"/>
              </a:buClr>
              <a:buSzPts val="2400"/>
              <a:buFont typeface="El Messiri"/>
              <a:buChar char="○"/>
            </a:pPr>
            <a:r>
              <a:rPr lang="en" sz="2000" b="1" dirty="0">
                <a:solidFill>
                  <a:srgbClr val="5B2F03"/>
                </a:solidFill>
                <a:latin typeface="El Messiri"/>
                <a:ea typeface="El Messiri"/>
                <a:cs typeface="El Messiri"/>
                <a:sym typeface="El Messiri"/>
              </a:rPr>
              <a:t>For this reason, the Ottoman and Safavid empires are often called “</a:t>
            </a:r>
            <a:r>
              <a:rPr lang="en" sz="2000" b="1" dirty="0">
                <a:solidFill>
                  <a:srgbClr val="5B2F03"/>
                </a:solidFill>
                <a:latin typeface="Zilla Slab Highlight"/>
                <a:ea typeface="Zilla Slab Highlight"/>
                <a:cs typeface="Zilla Slab Highlight"/>
                <a:sym typeface="Zilla Slab Highlight"/>
              </a:rPr>
              <a:t>gunpowder empires</a:t>
            </a:r>
            <a:r>
              <a:rPr lang="en" sz="2000" b="1" dirty="0" smtClean="0">
                <a:solidFill>
                  <a:srgbClr val="5B2F03"/>
                </a:solidFill>
                <a:latin typeface="El Messiri"/>
                <a:ea typeface="El Messiri"/>
                <a:cs typeface="El Messiri"/>
                <a:sym typeface="El Messiri"/>
              </a:rPr>
              <a:t>”</a:t>
            </a:r>
          </a:p>
          <a:p>
            <a:pPr marL="533400" marR="0" lvl="1" algn="l" rtl="0">
              <a:lnSpc>
                <a:spcPct val="100000"/>
              </a:lnSpc>
              <a:spcBef>
                <a:spcPts val="0"/>
              </a:spcBef>
              <a:spcAft>
                <a:spcPts val="0"/>
              </a:spcAft>
              <a:buClr>
                <a:srgbClr val="5B2F03"/>
              </a:buClr>
              <a:buSzPts val="2400"/>
            </a:pPr>
            <a:endParaRPr sz="2000" b="1" dirty="0">
              <a:solidFill>
                <a:srgbClr val="5B2F03"/>
              </a:solidFill>
              <a:latin typeface="Calibri"/>
              <a:ea typeface="Calibri"/>
              <a:cs typeface="Calibri"/>
              <a:sym typeface="Calibri"/>
            </a:endParaRPr>
          </a:p>
          <a:p>
            <a:pPr marL="457200" lvl="0" indent="-381000" algn="l" rtl="0">
              <a:lnSpc>
                <a:spcPct val="115000"/>
              </a:lnSpc>
              <a:spcBef>
                <a:spcPts val="0"/>
              </a:spcBef>
              <a:spcAft>
                <a:spcPts val="0"/>
              </a:spcAft>
              <a:buClr>
                <a:srgbClr val="5B2F03"/>
              </a:buClr>
              <a:buSzPts val="2400"/>
              <a:buFont typeface="El Messiri"/>
              <a:buChar char="●"/>
            </a:pPr>
            <a:r>
              <a:rPr lang="en" sz="2000" b="1" dirty="0">
                <a:solidFill>
                  <a:srgbClr val="5B2F03"/>
                </a:solidFill>
                <a:latin typeface="El Messiri"/>
                <a:ea typeface="El Messiri"/>
                <a:cs typeface="El Messiri"/>
                <a:sym typeface="El Messiri"/>
              </a:rPr>
              <a:t>Like the Seljuks, the </a:t>
            </a:r>
            <a:r>
              <a:rPr lang="en" sz="2000" b="1" dirty="0">
                <a:solidFill>
                  <a:srgbClr val="5B2F03"/>
                </a:solidFill>
                <a:latin typeface="Zilla Slab Highlight"/>
                <a:ea typeface="Zilla Slab Highlight"/>
                <a:cs typeface="Zilla Slab Highlight"/>
                <a:sym typeface="Zilla Slab Highlight"/>
              </a:rPr>
              <a:t>Ottomans</a:t>
            </a:r>
            <a:r>
              <a:rPr lang="en" sz="2000" b="1" dirty="0">
                <a:solidFill>
                  <a:srgbClr val="5B2F03"/>
                </a:solidFill>
                <a:latin typeface="El Messiri"/>
                <a:ea typeface="El Messiri"/>
                <a:cs typeface="El Messiri"/>
                <a:sym typeface="El Messiri"/>
              </a:rPr>
              <a:t> were a                 Turkish-speaking nomadic people who                      had migrated from </a:t>
            </a:r>
            <a:r>
              <a:rPr lang="en" sz="2000" b="1" dirty="0">
                <a:solidFill>
                  <a:srgbClr val="5B2F03"/>
                </a:solidFill>
                <a:latin typeface="Zilla Slab Highlight"/>
                <a:ea typeface="Zilla Slab Highlight"/>
                <a:cs typeface="Zilla Slab Highlight"/>
                <a:sym typeface="Zilla Slab Highlight"/>
              </a:rPr>
              <a:t>Central Asia</a:t>
            </a:r>
            <a:r>
              <a:rPr lang="en" sz="2000" b="1" dirty="0">
                <a:solidFill>
                  <a:srgbClr val="5B2F03"/>
                </a:solidFill>
                <a:latin typeface="El Messiri"/>
                <a:ea typeface="El Messiri"/>
                <a:cs typeface="El Messiri"/>
                <a:sym typeface="El Messiri"/>
              </a:rPr>
              <a:t> into                            northwestern </a:t>
            </a:r>
            <a:r>
              <a:rPr lang="en" sz="2000" b="1" dirty="0">
                <a:solidFill>
                  <a:srgbClr val="5B2F03"/>
                </a:solidFill>
                <a:latin typeface="Zilla Slab Highlight"/>
                <a:ea typeface="Zilla Slab Highlight"/>
                <a:cs typeface="Zilla Slab Highlight"/>
                <a:sym typeface="Zilla Slab Highlight"/>
              </a:rPr>
              <a:t>Asia Minor</a:t>
            </a:r>
            <a:endParaRPr sz="2000" dirty="0">
              <a:latin typeface="El Messiri"/>
              <a:ea typeface="El Messiri"/>
              <a:cs typeface="El Messiri"/>
              <a:sym typeface="El Messiri"/>
            </a:endParaRPr>
          </a:p>
        </p:txBody>
      </p:sp>
      <p:pic>
        <p:nvPicPr>
          <p:cNvPr id="94" name="Google Shape;94;p18" descr="Related image"/>
          <p:cNvPicPr preferRelativeResize="0"/>
          <p:nvPr/>
        </p:nvPicPr>
        <p:blipFill rotWithShape="1">
          <a:blip r:embed="rId4">
            <a:alphaModFix/>
          </a:blip>
          <a:srcRect r="1864"/>
          <a:stretch/>
        </p:blipFill>
        <p:spPr>
          <a:xfrm>
            <a:off x="6928724" y="1377251"/>
            <a:ext cx="2095611" cy="1691769"/>
          </a:xfrm>
          <a:prstGeom prst="rect">
            <a:avLst/>
          </a:prstGeom>
          <a:noFill/>
          <a:ln w="19050" cap="flat" cmpd="sng">
            <a:solidFill>
              <a:srgbClr val="783F04"/>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500"/>
                                        <p:tgtEl>
                                          <p:spTgt spid="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Effect transition="in" filter="fade">
                                      <p:cBhvr>
                                        <p:cTn id="12" dur="500"/>
                                        <p:tgtEl>
                                          <p:spTgt spid="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Effect transition="in" filter="fade">
                                      <p:cBhvr>
                                        <p:cTn id="17" dur="500"/>
                                        <p:tgtEl>
                                          <p:spTgt spid="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xEl>
                                              <p:pRg st="4" end="4"/>
                                            </p:txEl>
                                          </p:spTgt>
                                        </p:tgtEl>
                                        <p:attrNameLst>
                                          <p:attrName>style.visibility</p:attrName>
                                        </p:attrNameLst>
                                      </p:cBhvr>
                                      <p:to>
                                        <p:strVal val="visible"/>
                                      </p:to>
                                    </p:set>
                                    <p:animEffect transition="in" filter="fade">
                                      <p:cBhvr>
                                        <p:cTn id="22" dur="500"/>
                                        <p:tgtEl>
                                          <p:spTgt spid="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9" descr="Image result for ottoman turks"/>
          <p:cNvPicPr preferRelativeResize="0"/>
          <p:nvPr/>
        </p:nvPicPr>
        <p:blipFill>
          <a:blip r:embed="rId3">
            <a:alphaModFix amt="56000"/>
          </a:blip>
          <a:stretch>
            <a:fillRect/>
          </a:stretch>
        </p:blipFill>
        <p:spPr>
          <a:xfrm>
            <a:off x="0" y="0"/>
            <a:ext cx="9144000" cy="5143500"/>
          </a:xfrm>
          <a:prstGeom prst="rect">
            <a:avLst/>
          </a:prstGeom>
          <a:noFill/>
          <a:ln>
            <a:noFill/>
          </a:ln>
        </p:spPr>
      </p:pic>
      <p:sp>
        <p:nvSpPr>
          <p:cNvPr id="100" name="Google Shape;100;p19"/>
          <p:cNvSpPr/>
          <p:nvPr/>
        </p:nvSpPr>
        <p:spPr>
          <a:xfrm>
            <a:off x="2095613" y="109100"/>
            <a:ext cx="4952776" cy="464726"/>
          </a:xfrm>
          <a:prstGeom prst="rect">
            <a:avLst/>
          </a:prstGeom>
        </p:spPr>
        <p:txBody>
          <a:bodyPr>
            <a:prstTxWarp prst="textPlain">
              <a:avLst/>
            </a:prstTxWarp>
          </a:bodyPr>
          <a:lstStyle/>
          <a:p>
            <a:pPr lvl="0" algn="ctr"/>
            <a:r>
              <a:rPr b="0" i="0">
                <a:ln w="9525" cap="flat" cmpd="sng">
                  <a:solidFill>
                    <a:srgbClr val="783F04"/>
                  </a:solidFill>
                  <a:prstDash val="solid"/>
                  <a:round/>
                  <a:headEnd type="none" w="sm" len="sm"/>
                  <a:tailEnd type="none" w="sm" len="sm"/>
                </a:ln>
                <a:gradFill>
                  <a:gsLst>
                    <a:gs pos="0">
                      <a:srgbClr val="FFC002"/>
                    </a:gs>
                    <a:gs pos="100000">
                      <a:srgbClr val="795B04"/>
                    </a:gs>
                  </a:gsLst>
                  <a:lin ang="5400012" scaled="0"/>
                </a:gradFill>
                <a:latin typeface="Aladin"/>
              </a:rPr>
              <a:t>Growth of the Ottoman Empire</a:t>
            </a:r>
          </a:p>
        </p:txBody>
      </p:sp>
      <p:sp>
        <p:nvSpPr>
          <p:cNvPr id="101" name="Google Shape;101;p19"/>
          <p:cNvSpPr txBox="1"/>
          <p:nvPr/>
        </p:nvSpPr>
        <p:spPr>
          <a:xfrm>
            <a:off x="-75" y="573825"/>
            <a:ext cx="9144000" cy="4423800"/>
          </a:xfrm>
          <a:prstGeom prst="rect">
            <a:avLst/>
          </a:prstGeom>
          <a:noFill/>
          <a:ln>
            <a:noFill/>
          </a:ln>
        </p:spPr>
        <p:txBody>
          <a:bodyPr spcFirstLastPara="1" wrap="square" lIns="91425" tIns="91425" rIns="91425" bIns="91425" anchor="t" anchorCtr="0">
            <a:noAutofit/>
          </a:bodyPr>
          <a:lstStyle/>
          <a:p>
            <a:pPr marL="457200" lvl="0" indent="-381000" algn="l" rtl="0">
              <a:spcBef>
                <a:spcPts val="800"/>
              </a:spcBef>
              <a:spcAft>
                <a:spcPts val="0"/>
              </a:spcAft>
              <a:buClr>
                <a:srgbClr val="5B2F03"/>
              </a:buClr>
              <a:buSzPts val="2400"/>
              <a:buFont typeface="El Messiri"/>
              <a:buChar char="●"/>
            </a:pPr>
            <a:r>
              <a:rPr lang="en" sz="2400" b="1">
                <a:solidFill>
                  <a:srgbClr val="5B2F03"/>
                </a:solidFill>
                <a:latin typeface="El Messiri"/>
                <a:ea typeface="El Messiri"/>
                <a:cs typeface="El Messiri"/>
                <a:sym typeface="El Messiri"/>
              </a:rPr>
              <a:t>The </a:t>
            </a:r>
            <a:r>
              <a:rPr lang="en" sz="2400" b="1">
                <a:solidFill>
                  <a:srgbClr val="5B2F03"/>
                </a:solidFill>
                <a:latin typeface="Zilla Slab Highlight"/>
                <a:ea typeface="Zilla Slab Highlight"/>
                <a:cs typeface="Zilla Slab Highlight"/>
                <a:sym typeface="Zilla Slab Highlight"/>
              </a:rPr>
              <a:t>Ottomans</a:t>
            </a:r>
            <a:r>
              <a:rPr lang="en" sz="2400" b="1">
                <a:solidFill>
                  <a:srgbClr val="5B2F03"/>
                </a:solidFill>
                <a:latin typeface="El Messiri"/>
                <a:ea typeface="El Messiri"/>
                <a:cs typeface="El Messiri"/>
                <a:sym typeface="El Messiri"/>
              </a:rPr>
              <a:t> ruled the largest, most powerful empire in </a:t>
            </a:r>
            <a:r>
              <a:rPr lang="en" sz="2400" b="1">
                <a:solidFill>
                  <a:srgbClr val="5B2F03"/>
                </a:solidFill>
                <a:latin typeface="Zilla Slab Highlight"/>
                <a:ea typeface="Zilla Slab Highlight"/>
                <a:cs typeface="Zilla Slab Highlight"/>
                <a:sym typeface="Zilla Slab Highlight"/>
              </a:rPr>
              <a:t>Europe</a:t>
            </a:r>
            <a:r>
              <a:rPr lang="en" sz="2400" b="1">
                <a:solidFill>
                  <a:srgbClr val="5B2F03"/>
                </a:solidFill>
                <a:latin typeface="El Messiri"/>
                <a:ea typeface="El Messiri"/>
                <a:cs typeface="El Messiri"/>
                <a:sym typeface="El Messiri"/>
              </a:rPr>
              <a:t> and the </a:t>
            </a:r>
            <a:r>
              <a:rPr lang="en" sz="2400" b="1">
                <a:solidFill>
                  <a:srgbClr val="5B2F03"/>
                </a:solidFill>
                <a:latin typeface="Zilla Slab Highlight"/>
                <a:ea typeface="Zilla Slab Highlight"/>
                <a:cs typeface="Zilla Slab Highlight"/>
                <a:sym typeface="Zilla Slab Highlight"/>
              </a:rPr>
              <a:t>Middle East</a:t>
            </a:r>
            <a:r>
              <a:rPr lang="en" sz="2400" b="1">
                <a:solidFill>
                  <a:srgbClr val="5B2F03"/>
                </a:solidFill>
                <a:latin typeface="El Messiri"/>
                <a:ea typeface="El Messiri"/>
                <a:cs typeface="El Messiri"/>
                <a:sym typeface="El Messiri"/>
              </a:rPr>
              <a:t> for centuries</a:t>
            </a:r>
            <a:endParaRPr sz="2400" b="1">
              <a:solidFill>
                <a:srgbClr val="5B2F03"/>
              </a:solidFill>
              <a:latin typeface="El Messiri"/>
              <a:ea typeface="El Messiri"/>
              <a:cs typeface="El Messiri"/>
              <a:sym typeface="El Messiri"/>
            </a:endParaRPr>
          </a:p>
          <a:p>
            <a:pPr marL="914400" lvl="1" indent="-381000" algn="l" rtl="0">
              <a:lnSpc>
                <a:spcPct val="100000"/>
              </a:lnSpc>
              <a:spcBef>
                <a:spcPts val="0"/>
              </a:spcBef>
              <a:spcAft>
                <a:spcPts val="0"/>
              </a:spcAft>
              <a:buClr>
                <a:schemeClr val="dk1"/>
              </a:buClr>
              <a:buSzPts val="2400"/>
              <a:buFont typeface="Calibri"/>
              <a:buChar char="○"/>
            </a:pPr>
            <a:r>
              <a:rPr lang="en" sz="2400" b="1">
                <a:solidFill>
                  <a:srgbClr val="5B2F03"/>
                </a:solidFill>
                <a:latin typeface="El Messiri"/>
                <a:ea typeface="El Messiri"/>
                <a:cs typeface="El Messiri"/>
                <a:sym typeface="El Messiri"/>
              </a:rPr>
              <a:t>The Ottoman sultan </a:t>
            </a:r>
            <a:r>
              <a:rPr lang="en" sz="2400" b="1">
                <a:solidFill>
                  <a:srgbClr val="5B2F03"/>
                </a:solidFill>
                <a:latin typeface="Zilla Slab Highlight"/>
                <a:ea typeface="Zilla Slab Highlight"/>
                <a:cs typeface="Zilla Slab Highlight"/>
                <a:sym typeface="Zilla Slab Highlight"/>
              </a:rPr>
              <a:t>Mehmet II</a:t>
            </a:r>
            <a:r>
              <a:rPr lang="en" sz="2400" b="1">
                <a:solidFill>
                  <a:srgbClr val="5B2F03"/>
                </a:solidFill>
                <a:latin typeface="El Messiri"/>
                <a:ea typeface="El Messiri"/>
                <a:cs typeface="El Messiri"/>
                <a:sym typeface="El Messiri"/>
              </a:rPr>
              <a:t> captured </a:t>
            </a:r>
            <a:r>
              <a:rPr lang="en" sz="2400" b="1">
                <a:solidFill>
                  <a:srgbClr val="5B2F03"/>
                </a:solidFill>
                <a:latin typeface="Zilla Slab Highlight"/>
                <a:ea typeface="Zilla Slab Highlight"/>
                <a:cs typeface="Zilla Slab Highlight"/>
                <a:sym typeface="Zilla Slab Highlight"/>
              </a:rPr>
              <a:t>Constantinople</a:t>
            </a:r>
            <a:r>
              <a:rPr lang="en" sz="2400" b="1">
                <a:solidFill>
                  <a:srgbClr val="5B2F03"/>
                </a:solidFill>
                <a:latin typeface="El Messiri"/>
                <a:ea typeface="El Messiri"/>
                <a:cs typeface="El Messiri"/>
                <a:sym typeface="El Messiri"/>
              </a:rPr>
              <a:t> (which gradually became known as </a:t>
            </a:r>
            <a:r>
              <a:rPr lang="en" sz="2400" b="1">
                <a:solidFill>
                  <a:srgbClr val="5B2F03"/>
                </a:solidFill>
                <a:latin typeface="Zilla Slab Highlight"/>
                <a:ea typeface="Zilla Slab Highlight"/>
                <a:cs typeface="Zilla Slab Highlight"/>
                <a:sym typeface="Zilla Slab Highlight"/>
              </a:rPr>
              <a:t>Istanbul</a:t>
            </a:r>
            <a:r>
              <a:rPr lang="en" sz="2400" b="1">
                <a:solidFill>
                  <a:srgbClr val="5B2F03"/>
                </a:solidFill>
                <a:latin typeface="El Messiri"/>
                <a:ea typeface="El Messiri"/>
                <a:cs typeface="El Messiri"/>
                <a:sym typeface="El Messiri"/>
              </a:rPr>
              <a:t>) in 1453</a:t>
            </a:r>
            <a:endParaRPr sz="1350">
              <a:solidFill>
                <a:srgbClr val="333333"/>
              </a:solidFill>
              <a:highlight>
                <a:srgbClr val="FFFFFF"/>
              </a:highlight>
              <a:latin typeface="Helvetica Neue"/>
              <a:ea typeface="Helvetica Neue"/>
              <a:cs typeface="Helvetica Neue"/>
              <a:sym typeface="Helvetica Neue"/>
            </a:endParaRPr>
          </a:p>
          <a:p>
            <a:pPr marL="914400" lvl="1" indent="-381000" algn="l" rtl="0">
              <a:lnSpc>
                <a:spcPct val="100000"/>
              </a:lnSpc>
              <a:spcBef>
                <a:spcPts val="0"/>
              </a:spcBef>
              <a:spcAft>
                <a:spcPts val="0"/>
              </a:spcAft>
              <a:buClr>
                <a:schemeClr val="dk1"/>
              </a:buClr>
              <a:buSzPts val="2400"/>
              <a:buFont typeface="Calibri"/>
              <a:buChar char="○"/>
            </a:pPr>
            <a:r>
              <a:rPr lang="en" sz="2400" b="1">
                <a:solidFill>
                  <a:srgbClr val="5B2F03"/>
                </a:solidFill>
                <a:latin typeface="El Messiri"/>
                <a:ea typeface="El Messiri"/>
                <a:cs typeface="El Messiri"/>
                <a:sym typeface="El Messiri"/>
              </a:rPr>
              <a:t>The Ottoman empire enjoyed a </a:t>
            </a:r>
            <a:r>
              <a:rPr lang="en" sz="2400" b="1">
                <a:solidFill>
                  <a:srgbClr val="5B2F03"/>
                </a:solidFill>
                <a:latin typeface="Zilla Slab Highlight"/>
                <a:ea typeface="Zilla Slab Highlight"/>
                <a:cs typeface="Zilla Slab Highlight"/>
                <a:sym typeface="Zilla Slab Highlight"/>
              </a:rPr>
              <a:t>golden age</a:t>
            </a:r>
            <a:r>
              <a:rPr lang="en" sz="2400" b="1">
                <a:solidFill>
                  <a:srgbClr val="5B2F03"/>
                </a:solidFill>
                <a:latin typeface="El Messiri"/>
                <a:ea typeface="El Messiri"/>
                <a:cs typeface="El Messiri"/>
                <a:sym typeface="El Messiri"/>
              </a:rPr>
              <a:t> under the sultan </a:t>
            </a:r>
            <a:r>
              <a:rPr lang="en" sz="2400" b="1">
                <a:solidFill>
                  <a:srgbClr val="5B2F03"/>
                </a:solidFill>
                <a:latin typeface="Zilla Slab Highlight"/>
                <a:ea typeface="Zilla Slab Highlight"/>
                <a:cs typeface="Zilla Slab Highlight"/>
                <a:sym typeface="Zilla Slab Highlight"/>
              </a:rPr>
              <a:t>Suleiman</a:t>
            </a:r>
            <a:r>
              <a:rPr lang="en" sz="2400" b="1">
                <a:solidFill>
                  <a:srgbClr val="5B2F03"/>
                </a:solidFill>
                <a:latin typeface="El Messiri"/>
                <a:ea typeface="El Messiri"/>
                <a:cs typeface="El Messiri"/>
                <a:sym typeface="El Messiri"/>
              </a:rPr>
              <a:t>, who ruled from 1520 to 1566</a:t>
            </a:r>
            <a:endParaRPr sz="2400" b="1">
              <a:solidFill>
                <a:srgbClr val="5B2F03"/>
              </a:solidFill>
              <a:latin typeface="El Messiri"/>
              <a:ea typeface="El Messiri"/>
              <a:cs typeface="El Messiri"/>
              <a:sym typeface="El Messiri"/>
            </a:endParaRPr>
          </a:p>
          <a:p>
            <a:pPr marL="1371600" lvl="2" indent="-381000" algn="l" rtl="0">
              <a:lnSpc>
                <a:spcPct val="100000"/>
              </a:lnSpc>
              <a:spcBef>
                <a:spcPts val="0"/>
              </a:spcBef>
              <a:spcAft>
                <a:spcPts val="0"/>
              </a:spcAft>
              <a:buClr>
                <a:srgbClr val="5B2F03"/>
              </a:buClr>
              <a:buSzPts val="2400"/>
              <a:buFont typeface="El Messiri"/>
              <a:buChar char="■"/>
            </a:pPr>
            <a:r>
              <a:rPr lang="en" sz="2400" b="1">
                <a:solidFill>
                  <a:srgbClr val="5B2F03"/>
                </a:solidFill>
                <a:latin typeface="El Messiri"/>
                <a:ea typeface="El Messiri"/>
                <a:cs typeface="El Messiri"/>
                <a:sym typeface="El Messiri"/>
              </a:rPr>
              <a:t>Suleiman modernized the </a:t>
            </a:r>
            <a:r>
              <a:rPr lang="en" sz="2400" b="1">
                <a:solidFill>
                  <a:srgbClr val="5B2F03"/>
                </a:solidFill>
                <a:latin typeface="Zilla Slab Highlight"/>
                <a:ea typeface="Zilla Slab Highlight"/>
                <a:cs typeface="Zilla Slab Highlight"/>
                <a:sym typeface="Zilla Slab Highlight"/>
              </a:rPr>
              <a:t>army</a:t>
            </a:r>
            <a:r>
              <a:rPr lang="en" sz="2400" b="1">
                <a:solidFill>
                  <a:srgbClr val="5B2F03"/>
                </a:solidFill>
                <a:latin typeface="El Messiri"/>
                <a:ea typeface="El Messiri"/>
                <a:cs typeface="El Messiri"/>
                <a:sym typeface="El Messiri"/>
              </a:rPr>
              <a:t> and conquered many new lands</a:t>
            </a:r>
            <a:endParaRPr sz="2400" b="1">
              <a:solidFill>
                <a:srgbClr val="5B2F03"/>
              </a:solidFill>
              <a:latin typeface="El Messiri"/>
              <a:ea typeface="El Messiri"/>
              <a:cs typeface="El Messiri"/>
              <a:sym typeface="El Messiri"/>
            </a:endParaRPr>
          </a:p>
          <a:p>
            <a:pPr marL="1371600" lvl="2" indent="-381000" algn="l" rtl="0">
              <a:lnSpc>
                <a:spcPct val="100000"/>
              </a:lnSpc>
              <a:spcBef>
                <a:spcPts val="0"/>
              </a:spcBef>
              <a:spcAft>
                <a:spcPts val="0"/>
              </a:spcAft>
              <a:buClr>
                <a:srgbClr val="5B2F03"/>
              </a:buClr>
              <a:buSzPts val="2400"/>
              <a:buFont typeface="El Messiri"/>
              <a:buChar char="■"/>
            </a:pPr>
            <a:r>
              <a:rPr lang="en" sz="2400" b="1">
                <a:solidFill>
                  <a:srgbClr val="5B2F03"/>
                </a:solidFill>
                <a:latin typeface="El Messiri"/>
                <a:ea typeface="El Messiri"/>
                <a:cs typeface="El Messiri"/>
                <a:sym typeface="El Messiri"/>
              </a:rPr>
              <a:t>In 1533, Suleiman created an enormous </a:t>
            </a:r>
            <a:r>
              <a:rPr lang="en" sz="2400" b="1">
                <a:solidFill>
                  <a:srgbClr val="5B2F03"/>
                </a:solidFill>
                <a:latin typeface="Zilla Slab Highlight"/>
                <a:ea typeface="Zilla Slab Highlight"/>
                <a:cs typeface="Zilla Slab Highlight"/>
                <a:sym typeface="Zilla Slab Highlight"/>
              </a:rPr>
              <a:t>navy</a:t>
            </a:r>
            <a:r>
              <a:rPr lang="en" sz="2400" b="1">
                <a:solidFill>
                  <a:srgbClr val="5B2F03"/>
                </a:solidFill>
                <a:latin typeface="El Messiri"/>
                <a:ea typeface="El Messiri"/>
                <a:cs typeface="El Messiri"/>
                <a:sym typeface="El Messiri"/>
              </a:rPr>
              <a:t> that dominated all trade in the eastern Mediterranean</a:t>
            </a:r>
            <a:endParaRPr sz="2400" b="1">
              <a:solidFill>
                <a:srgbClr val="5B2F03"/>
              </a:solidFill>
              <a:latin typeface="El Messiri"/>
              <a:ea typeface="El Messiri"/>
              <a:cs typeface="El Messiri"/>
              <a:sym typeface="El Messiri"/>
            </a:endParaRPr>
          </a:p>
        </p:txBody>
      </p:sp>
      <p:pic>
        <p:nvPicPr>
          <p:cNvPr id="102" name="Google Shape;102;p19"/>
          <p:cNvPicPr preferRelativeResize="0"/>
          <p:nvPr/>
        </p:nvPicPr>
        <p:blipFill>
          <a:blip r:embed="rId4">
            <a:alphaModFix/>
          </a:blip>
          <a:stretch>
            <a:fillRect/>
          </a:stretch>
        </p:blipFill>
        <p:spPr>
          <a:xfrm>
            <a:off x="13" y="0"/>
            <a:ext cx="9144001" cy="5143500"/>
          </a:xfrm>
          <a:prstGeom prst="rect">
            <a:avLst/>
          </a:prstGeom>
          <a:noFill/>
          <a:ln>
            <a:noFill/>
          </a:ln>
        </p:spPr>
      </p:pic>
      <p:grpSp>
        <p:nvGrpSpPr>
          <p:cNvPr id="103" name="Google Shape;103;p19"/>
          <p:cNvGrpSpPr/>
          <p:nvPr/>
        </p:nvGrpSpPr>
        <p:grpSpPr>
          <a:xfrm>
            <a:off x="12" y="0"/>
            <a:ext cx="9144013" cy="5143501"/>
            <a:chOff x="0" y="0"/>
            <a:chExt cx="9144013" cy="5143501"/>
          </a:xfrm>
        </p:grpSpPr>
        <p:pic>
          <p:nvPicPr>
            <p:cNvPr id="104" name="Google Shape;104;p19"/>
            <p:cNvPicPr preferRelativeResize="0"/>
            <p:nvPr/>
          </p:nvPicPr>
          <p:blipFill>
            <a:blip r:embed="rId5">
              <a:alphaModFix/>
            </a:blip>
            <a:stretch>
              <a:fillRect/>
            </a:stretch>
          </p:blipFill>
          <p:spPr>
            <a:xfrm>
              <a:off x="0" y="0"/>
              <a:ext cx="9144000" cy="5143501"/>
            </a:xfrm>
            <a:prstGeom prst="rect">
              <a:avLst/>
            </a:prstGeom>
            <a:noFill/>
            <a:ln>
              <a:noFill/>
            </a:ln>
          </p:spPr>
        </p:pic>
        <p:pic>
          <p:nvPicPr>
            <p:cNvPr id="105" name="Google Shape;105;p19"/>
            <p:cNvPicPr preferRelativeResize="0"/>
            <p:nvPr/>
          </p:nvPicPr>
          <p:blipFill>
            <a:blip r:embed="rId6">
              <a:alphaModFix/>
            </a:blip>
            <a:stretch>
              <a:fillRect/>
            </a:stretch>
          </p:blipFill>
          <p:spPr>
            <a:xfrm>
              <a:off x="13" y="4632701"/>
              <a:ext cx="9144000" cy="510798"/>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5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5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fade">
                                      <p:cBhvr>
                                        <p:cTn id="17" dur="500"/>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3" end="3"/>
                                            </p:txEl>
                                          </p:spTgt>
                                        </p:tgtEl>
                                        <p:attrNameLst>
                                          <p:attrName>style.visibility</p:attrName>
                                        </p:attrNameLst>
                                      </p:cBhvr>
                                      <p:to>
                                        <p:strVal val="visible"/>
                                      </p:to>
                                    </p:set>
                                    <p:animEffect transition="in" filter="fade">
                                      <p:cBhvr>
                                        <p:cTn id="22" dur="500"/>
                                        <p:tgtEl>
                                          <p:spTgt spid="1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xEl>
                                              <p:pRg st="4" end="4"/>
                                            </p:txEl>
                                          </p:spTgt>
                                        </p:tgtEl>
                                        <p:attrNameLst>
                                          <p:attrName>style.visibility</p:attrName>
                                        </p:attrNameLst>
                                      </p:cBhvr>
                                      <p:to>
                                        <p:strVal val="visible"/>
                                      </p:to>
                                    </p:set>
                                    <p:animEffect transition="in" filter="fade">
                                      <p:cBhvr>
                                        <p:cTn id="27" dur="500"/>
                                        <p:tgtEl>
                                          <p:spTgt spid="1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02"/>
                                        </p:tgtEl>
                                        <p:attrNameLst>
                                          <p:attrName>style.visibility</p:attrName>
                                        </p:attrNameLst>
                                      </p:cBhvr>
                                      <p:to>
                                        <p:strVal val="visible"/>
                                      </p:to>
                                    </p:set>
                                    <p:anim calcmode="lin" valueType="num">
                                      <p:cBhvr additive="base">
                                        <p:cTn id="32" dur="500"/>
                                        <p:tgtEl>
                                          <p:spTgt spid="102"/>
                                        </p:tgtEl>
                                        <p:attrNameLst>
                                          <p:attrName>ppt_w</p:attrName>
                                        </p:attrNameLst>
                                      </p:cBhvr>
                                      <p:tavLst>
                                        <p:tav tm="0">
                                          <p:val>
                                            <p:strVal val="0"/>
                                          </p:val>
                                        </p:tav>
                                        <p:tav tm="100000">
                                          <p:val>
                                            <p:strVal val="#ppt_w"/>
                                          </p:val>
                                        </p:tav>
                                      </p:tavLst>
                                    </p:anim>
                                    <p:anim calcmode="lin" valueType="num">
                                      <p:cBhvr additive="base">
                                        <p:cTn id="33" dur="500"/>
                                        <p:tgtEl>
                                          <p:spTgt spid="102"/>
                                        </p:tgtEl>
                                        <p:attrNameLst>
                                          <p:attrName>ppt_h</p:attrName>
                                        </p:attrNameLst>
                                      </p:cBhvr>
                                      <p:tavLst>
                                        <p:tav tm="0">
                                          <p:val>
                                            <p:str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fade">
                                      <p:cBhvr>
                                        <p:cTn id="3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0" descr="Image result for ottoman turks"/>
          <p:cNvPicPr preferRelativeResize="0"/>
          <p:nvPr/>
        </p:nvPicPr>
        <p:blipFill>
          <a:blip r:embed="rId3">
            <a:alphaModFix amt="56000"/>
          </a:blip>
          <a:stretch>
            <a:fillRect/>
          </a:stretch>
        </p:blipFill>
        <p:spPr>
          <a:xfrm>
            <a:off x="0" y="0"/>
            <a:ext cx="9144000" cy="5143500"/>
          </a:xfrm>
          <a:prstGeom prst="rect">
            <a:avLst/>
          </a:prstGeom>
          <a:noFill/>
          <a:ln>
            <a:noFill/>
          </a:ln>
        </p:spPr>
      </p:pic>
      <p:sp>
        <p:nvSpPr>
          <p:cNvPr id="111" name="Google Shape;111;p20"/>
          <p:cNvSpPr/>
          <p:nvPr/>
        </p:nvSpPr>
        <p:spPr>
          <a:xfrm>
            <a:off x="3227663" y="63975"/>
            <a:ext cx="2688664" cy="458820"/>
          </a:xfrm>
          <a:prstGeom prst="rect">
            <a:avLst/>
          </a:prstGeom>
        </p:spPr>
        <p:txBody>
          <a:bodyPr>
            <a:prstTxWarp prst="textPlain">
              <a:avLst/>
            </a:prstTxWarp>
          </a:bodyPr>
          <a:lstStyle/>
          <a:p>
            <a:pPr lvl="0" algn="ctr"/>
            <a:r>
              <a:rPr b="0" i="0">
                <a:ln w="9525" cap="flat" cmpd="sng">
                  <a:solidFill>
                    <a:srgbClr val="783F04"/>
                  </a:solidFill>
                  <a:prstDash val="solid"/>
                  <a:round/>
                  <a:headEnd type="none" w="sm" len="sm"/>
                  <a:tailEnd type="none" w="sm" len="sm"/>
                </a:ln>
                <a:gradFill>
                  <a:gsLst>
                    <a:gs pos="0">
                      <a:srgbClr val="FFC002"/>
                    </a:gs>
                    <a:gs pos="100000">
                      <a:srgbClr val="795B04"/>
                    </a:gs>
                  </a:gsLst>
                  <a:lin ang="5400012" scaled="0"/>
                </a:gradFill>
                <a:latin typeface="Aladin"/>
              </a:rPr>
              <a:t>Ottoman Society</a:t>
            </a:r>
          </a:p>
        </p:txBody>
      </p:sp>
      <p:pic>
        <p:nvPicPr>
          <p:cNvPr id="112" name="Google Shape;112;p20"/>
          <p:cNvPicPr preferRelativeResize="0"/>
          <p:nvPr/>
        </p:nvPicPr>
        <p:blipFill>
          <a:blip r:embed="rId4">
            <a:alphaModFix/>
          </a:blip>
          <a:stretch>
            <a:fillRect/>
          </a:stretch>
        </p:blipFill>
        <p:spPr>
          <a:xfrm>
            <a:off x="930275" y="676750"/>
            <a:ext cx="7283427" cy="4231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2" descr="Image result for ottoman turks"/>
          <p:cNvPicPr preferRelativeResize="0"/>
          <p:nvPr/>
        </p:nvPicPr>
        <p:blipFill>
          <a:blip r:embed="rId3">
            <a:alphaModFix amt="56000"/>
          </a:blip>
          <a:stretch>
            <a:fillRect/>
          </a:stretch>
        </p:blipFill>
        <p:spPr>
          <a:xfrm>
            <a:off x="0" y="0"/>
            <a:ext cx="9144000" cy="5143500"/>
          </a:xfrm>
          <a:prstGeom prst="rect">
            <a:avLst/>
          </a:prstGeom>
          <a:noFill/>
          <a:ln>
            <a:noFill/>
          </a:ln>
        </p:spPr>
      </p:pic>
      <p:sp>
        <p:nvSpPr>
          <p:cNvPr id="125" name="Google Shape;125;p22"/>
          <p:cNvSpPr/>
          <p:nvPr/>
        </p:nvSpPr>
        <p:spPr>
          <a:xfrm>
            <a:off x="3227588" y="70700"/>
            <a:ext cx="2688664" cy="458820"/>
          </a:xfrm>
          <a:prstGeom prst="rect">
            <a:avLst/>
          </a:prstGeom>
        </p:spPr>
        <p:txBody>
          <a:bodyPr>
            <a:prstTxWarp prst="textPlain">
              <a:avLst/>
            </a:prstTxWarp>
          </a:bodyPr>
          <a:lstStyle/>
          <a:p>
            <a:pPr lvl="0" algn="ctr"/>
            <a:r>
              <a:rPr b="0" i="0">
                <a:ln w="9525" cap="flat" cmpd="sng">
                  <a:solidFill>
                    <a:srgbClr val="783F04"/>
                  </a:solidFill>
                  <a:prstDash val="solid"/>
                  <a:round/>
                  <a:headEnd type="none" w="sm" len="sm"/>
                  <a:tailEnd type="none" w="sm" len="sm"/>
                </a:ln>
                <a:gradFill>
                  <a:gsLst>
                    <a:gs pos="0">
                      <a:srgbClr val="FFC002"/>
                    </a:gs>
                    <a:gs pos="100000">
                      <a:srgbClr val="795B04"/>
                    </a:gs>
                  </a:gsLst>
                  <a:lin ang="5400012" scaled="0"/>
                </a:gradFill>
                <a:latin typeface="Aladin"/>
              </a:rPr>
              <a:t>Ottoman Society</a:t>
            </a:r>
          </a:p>
        </p:txBody>
      </p:sp>
      <p:sp>
        <p:nvSpPr>
          <p:cNvPr id="126" name="Google Shape;126;p22"/>
          <p:cNvSpPr txBox="1"/>
          <p:nvPr/>
        </p:nvSpPr>
        <p:spPr>
          <a:xfrm>
            <a:off x="-75" y="573825"/>
            <a:ext cx="9144000" cy="1353000"/>
          </a:xfrm>
          <a:prstGeom prst="rect">
            <a:avLst/>
          </a:prstGeom>
          <a:noFill/>
          <a:ln>
            <a:noFill/>
          </a:ln>
        </p:spPr>
        <p:txBody>
          <a:bodyPr spcFirstLastPara="1" wrap="square" lIns="91425" tIns="91425" rIns="91425" bIns="91425" anchor="t" anchorCtr="0">
            <a:noAutofit/>
          </a:bodyPr>
          <a:lstStyle/>
          <a:p>
            <a:pPr marL="457200" lvl="0" indent="-381000" algn="l" rtl="0">
              <a:spcBef>
                <a:spcPts val="800"/>
              </a:spcBef>
              <a:spcAft>
                <a:spcPts val="0"/>
              </a:spcAft>
              <a:buClr>
                <a:srgbClr val="5B2F03"/>
              </a:buClr>
              <a:buSzPts val="2400"/>
              <a:buFont typeface="El Messiri"/>
              <a:buChar char="●"/>
            </a:pPr>
            <a:r>
              <a:rPr lang="en" sz="2400" b="1">
                <a:solidFill>
                  <a:srgbClr val="5B2F03"/>
                </a:solidFill>
                <a:latin typeface="El Messiri"/>
                <a:ea typeface="El Messiri"/>
                <a:cs typeface="El Messiri"/>
                <a:sym typeface="El Messiri"/>
              </a:rPr>
              <a:t>The Ottomans levied a “</a:t>
            </a:r>
            <a:r>
              <a:rPr lang="en" sz="2400" b="1">
                <a:solidFill>
                  <a:srgbClr val="5B2F03"/>
                </a:solidFill>
                <a:latin typeface="Zilla Slab Highlight"/>
                <a:ea typeface="Zilla Slab Highlight"/>
                <a:cs typeface="Zilla Slab Highlight"/>
                <a:sym typeface="Zilla Slab Highlight"/>
              </a:rPr>
              <a:t>tax</a:t>
            </a:r>
            <a:r>
              <a:rPr lang="en" sz="2400" b="1">
                <a:solidFill>
                  <a:srgbClr val="5B2F03"/>
                </a:solidFill>
                <a:latin typeface="El Messiri"/>
                <a:ea typeface="El Messiri"/>
                <a:cs typeface="El Messiri"/>
                <a:sym typeface="El Messiri"/>
              </a:rPr>
              <a:t>” on Christian families in the Balkans, requiring them to turn over their young sons for </a:t>
            </a:r>
            <a:r>
              <a:rPr lang="en" sz="2400" b="1">
                <a:solidFill>
                  <a:srgbClr val="5B2F03"/>
                </a:solidFill>
                <a:latin typeface="Zilla Slab Highlight"/>
                <a:ea typeface="Zilla Slab Highlight"/>
                <a:cs typeface="Zilla Slab Highlight"/>
                <a:sym typeface="Zilla Slab Highlight"/>
              </a:rPr>
              <a:t>governmen</a:t>
            </a:r>
            <a:r>
              <a:rPr lang="en" sz="2400" b="1" u="sng">
                <a:solidFill>
                  <a:srgbClr val="5B2F03"/>
                </a:solidFill>
                <a:latin typeface="El Messiri"/>
                <a:ea typeface="El Messiri"/>
                <a:cs typeface="El Messiri"/>
                <a:sym typeface="El Messiri"/>
              </a:rPr>
              <a:t>t</a:t>
            </a:r>
            <a:r>
              <a:rPr lang="en" sz="2400" b="1">
                <a:solidFill>
                  <a:srgbClr val="5B2F03"/>
                </a:solidFill>
                <a:latin typeface="El Messiri"/>
                <a:ea typeface="El Messiri"/>
                <a:cs typeface="El Messiri"/>
                <a:sym typeface="El Messiri"/>
              </a:rPr>
              <a:t> service</a:t>
            </a:r>
            <a:endParaRPr sz="2400" b="1">
              <a:solidFill>
                <a:srgbClr val="5B2F03"/>
              </a:solidFill>
              <a:latin typeface="El Messiri"/>
              <a:ea typeface="El Messiri"/>
              <a:cs typeface="El Messiri"/>
              <a:sym typeface="El Messiri"/>
            </a:endParaRPr>
          </a:p>
        </p:txBody>
      </p:sp>
      <p:pic>
        <p:nvPicPr>
          <p:cNvPr id="127" name="Google Shape;127;p22"/>
          <p:cNvPicPr preferRelativeResize="0"/>
          <p:nvPr/>
        </p:nvPicPr>
        <p:blipFill rotWithShape="1">
          <a:blip r:embed="rId4">
            <a:alphaModFix/>
          </a:blip>
          <a:srcRect l="2171" b="1574"/>
          <a:stretch/>
        </p:blipFill>
        <p:spPr>
          <a:xfrm>
            <a:off x="6112775" y="1514250"/>
            <a:ext cx="3031225" cy="3629249"/>
          </a:xfrm>
          <a:prstGeom prst="rect">
            <a:avLst/>
          </a:prstGeom>
          <a:noFill/>
          <a:ln>
            <a:noFill/>
          </a:ln>
        </p:spPr>
      </p:pic>
      <p:sp>
        <p:nvSpPr>
          <p:cNvPr id="128" name="Google Shape;128;p22"/>
          <p:cNvSpPr txBox="1"/>
          <p:nvPr/>
        </p:nvSpPr>
        <p:spPr>
          <a:xfrm>
            <a:off x="0" y="1667800"/>
            <a:ext cx="6112800" cy="3475800"/>
          </a:xfrm>
          <a:prstGeom prst="rect">
            <a:avLst/>
          </a:prstGeom>
          <a:noFill/>
          <a:ln>
            <a:noFill/>
          </a:ln>
        </p:spPr>
        <p:txBody>
          <a:bodyPr spcFirstLastPara="1" wrap="square" lIns="91425" tIns="91425" rIns="91425" bIns="91425" anchor="ctr" anchorCtr="0">
            <a:noAutofit/>
          </a:bodyPr>
          <a:lstStyle/>
          <a:p>
            <a:pPr marL="914400" lvl="1" indent="-381000" algn="l" rtl="0">
              <a:spcBef>
                <a:spcPts val="800"/>
              </a:spcBef>
              <a:spcAft>
                <a:spcPts val="0"/>
              </a:spcAft>
              <a:buClr>
                <a:schemeClr val="dk1"/>
              </a:buClr>
              <a:buSzPts val="2400"/>
              <a:buFont typeface="Calibri"/>
              <a:buChar char="○"/>
            </a:pPr>
            <a:r>
              <a:rPr lang="en" sz="2400" b="1">
                <a:solidFill>
                  <a:srgbClr val="5B2F03"/>
                </a:solidFill>
                <a:latin typeface="El Messiri"/>
                <a:ea typeface="El Messiri"/>
                <a:cs typeface="El Messiri"/>
                <a:sym typeface="El Messiri"/>
              </a:rPr>
              <a:t>The boys were converted to </a:t>
            </a:r>
            <a:r>
              <a:rPr lang="en" sz="2400" b="1">
                <a:solidFill>
                  <a:srgbClr val="5B2F03"/>
                </a:solidFill>
                <a:latin typeface="Zilla Slab Highlight"/>
                <a:ea typeface="Zilla Slab Highlight"/>
                <a:cs typeface="Zilla Slab Highlight"/>
                <a:sym typeface="Zilla Slab Highlight"/>
              </a:rPr>
              <a:t>Islam</a:t>
            </a:r>
            <a:r>
              <a:rPr lang="en" sz="2400" b="1">
                <a:solidFill>
                  <a:srgbClr val="5B2F03"/>
                </a:solidFill>
                <a:latin typeface="El Messiri"/>
                <a:ea typeface="El Messiri"/>
                <a:cs typeface="El Messiri"/>
                <a:sym typeface="El Messiri"/>
              </a:rPr>
              <a:t> and received </a:t>
            </a:r>
            <a:r>
              <a:rPr lang="en" sz="2400" b="1">
                <a:solidFill>
                  <a:srgbClr val="5B2F03"/>
                </a:solidFill>
                <a:latin typeface="Zilla Slab Highlight"/>
                <a:ea typeface="Zilla Slab Highlight"/>
                <a:cs typeface="Zilla Slab Highlight"/>
                <a:sym typeface="Zilla Slab Highlight"/>
              </a:rPr>
              <a:t>military</a:t>
            </a:r>
            <a:r>
              <a:rPr lang="en" sz="2400" b="1">
                <a:solidFill>
                  <a:srgbClr val="5B2F03"/>
                </a:solidFill>
                <a:latin typeface="El Messiri"/>
                <a:ea typeface="El Messiri"/>
                <a:cs typeface="El Messiri"/>
                <a:sym typeface="El Messiri"/>
              </a:rPr>
              <a:t> training</a:t>
            </a:r>
            <a:endParaRPr sz="1350">
              <a:solidFill>
                <a:srgbClr val="333333"/>
              </a:solidFill>
              <a:highlight>
                <a:schemeClr val="lt1"/>
              </a:highlight>
              <a:latin typeface="Helvetica Neue"/>
              <a:ea typeface="Helvetica Neue"/>
              <a:cs typeface="Helvetica Neue"/>
              <a:sym typeface="Helvetica Neue"/>
            </a:endParaRPr>
          </a:p>
          <a:p>
            <a:pPr marL="914400" lvl="1" indent="-381000" algn="l" rtl="0">
              <a:spcBef>
                <a:spcPts val="0"/>
              </a:spcBef>
              <a:spcAft>
                <a:spcPts val="0"/>
              </a:spcAft>
              <a:buClr>
                <a:schemeClr val="dk1"/>
              </a:buClr>
              <a:buSzPts val="2400"/>
              <a:buFont typeface="Calibri"/>
              <a:buChar char="○"/>
            </a:pPr>
            <a:r>
              <a:rPr lang="en" sz="2400" b="1">
                <a:solidFill>
                  <a:srgbClr val="5B2F03"/>
                </a:solidFill>
                <a:latin typeface="El Messiri"/>
                <a:ea typeface="El Messiri"/>
                <a:cs typeface="El Messiri"/>
                <a:sym typeface="El Messiri"/>
              </a:rPr>
              <a:t>The best soldiers won a prized place in the </a:t>
            </a:r>
            <a:r>
              <a:rPr lang="en" sz="2400" b="1">
                <a:solidFill>
                  <a:srgbClr val="5B2F03"/>
                </a:solidFill>
                <a:latin typeface="Zilla Slab Highlight"/>
                <a:ea typeface="Zilla Slab Highlight"/>
                <a:cs typeface="Zilla Slab Highlight"/>
                <a:sym typeface="Zilla Slab Highlight"/>
              </a:rPr>
              <a:t>janizaries</a:t>
            </a:r>
            <a:r>
              <a:rPr lang="en" sz="2400" b="1">
                <a:solidFill>
                  <a:srgbClr val="5B2F03"/>
                </a:solidFill>
                <a:latin typeface="El Messiri"/>
                <a:ea typeface="El Messiri"/>
                <a:cs typeface="El Messiri"/>
                <a:sym typeface="El Messiri"/>
              </a:rPr>
              <a:t>, the elite force of the Ottoman army</a:t>
            </a:r>
            <a:endParaRPr sz="2400" b="1">
              <a:solidFill>
                <a:srgbClr val="5B2F03"/>
              </a:solidFill>
              <a:latin typeface="El Messiri"/>
              <a:ea typeface="El Messiri"/>
              <a:cs typeface="El Messiri"/>
              <a:sym typeface="El Messiri"/>
            </a:endParaRPr>
          </a:p>
          <a:p>
            <a:pPr marL="457200" lvl="0" indent="-381000" algn="l" rtl="0">
              <a:spcBef>
                <a:spcPts val="0"/>
              </a:spcBef>
              <a:spcAft>
                <a:spcPts val="0"/>
              </a:spcAft>
              <a:buClr>
                <a:srgbClr val="5B2F03"/>
              </a:buClr>
              <a:buSzPts val="2400"/>
              <a:buFont typeface="El Messiri"/>
              <a:buChar char="●"/>
            </a:pPr>
            <a:r>
              <a:rPr lang="en" sz="2400" b="1">
                <a:solidFill>
                  <a:srgbClr val="5B2F03"/>
                </a:solidFill>
                <a:latin typeface="El Messiri"/>
                <a:ea typeface="El Messiri"/>
                <a:cs typeface="El Messiri"/>
                <a:sym typeface="El Messiri"/>
              </a:rPr>
              <a:t>Non-Muslim girls from eastern Europe served as </a:t>
            </a:r>
            <a:r>
              <a:rPr lang="en" sz="2400" b="1">
                <a:solidFill>
                  <a:srgbClr val="5B2F03"/>
                </a:solidFill>
                <a:latin typeface="Zilla Slab Highlight"/>
                <a:ea typeface="Zilla Slab Highlight"/>
                <a:cs typeface="Zilla Slab Highlight"/>
                <a:sym typeface="Zilla Slab Highlight"/>
              </a:rPr>
              <a:t>slaves</a:t>
            </a:r>
            <a:r>
              <a:rPr lang="en" sz="2400" b="1">
                <a:solidFill>
                  <a:srgbClr val="5B2F03"/>
                </a:solidFill>
                <a:latin typeface="El Messiri"/>
                <a:ea typeface="El Messiri"/>
                <a:cs typeface="El Messiri"/>
                <a:sym typeface="El Messiri"/>
              </a:rPr>
              <a:t> in wealthy Muslim households</a:t>
            </a:r>
            <a:endParaRPr/>
          </a:p>
        </p:txBody>
      </p:sp>
      <p:grpSp>
        <p:nvGrpSpPr>
          <p:cNvPr id="129" name="Google Shape;129;p22"/>
          <p:cNvGrpSpPr/>
          <p:nvPr/>
        </p:nvGrpSpPr>
        <p:grpSpPr>
          <a:xfrm>
            <a:off x="-19425" y="-12"/>
            <a:ext cx="9182675" cy="5143513"/>
            <a:chOff x="-12" y="0"/>
            <a:chExt cx="9182675" cy="5143513"/>
          </a:xfrm>
        </p:grpSpPr>
        <p:pic>
          <p:nvPicPr>
            <p:cNvPr id="130" name="Google Shape;130;p22" descr="Related image"/>
            <p:cNvPicPr preferRelativeResize="0"/>
            <p:nvPr/>
          </p:nvPicPr>
          <p:blipFill>
            <a:blip r:embed="rId5">
              <a:alphaModFix/>
            </a:blip>
            <a:stretch>
              <a:fillRect/>
            </a:stretch>
          </p:blipFill>
          <p:spPr>
            <a:xfrm>
              <a:off x="-12" y="0"/>
              <a:ext cx="7188266" cy="5143500"/>
            </a:xfrm>
            <a:prstGeom prst="rect">
              <a:avLst/>
            </a:prstGeom>
            <a:noFill/>
            <a:ln>
              <a:noFill/>
            </a:ln>
          </p:spPr>
        </p:pic>
        <p:sp>
          <p:nvSpPr>
            <p:cNvPr id="131" name="Google Shape;131;p22"/>
            <p:cNvSpPr/>
            <p:nvPr/>
          </p:nvSpPr>
          <p:spPr>
            <a:xfrm>
              <a:off x="7188263" y="13"/>
              <a:ext cx="1994400" cy="5143500"/>
            </a:xfrm>
            <a:prstGeom prst="rect">
              <a:avLst/>
            </a:prstGeom>
            <a:solidFill>
              <a:srgbClr val="B6D7A8"/>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900"/>
                </a:spcAft>
                <a:buClr>
                  <a:schemeClr val="dk1"/>
                </a:buClr>
                <a:buSzPts val="1100"/>
                <a:buFont typeface="Arial"/>
                <a:buNone/>
              </a:pPr>
              <a:r>
                <a:rPr lang="en">
                  <a:solidFill>
                    <a:srgbClr val="333333"/>
                  </a:solidFill>
                  <a:latin typeface="Helvetica Neue"/>
                  <a:ea typeface="Helvetica Neue"/>
                  <a:cs typeface="Helvetica Neue"/>
                  <a:sym typeface="Helvetica Neue"/>
                </a:rPr>
                <a:t>Suleiman extended Ottoman rule eastward into the Middle East, and also into Kurdistan and Georgia in the Caucasus Mountain region. In the west, Suleiman advanced deeper into Europe through a combination of diplomacy and warfare. In 1529, his armies besieged the Austrian city of Vienna, sending fear through the kingdoms of Western Europe.</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Effect transition="in" filter="fade">
                                      <p:cBhvr>
                                        <p:cTn id="7" dur="500"/>
                                        <p:tgtEl>
                                          <p:spTgt spid="1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29"/>
                                        </p:tgtEl>
                                        <p:attrNameLst>
                                          <p:attrName>style.visibility</p:attrName>
                                        </p:attrNameLst>
                                      </p:cBhvr>
                                      <p:to>
                                        <p:strVal val="visible"/>
                                      </p:to>
                                    </p:set>
                                    <p:anim calcmode="lin" valueType="num">
                                      <p:cBhvr additive="base">
                                        <p:cTn id="12" dur="600"/>
                                        <p:tgtEl>
                                          <p:spTgt spid="129"/>
                                        </p:tgtEl>
                                        <p:attrNameLst>
                                          <p:attrName>ppt_w</p:attrName>
                                        </p:attrNameLst>
                                      </p:cBhvr>
                                      <p:tavLst>
                                        <p:tav tm="0">
                                          <p:val>
                                            <p:strVal val="0"/>
                                          </p:val>
                                        </p:tav>
                                        <p:tav tm="100000">
                                          <p:val>
                                            <p:strVal val="#ppt_w"/>
                                          </p:val>
                                        </p:tav>
                                      </p:tavLst>
                                    </p:anim>
                                    <p:anim calcmode="lin" valueType="num">
                                      <p:cBhvr additive="base">
                                        <p:cTn id="13" dur="600"/>
                                        <p:tgtEl>
                                          <p:spTgt spid="12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xit" presetSubtype="32" fill="hold" nodeType="clickEffect">
                                  <p:stCondLst>
                                    <p:cond delay="0"/>
                                  </p:stCondLst>
                                  <p:childTnLst>
                                    <p:anim calcmode="lin" valueType="num">
                                      <p:cBhvr additive="base">
                                        <p:cTn id="17" dur="500"/>
                                        <p:tgtEl>
                                          <p:spTgt spid="129"/>
                                        </p:tgtEl>
                                        <p:attrNameLst>
                                          <p:attrName>ppt_w</p:attrName>
                                        </p:attrNameLst>
                                      </p:cBhvr>
                                      <p:tavLst>
                                        <p:tav tm="0">
                                          <p:val>
                                            <p:strVal val="#ppt_w"/>
                                          </p:val>
                                        </p:tav>
                                        <p:tav tm="100000">
                                          <p:val>
                                            <p:strVal val="0"/>
                                          </p:val>
                                        </p:tav>
                                      </p:tavLst>
                                    </p:anim>
                                    <p:anim calcmode="lin" valueType="num">
                                      <p:cBhvr additive="base">
                                        <p:cTn id="18" dur="500"/>
                                        <p:tgtEl>
                                          <p:spTgt spid="129"/>
                                        </p:tgtEl>
                                        <p:attrNameLst>
                                          <p:attrName>ppt_h</p:attrName>
                                        </p:attrNameLst>
                                      </p:cBhvr>
                                      <p:tavLst>
                                        <p:tav tm="0">
                                          <p:val>
                                            <p:strVal val="#ppt_h"/>
                                          </p:val>
                                        </p:tav>
                                        <p:tav tm="100000">
                                          <p:val>
                                            <p:strVal val="0"/>
                                          </p:val>
                                        </p:tav>
                                      </p:tavLst>
                                    </p:anim>
                                    <p:set>
                                      <p:cBhvr>
                                        <p:cTn id="19" dur="1" fill="hold">
                                          <p:stCondLst>
                                            <p:cond delay="500"/>
                                          </p:stCondLst>
                                        </p:cTn>
                                        <p:tgtEl>
                                          <p:spTgt spid="12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8">
                                            <p:txEl>
                                              <p:pRg st="0" end="0"/>
                                            </p:txEl>
                                          </p:spTgt>
                                        </p:tgtEl>
                                        <p:attrNameLst>
                                          <p:attrName>style.visibility</p:attrName>
                                        </p:attrNameLst>
                                      </p:cBhvr>
                                      <p:to>
                                        <p:strVal val="visible"/>
                                      </p:to>
                                    </p:set>
                                    <p:animEffect transition="in" filter="fade">
                                      <p:cBhvr>
                                        <p:cTn id="24" dur="500"/>
                                        <p:tgtEl>
                                          <p:spTgt spid="12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8">
                                            <p:txEl>
                                              <p:pRg st="1" end="1"/>
                                            </p:txEl>
                                          </p:spTgt>
                                        </p:tgtEl>
                                        <p:attrNameLst>
                                          <p:attrName>style.visibility</p:attrName>
                                        </p:attrNameLst>
                                      </p:cBhvr>
                                      <p:to>
                                        <p:strVal val="visible"/>
                                      </p:to>
                                    </p:set>
                                    <p:animEffect transition="in" filter="fade">
                                      <p:cBhvr>
                                        <p:cTn id="29" dur="500"/>
                                        <p:tgtEl>
                                          <p:spTgt spid="12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8">
                                            <p:txEl>
                                              <p:pRg st="2" end="2"/>
                                            </p:txEl>
                                          </p:spTgt>
                                        </p:tgtEl>
                                        <p:attrNameLst>
                                          <p:attrName>style.visibility</p:attrName>
                                        </p:attrNameLst>
                                      </p:cBhvr>
                                      <p:to>
                                        <p:strVal val="visible"/>
                                      </p:to>
                                    </p:set>
                                    <p:animEffect transition="in" filter="fade">
                                      <p:cBhvr>
                                        <p:cTn id="34" dur="500"/>
                                        <p:tgtEl>
                                          <p:spTgt spid="1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3" descr="Image result for ottoman turks"/>
          <p:cNvPicPr preferRelativeResize="0"/>
          <p:nvPr/>
        </p:nvPicPr>
        <p:blipFill>
          <a:blip r:embed="rId3">
            <a:alphaModFix amt="56000"/>
          </a:blip>
          <a:stretch>
            <a:fillRect/>
          </a:stretch>
        </p:blipFill>
        <p:spPr>
          <a:xfrm>
            <a:off x="0" y="0"/>
            <a:ext cx="9144000" cy="5143500"/>
          </a:xfrm>
          <a:prstGeom prst="rect">
            <a:avLst/>
          </a:prstGeom>
          <a:noFill/>
          <a:ln>
            <a:noFill/>
          </a:ln>
        </p:spPr>
      </p:pic>
      <p:sp>
        <p:nvSpPr>
          <p:cNvPr id="137" name="Google Shape;137;p23"/>
          <p:cNvSpPr/>
          <p:nvPr/>
        </p:nvSpPr>
        <p:spPr>
          <a:xfrm>
            <a:off x="3227588" y="70700"/>
            <a:ext cx="2688664" cy="458820"/>
          </a:xfrm>
          <a:prstGeom prst="rect">
            <a:avLst/>
          </a:prstGeom>
        </p:spPr>
        <p:txBody>
          <a:bodyPr>
            <a:prstTxWarp prst="textPlain">
              <a:avLst/>
            </a:prstTxWarp>
          </a:bodyPr>
          <a:lstStyle/>
          <a:p>
            <a:pPr lvl="0" algn="ctr"/>
            <a:r>
              <a:rPr b="0" i="0">
                <a:ln w="9525" cap="flat" cmpd="sng">
                  <a:solidFill>
                    <a:srgbClr val="783F04"/>
                  </a:solidFill>
                  <a:prstDash val="solid"/>
                  <a:round/>
                  <a:headEnd type="none" w="sm" len="sm"/>
                  <a:tailEnd type="none" w="sm" len="sm"/>
                </a:ln>
                <a:gradFill>
                  <a:gsLst>
                    <a:gs pos="0">
                      <a:srgbClr val="FFC002"/>
                    </a:gs>
                    <a:gs pos="100000">
                      <a:srgbClr val="795B04"/>
                    </a:gs>
                  </a:gsLst>
                  <a:lin ang="5400012" scaled="0"/>
                </a:gradFill>
                <a:latin typeface="Aladin"/>
              </a:rPr>
              <a:t>Ottoman Society</a:t>
            </a:r>
          </a:p>
        </p:txBody>
      </p:sp>
      <p:sp>
        <p:nvSpPr>
          <p:cNvPr id="138" name="Google Shape;138;p23"/>
          <p:cNvSpPr txBox="1"/>
          <p:nvPr/>
        </p:nvSpPr>
        <p:spPr>
          <a:xfrm>
            <a:off x="-75" y="573825"/>
            <a:ext cx="6861300" cy="4569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800"/>
              </a:spcBef>
              <a:spcAft>
                <a:spcPts val="0"/>
              </a:spcAft>
              <a:buClr>
                <a:srgbClr val="5B2F03"/>
              </a:buClr>
              <a:buSzPts val="2400"/>
              <a:buFont typeface="El Messiri"/>
              <a:buChar char="●"/>
            </a:pPr>
            <a:r>
              <a:rPr lang="en" sz="2400" b="1">
                <a:solidFill>
                  <a:srgbClr val="5B2F03"/>
                </a:solidFill>
                <a:latin typeface="El Messiri"/>
                <a:ea typeface="El Messiri"/>
                <a:cs typeface="El Messiri"/>
                <a:sym typeface="El Messiri"/>
              </a:rPr>
              <a:t>After Suleiman’s death in 1566, Ottoman government and society began to </a:t>
            </a:r>
            <a:r>
              <a:rPr lang="en" sz="2400" b="1">
                <a:solidFill>
                  <a:srgbClr val="5B2F03"/>
                </a:solidFill>
                <a:latin typeface="Zilla Slab Highlight"/>
                <a:ea typeface="Zilla Slab Highlight"/>
                <a:cs typeface="Zilla Slab Highlight"/>
                <a:sym typeface="Zilla Slab Highlight"/>
              </a:rPr>
              <a:t>decline</a:t>
            </a:r>
            <a:r>
              <a:rPr lang="en" sz="2400" b="1">
                <a:solidFill>
                  <a:srgbClr val="5B2F03"/>
                </a:solidFill>
                <a:latin typeface="El Messiri"/>
                <a:ea typeface="El Messiri"/>
                <a:cs typeface="El Messiri"/>
                <a:sym typeface="El Messiri"/>
              </a:rPr>
              <a:t> slowly</a:t>
            </a:r>
            <a:endParaRPr sz="2400" b="1">
              <a:solidFill>
                <a:srgbClr val="5B2F03"/>
              </a:solidFill>
              <a:latin typeface="El Messiri"/>
              <a:ea typeface="El Messiri"/>
              <a:cs typeface="El Messiri"/>
              <a:sym typeface="El Messiri"/>
            </a:endParaRPr>
          </a:p>
          <a:p>
            <a:pPr marL="914400" marR="0" lvl="1" indent="-381000" algn="l" rtl="0">
              <a:lnSpc>
                <a:spcPct val="100000"/>
              </a:lnSpc>
              <a:spcBef>
                <a:spcPts val="0"/>
              </a:spcBef>
              <a:spcAft>
                <a:spcPts val="0"/>
              </a:spcAft>
              <a:buClr>
                <a:srgbClr val="5B2F03"/>
              </a:buClr>
              <a:buSzPts val="2400"/>
              <a:buFont typeface="El Messiri"/>
              <a:buChar char="○"/>
            </a:pPr>
            <a:r>
              <a:rPr lang="en" sz="2400" b="1">
                <a:solidFill>
                  <a:srgbClr val="5B2F03"/>
                </a:solidFill>
                <a:latin typeface="El Messiri"/>
                <a:ea typeface="El Messiri"/>
                <a:cs typeface="El Messiri"/>
                <a:sym typeface="El Messiri"/>
              </a:rPr>
              <a:t>His son and successor </a:t>
            </a:r>
            <a:r>
              <a:rPr lang="en" sz="2400" b="1">
                <a:solidFill>
                  <a:srgbClr val="5B2F03"/>
                </a:solidFill>
                <a:latin typeface="Zilla Slab Highlight"/>
                <a:ea typeface="Zilla Slab Highlight"/>
                <a:cs typeface="Zilla Slab Highlight"/>
                <a:sym typeface="Zilla Slab Highlight"/>
              </a:rPr>
              <a:t>Selim II</a:t>
            </a:r>
            <a:r>
              <a:rPr lang="en" sz="2400" b="1">
                <a:solidFill>
                  <a:srgbClr val="5B2F03"/>
                </a:solidFill>
                <a:latin typeface="El Messiri"/>
                <a:ea typeface="El Messiri"/>
                <a:cs typeface="El Messiri"/>
                <a:sym typeface="El Messiri"/>
              </a:rPr>
              <a:t> left most of the governing to his ministers, and the government became </a:t>
            </a:r>
            <a:r>
              <a:rPr lang="en" sz="2400" b="1">
                <a:solidFill>
                  <a:srgbClr val="5B2F03"/>
                </a:solidFill>
                <a:latin typeface="Zilla Slab Highlight"/>
                <a:ea typeface="Zilla Slab Highlight"/>
                <a:cs typeface="Zilla Slab Highlight"/>
                <a:sym typeface="Zilla Slab Highlight"/>
              </a:rPr>
              <a:t>corrupt</a:t>
            </a:r>
            <a:endParaRPr sz="2400" b="1" u="sng">
              <a:solidFill>
                <a:srgbClr val="5B2F03"/>
              </a:solidFill>
              <a:latin typeface="El Messiri"/>
              <a:ea typeface="El Messiri"/>
              <a:cs typeface="El Messiri"/>
              <a:sym typeface="El Messiri"/>
            </a:endParaRPr>
          </a:p>
          <a:p>
            <a:pPr marL="914400" marR="0" lvl="1" indent="-381000" algn="l" rtl="0">
              <a:lnSpc>
                <a:spcPct val="100000"/>
              </a:lnSpc>
              <a:spcBef>
                <a:spcPts val="0"/>
              </a:spcBef>
              <a:spcAft>
                <a:spcPts val="0"/>
              </a:spcAft>
              <a:buClr>
                <a:srgbClr val="5B2F03"/>
              </a:buClr>
              <a:buSzPts val="2400"/>
              <a:buFont typeface="El Messiri"/>
              <a:buChar char="○"/>
            </a:pPr>
            <a:r>
              <a:rPr lang="en" sz="2400" b="1">
                <a:solidFill>
                  <a:srgbClr val="5B2F03"/>
                </a:solidFill>
                <a:latin typeface="El Messiri"/>
                <a:ea typeface="El Messiri"/>
                <a:cs typeface="El Messiri"/>
                <a:sym typeface="El Messiri"/>
              </a:rPr>
              <a:t>By the 1700s, European advances in both </a:t>
            </a:r>
            <a:r>
              <a:rPr lang="en" sz="2400" b="1">
                <a:solidFill>
                  <a:srgbClr val="5B2F03"/>
                </a:solidFill>
                <a:latin typeface="Zilla Slab Highlight"/>
                <a:ea typeface="Zilla Slab Highlight"/>
                <a:cs typeface="Zilla Slab Highlight"/>
                <a:sym typeface="Zilla Slab Highlight"/>
              </a:rPr>
              <a:t>commerce</a:t>
            </a:r>
            <a:r>
              <a:rPr lang="en" sz="2400" b="1">
                <a:solidFill>
                  <a:srgbClr val="5B2F03"/>
                </a:solidFill>
                <a:latin typeface="El Messiri"/>
                <a:ea typeface="El Messiri"/>
                <a:cs typeface="El Messiri"/>
                <a:sym typeface="El Messiri"/>
              </a:rPr>
              <a:t> and </a:t>
            </a:r>
            <a:r>
              <a:rPr lang="en" sz="2400" b="1">
                <a:solidFill>
                  <a:srgbClr val="5B2F03"/>
                </a:solidFill>
                <a:latin typeface="Zilla Slab Highlight"/>
                <a:ea typeface="Zilla Slab Highlight"/>
                <a:cs typeface="Zilla Slab Highlight"/>
                <a:sym typeface="Zilla Slab Highlight"/>
              </a:rPr>
              <a:t>military</a:t>
            </a:r>
            <a:r>
              <a:rPr lang="en" sz="2400" b="1">
                <a:solidFill>
                  <a:srgbClr val="5B2F03"/>
                </a:solidFill>
                <a:latin typeface="El Messiri"/>
                <a:ea typeface="El Messiri"/>
                <a:cs typeface="El Messiri"/>
                <a:sym typeface="El Messiri"/>
              </a:rPr>
              <a:t> technology were leaving the Ottomans behind</a:t>
            </a:r>
            <a:endParaRPr sz="2400" b="1" u="sng">
              <a:solidFill>
                <a:srgbClr val="5B2F03"/>
              </a:solidFill>
              <a:latin typeface="El Messiri"/>
              <a:ea typeface="El Messiri"/>
              <a:cs typeface="El Messiri"/>
              <a:sym typeface="El Messiri"/>
            </a:endParaRPr>
          </a:p>
        </p:txBody>
      </p:sp>
      <p:pic>
        <p:nvPicPr>
          <p:cNvPr id="139" name="Google Shape;139;p23"/>
          <p:cNvPicPr preferRelativeResize="0"/>
          <p:nvPr/>
        </p:nvPicPr>
        <p:blipFill>
          <a:blip r:embed="rId4">
            <a:alphaModFix/>
          </a:blip>
          <a:stretch>
            <a:fillRect/>
          </a:stretch>
        </p:blipFill>
        <p:spPr>
          <a:xfrm>
            <a:off x="7048500" y="0"/>
            <a:ext cx="20955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fade">
                                      <p:cBhvr>
                                        <p:cTn id="7" dur="500"/>
                                        <p:tgtEl>
                                          <p:spTgt spid="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xEl>
                                              <p:pRg st="1" end="1"/>
                                            </p:txEl>
                                          </p:spTgt>
                                        </p:tgtEl>
                                        <p:attrNameLst>
                                          <p:attrName>style.visibility</p:attrName>
                                        </p:attrNameLst>
                                      </p:cBhvr>
                                      <p:to>
                                        <p:strVal val="visible"/>
                                      </p:to>
                                    </p:set>
                                    <p:animEffect transition="in" filter="fade">
                                      <p:cBhvr>
                                        <p:cTn id="12" dur="500"/>
                                        <p:tgtEl>
                                          <p:spTgt spid="1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
                                            <p:txEl>
                                              <p:pRg st="2" end="2"/>
                                            </p:txEl>
                                          </p:spTgt>
                                        </p:tgtEl>
                                        <p:attrNameLst>
                                          <p:attrName>style.visibility</p:attrName>
                                        </p:attrNameLst>
                                      </p:cBhvr>
                                      <p:to>
                                        <p:strVal val="visible"/>
                                      </p:to>
                                    </p:set>
                                    <p:animEffect transition="in" filter="fade">
                                      <p:cBhvr>
                                        <p:cTn id="17" dur="500"/>
                                        <p:tgtEl>
                                          <p:spTgt spid="1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4" descr="Image result for ottoman turks"/>
          <p:cNvPicPr preferRelativeResize="0"/>
          <p:nvPr/>
        </p:nvPicPr>
        <p:blipFill>
          <a:blip r:embed="rId3">
            <a:alphaModFix amt="56000"/>
          </a:blip>
          <a:stretch>
            <a:fillRect/>
          </a:stretch>
        </p:blipFill>
        <p:spPr>
          <a:xfrm>
            <a:off x="0" y="0"/>
            <a:ext cx="9144000" cy="5143500"/>
          </a:xfrm>
          <a:prstGeom prst="rect">
            <a:avLst/>
          </a:prstGeom>
          <a:noFill/>
          <a:ln>
            <a:noFill/>
          </a:ln>
        </p:spPr>
      </p:pic>
      <p:sp>
        <p:nvSpPr>
          <p:cNvPr id="145" name="Google Shape;145;p24"/>
          <p:cNvSpPr/>
          <p:nvPr/>
        </p:nvSpPr>
        <p:spPr>
          <a:xfrm>
            <a:off x="2650550" y="70725"/>
            <a:ext cx="3842898" cy="421115"/>
          </a:xfrm>
          <a:prstGeom prst="rect">
            <a:avLst/>
          </a:prstGeom>
        </p:spPr>
        <p:txBody>
          <a:bodyPr>
            <a:prstTxWarp prst="textPlain">
              <a:avLst/>
            </a:prstTxWarp>
          </a:bodyPr>
          <a:lstStyle/>
          <a:p>
            <a:pPr lvl="0" algn="ctr"/>
            <a:r>
              <a:rPr b="0" i="0">
                <a:ln w="9525" cap="flat" cmpd="sng">
                  <a:solidFill>
                    <a:srgbClr val="783F04"/>
                  </a:solidFill>
                  <a:prstDash val="solid"/>
                  <a:round/>
                  <a:headEnd type="none" w="sm" len="sm"/>
                  <a:tailEnd type="none" w="sm" len="sm"/>
                </a:ln>
                <a:gradFill>
                  <a:gsLst>
                    <a:gs pos="0">
                      <a:srgbClr val="FFC002"/>
                    </a:gs>
                    <a:gs pos="100000">
                      <a:srgbClr val="795B04"/>
                    </a:gs>
                  </a:gsLst>
                  <a:lin ang="5400012" scaled="0"/>
                </a:gradFill>
                <a:latin typeface="Aladin"/>
              </a:rPr>
              <a:t>The Rise of the Safavids</a:t>
            </a:r>
          </a:p>
        </p:txBody>
      </p:sp>
      <p:sp>
        <p:nvSpPr>
          <p:cNvPr id="146" name="Google Shape;146;p24"/>
          <p:cNvSpPr txBox="1"/>
          <p:nvPr/>
        </p:nvSpPr>
        <p:spPr>
          <a:xfrm>
            <a:off x="-75" y="573825"/>
            <a:ext cx="9144000" cy="4423800"/>
          </a:xfrm>
          <a:prstGeom prst="rect">
            <a:avLst/>
          </a:prstGeom>
          <a:noFill/>
          <a:ln>
            <a:noFill/>
          </a:ln>
        </p:spPr>
        <p:txBody>
          <a:bodyPr spcFirstLastPara="1" wrap="square" lIns="91425" tIns="91425" rIns="91425" bIns="91425" anchor="t" anchorCtr="0">
            <a:noAutofit/>
          </a:bodyPr>
          <a:lstStyle/>
          <a:p>
            <a:pPr marL="457200" lvl="0" indent="-381000" algn="l" rtl="0">
              <a:spcBef>
                <a:spcPts val="800"/>
              </a:spcBef>
              <a:spcAft>
                <a:spcPts val="0"/>
              </a:spcAft>
              <a:buClr>
                <a:srgbClr val="5B2F03"/>
              </a:buClr>
              <a:buSzPts val="2400"/>
              <a:buFont typeface="El Messiri"/>
              <a:buChar char="●"/>
            </a:pPr>
            <a:r>
              <a:rPr lang="en" sz="2400" b="1">
                <a:solidFill>
                  <a:srgbClr val="5B2F03"/>
                </a:solidFill>
                <a:latin typeface="El Messiri"/>
                <a:ea typeface="El Messiri"/>
                <a:cs typeface="El Messiri"/>
                <a:sym typeface="El Messiri"/>
              </a:rPr>
              <a:t>By the early 1500s, the </a:t>
            </a:r>
            <a:r>
              <a:rPr lang="en" sz="2400" b="1">
                <a:solidFill>
                  <a:srgbClr val="5B2F03"/>
                </a:solidFill>
                <a:latin typeface="Zilla Slab Highlight"/>
                <a:ea typeface="Zilla Slab Highlight"/>
                <a:cs typeface="Zilla Slab Highlight"/>
                <a:sym typeface="Zilla Slab Highlight"/>
              </a:rPr>
              <a:t>Safavid</a:t>
            </a:r>
            <a:r>
              <a:rPr lang="en" sz="2400" b="1">
                <a:solidFill>
                  <a:srgbClr val="5B2F03"/>
                </a:solidFill>
                <a:latin typeface="El Messiri"/>
                <a:ea typeface="El Messiri"/>
                <a:cs typeface="El Messiri"/>
                <a:sym typeface="El Messiri"/>
              </a:rPr>
              <a:t> dynasty had united an empire in </a:t>
            </a:r>
            <a:r>
              <a:rPr lang="en" sz="2400" b="1">
                <a:solidFill>
                  <a:srgbClr val="5B2F03"/>
                </a:solidFill>
                <a:latin typeface="Zilla Slab Highlight"/>
                <a:ea typeface="Zilla Slab Highlight"/>
                <a:cs typeface="Zilla Slab Highlight"/>
                <a:sym typeface="Zilla Slab Highlight"/>
              </a:rPr>
              <a:t>Persia</a:t>
            </a:r>
            <a:r>
              <a:rPr lang="en" sz="2400" b="1">
                <a:solidFill>
                  <a:srgbClr val="5B2F03"/>
                </a:solidFill>
                <a:latin typeface="El Messiri"/>
                <a:ea typeface="El Messiri"/>
                <a:cs typeface="El Messiri"/>
                <a:sym typeface="El Messiri"/>
              </a:rPr>
              <a:t> (present-day Iran)</a:t>
            </a:r>
            <a:endParaRPr sz="1350">
              <a:solidFill>
                <a:srgbClr val="333333"/>
              </a:solidFill>
              <a:highlight>
                <a:srgbClr val="FFFFFF"/>
              </a:highlight>
              <a:latin typeface="Helvetica Neue"/>
              <a:ea typeface="Helvetica Neue"/>
              <a:cs typeface="Helvetica Neue"/>
              <a:sym typeface="Helvetica Neue"/>
            </a:endParaRPr>
          </a:p>
          <a:p>
            <a:pPr marL="914400" lvl="1" indent="-381000" algn="l" rtl="0">
              <a:lnSpc>
                <a:spcPct val="100000"/>
              </a:lnSpc>
              <a:spcBef>
                <a:spcPts val="0"/>
              </a:spcBef>
              <a:spcAft>
                <a:spcPts val="0"/>
              </a:spcAft>
              <a:buClr>
                <a:srgbClr val="5B2F03"/>
              </a:buClr>
              <a:buSzPts val="2400"/>
              <a:buFont typeface="Calibri"/>
              <a:buChar char="○"/>
            </a:pPr>
            <a:r>
              <a:rPr lang="en" sz="2400" b="1">
                <a:solidFill>
                  <a:srgbClr val="5B2F03"/>
                </a:solidFill>
                <a:latin typeface="El Messiri"/>
                <a:ea typeface="El Messiri"/>
                <a:cs typeface="El Messiri"/>
                <a:sym typeface="El Messiri"/>
              </a:rPr>
              <a:t>The most outstanding Safavid ruler, or </a:t>
            </a:r>
            <a:r>
              <a:rPr lang="en" sz="2400" b="1">
                <a:solidFill>
                  <a:srgbClr val="5B2F03"/>
                </a:solidFill>
                <a:latin typeface="Zilla Slab Highlight"/>
                <a:ea typeface="Zilla Slab Highlight"/>
                <a:cs typeface="Zilla Slab Highlight"/>
                <a:sym typeface="Zilla Slab Highlight"/>
              </a:rPr>
              <a:t>shah</a:t>
            </a:r>
            <a:r>
              <a:rPr lang="en" sz="2400" b="1">
                <a:solidFill>
                  <a:srgbClr val="5B2F03"/>
                </a:solidFill>
                <a:latin typeface="El Messiri"/>
                <a:ea typeface="El Messiri"/>
                <a:cs typeface="El Messiri"/>
                <a:sym typeface="El Messiri"/>
              </a:rPr>
              <a:t>, was </a:t>
            </a:r>
            <a:r>
              <a:rPr lang="en" sz="2400" b="1">
                <a:solidFill>
                  <a:srgbClr val="5B2F03"/>
                </a:solidFill>
                <a:latin typeface="Zilla Slab Highlight"/>
                <a:ea typeface="Zilla Slab Highlight"/>
                <a:cs typeface="Zilla Slab Highlight"/>
                <a:sym typeface="Zilla Slab Highlight"/>
              </a:rPr>
              <a:t>Shah</a:t>
            </a:r>
            <a:r>
              <a:rPr lang="en" sz="2400" b="1" u="sng">
                <a:solidFill>
                  <a:srgbClr val="5B2F03"/>
                </a:solidFill>
                <a:latin typeface="El Messiri"/>
                <a:ea typeface="El Messiri"/>
                <a:cs typeface="El Messiri"/>
                <a:sym typeface="El Messiri"/>
              </a:rPr>
              <a:t> </a:t>
            </a:r>
            <a:r>
              <a:rPr lang="en" sz="2400" b="1">
                <a:solidFill>
                  <a:srgbClr val="5B2F03"/>
                </a:solidFill>
                <a:latin typeface="Zilla Slab Highlight"/>
                <a:ea typeface="Zilla Slab Highlight"/>
                <a:cs typeface="Zilla Slab Highlight"/>
                <a:sym typeface="Zilla Slab Highlight"/>
              </a:rPr>
              <a:t>Abbas the Great</a:t>
            </a:r>
            <a:r>
              <a:rPr lang="en" sz="2400" b="1">
                <a:solidFill>
                  <a:srgbClr val="5B2F03"/>
                </a:solidFill>
                <a:latin typeface="El Messiri"/>
                <a:ea typeface="El Messiri"/>
                <a:cs typeface="El Messiri"/>
                <a:sym typeface="El Messiri"/>
              </a:rPr>
              <a:t> who revived the glory of ancient Persia</a:t>
            </a:r>
            <a:endParaRPr sz="2400" b="1">
              <a:solidFill>
                <a:srgbClr val="5B2F03"/>
              </a:solidFill>
              <a:latin typeface="El Messiri"/>
              <a:ea typeface="El Messiri"/>
              <a:cs typeface="El Messiri"/>
              <a:sym typeface="El Messiri"/>
            </a:endParaRPr>
          </a:p>
          <a:p>
            <a:pPr marL="1371600" marR="0" lvl="2" indent="-381000" algn="l" rtl="0">
              <a:lnSpc>
                <a:spcPct val="100000"/>
              </a:lnSpc>
              <a:spcBef>
                <a:spcPts val="0"/>
              </a:spcBef>
              <a:spcAft>
                <a:spcPts val="0"/>
              </a:spcAft>
              <a:buClr>
                <a:srgbClr val="5B2F03"/>
              </a:buClr>
              <a:buSzPts val="2400"/>
              <a:buFont typeface="Calibri"/>
              <a:buChar char="■"/>
            </a:pPr>
            <a:r>
              <a:rPr lang="en" sz="2400" b="1">
                <a:solidFill>
                  <a:srgbClr val="5B2F03"/>
                </a:solidFill>
                <a:latin typeface="El Messiri"/>
                <a:ea typeface="El Messiri"/>
                <a:cs typeface="El Messiri"/>
                <a:sym typeface="El Messiri"/>
              </a:rPr>
              <a:t>He </a:t>
            </a:r>
            <a:r>
              <a:rPr lang="en" sz="2400" b="1">
                <a:solidFill>
                  <a:srgbClr val="5B2F03"/>
                </a:solidFill>
                <a:latin typeface="Zilla Slab Highlight"/>
                <a:ea typeface="Zilla Slab Highlight"/>
                <a:cs typeface="Zilla Slab Highlight"/>
                <a:sym typeface="Zilla Slab Highlight"/>
              </a:rPr>
              <a:t>centralized</a:t>
            </a:r>
            <a:r>
              <a:rPr lang="en" sz="2400" b="1">
                <a:solidFill>
                  <a:srgbClr val="5B2F03"/>
                </a:solidFill>
                <a:latin typeface="El Messiri"/>
                <a:ea typeface="El Messiri"/>
                <a:cs typeface="El Messiri"/>
                <a:sym typeface="El Messiri"/>
              </a:rPr>
              <a:t> the government and created a powerful </a:t>
            </a:r>
            <a:r>
              <a:rPr lang="en" sz="2400" b="1">
                <a:solidFill>
                  <a:srgbClr val="5B2F03"/>
                </a:solidFill>
                <a:latin typeface="Zilla Slab Highlight"/>
                <a:ea typeface="Zilla Slab Highlight"/>
                <a:cs typeface="Zilla Slab Highlight"/>
                <a:sym typeface="Zilla Slab Highlight"/>
              </a:rPr>
              <a:t>military</a:t>
            </a:r>
            <a:r>
              <a:rPr lang="en" sz="2400" b="1">
                <a:solidFill>
                  <a:srgbClr val="5B2F03"/>
                </a:solidFill>
                <a:latin typeface="El Messiri"/>
                <a:ea typeface="El Messiri"/>
                <a:cs typeface="El Messiri"/>
                <a:sym typeface="El Messiri"/>
              </a:rPr>
              <a:t> force</a:t>
            </a:r>
            <a:endParaRPr sz="2400" b="1">
              <a:solidFill>
                <a:srgbClr val="5B2F03"/>
              </a:solidFill>
              <a:latin typeface="El Messiri"/>
              <a:ea typeface="El Messiri"/>
              <a:cs typeface="El Messiri"/>
              <a:sym typeface="El Messiri"/>
            </a:endParaRPr>
          </a:p>
          <a:p>
            <a:pPr marL="1371600" marR="0" lvl="2" indent="-381000" algn="l" rtl="0">
              <a:lnSpc>
                <a:spcPct val="100000"/>
              </a:lnSpc>
              <a:spcBef>
                <a:spcPts val="0"/>
              </a:spcBef>
              <a:spcAft>
                <a:spcPts val="0"/>
              </a:spcAft>
              <a:buClr>
                <a:srgbClr val="5B2F03"/>
              </a:buClr>
              <a:buSzPts val="2400"/>
              <a:buFont typeface="Calibri"/>
              <a:buChar char="■"/>
            </a:pPr>
            <a:r>
              <a:rPr lang="en" sz="2400" b="1">
                <a:solidFill>
                  <a:srgbClr val="5B2F03"/>
                </a:solidFill>
                <a:latin typeface="El Messiri"/>
                <a:ea typeface="El Messiri"/>
                <a:cs typeface="El Messiri"/>
                <a:sym typeface="El Messiri"/>
              </a:rPr>
              <a:t>Abbas reduced </a:t>
            </a:r>
            <a:r>
              <a:rPr lang="en" sz="2400" b="1">
                <a:solidFill>
                  <a:srgbClr val="5B2F03"/>
                </a:solidFill>
                <a:latin typeface="Zilla Slab Highlight"/>
                <a:ea typeface="Zilla Slab Highlight"/>
                <a:cs typeface="Zilla Slab Highlight"/>
                <a:sym typeface="Zilla Slab Highlight"/>
              </a:rPr>
              <a:t>taxes</a:t>
            </a:r>
            <a:r>
              <a:rPr lang="en" sz="2400" b="1">
                <a:solidFill>
                  <a:srgbClr val="5B2F03"/>
                </a:solidFill>
                <a:latin typeface="El Messiri"/>
                <a:ea typeface="El Messiri"/>
                <a:cs typeface="El Messiri"/>
                <a:sym typeface="El Messiri"/>
              </a:rPr>
              <a:t> on farmers and herders and encouraged the growth of </a:t>
            </a:r>
            <a:r>
              <a:rPr lang="en" sz="2400" b="1">
                <a:solidFill>
                  <a:srgbClr val="5B2F03"/>
                </a:solidFill>
                <a:latin typeface="Zilla Slab Highlight"/>
                <a:ea typeface="Zilla Slab Highlight"/>
                <a:cs typeface="Zilla Slab Highlight"/>
                <a:sym typeface="Zilla Slab Highlight"/>
              </a:rPr>
              <a:t>industry</a:t>
            </a:r>
            <a:endParaRPr sz="2400" b="1" u="sng">
              <a:solidFill>
                <a:srgbClr val="5B2F03"/>
              </a:solidFill>
              <a:latin typeface="El Messiri"/>
              <a:ea typeface="El Messiri"/>
              <a:cs typeface="El Messiri"/>
              <a:sym typeface="El Messi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500"/>
                                        <p:tgtEl>
                                          <p:spTgt spid="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1" end="1"/>
                                            </p:txEl>
                                          </p:spTgt>
                                        </p:tgtEl>
                                        <p:attrNameLst>
                                          <p:attrName>style.visibility</p:attrName>
                                        </p:attrNameLst>
                                      </p:cBhvr>
                                      <p:to>
                                        <p:strVal val="visible"/>
                                      </p:to>
                                    </p:set>
                                    <p:animEffect transition="in" filter="fade">
                                      <p:cBhvr>
                                        <p:cTn id="12" dur="500"/>
                                        <p:tgtEl>
                                          <p:spTgt spid="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2" end="2"/>
                                            </p:txEl>
                                          </p:spTgt>
                                        </p:tgtEl>
                                        <p:attrNameLst>
                                          <p:attrName>style.visibility</p:attrName>
                                        </p:attrNameLst>
                                      </p:cBhvr>
                                      <p:to>
                                        <p:strVal val="visible"/>
                                      </p:to>
                                    </p:set>
                                    <p:animEffect transition="in" filter="fade">
                                      <p:cBhvr>
                                        <p:cTn id="17" dur="500"/>
                                        <p:tgtEl>
                                          <p:spTgt spid="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xEl>
                                              <p:pRg st="3" end="3"/>
                                            </p:txEl>
                                          </p:spTgt>
                                        </p:tgtEl>
                                        <p:attrNameLst>
                                          <p:attrName>style.visibility</p:attrName>
                                        </p:attrNameLst>
                                      </p:cBhvr>
                                      <p:to>
                                        <p:strVal val="visible"/>
                                      </p:to>
                                    </p:set>
                                    <p:animEffect transition="in" filter="fade">
                                      <p:cBhvr>
                                        <p:cTn id="22" dur="500"/>
                                        <p:tgtEl>
                                          <p:spTgt spid="1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5" descr="Image result for ottoman turks"/>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2" name="Google Shape;152;p25"/>
          <p:cNvSpPr/>
          <p:nvPr/>
        </p:nvSpPr>
        <p:spPr>
          <a:xfrm>
            <a:off x="3040488" y="90875"/>
            <a:ext cx="3180774" cy="732182"/>
          </a:xfrm>
          <a:prstGeom prst="rect">
            <a:avLst/>
          </a:prstGeom>
        </p:spPr>
        <p:txBody>
          <a:bodyPr>
            <a:prstTxWarp prst="textPlain">
              <a:avLst/>
            </a:prstTxWarp>
          </a:bodyPr>
          <a:lstStyle/>
          <a:p>
            <a:pPr lvl="0" algn="ctr"/>
            <a:r>
              <a:rPr b="0" i="0">
                <a:ln w="9525" cap="flat" cmpd="sng">
                  <a:solidFill>
                    <a:srgbClr val="783F04"/>
                  </a:solidFill>
                  <a:prstDash val="solid"/>
                  <a:round/>
                  <a:headEnd type="none" w="sm" len="sm"/>
                  <a:tailEnd type="none" w="sm" len="sm"/>
                </a:ln>
                <a:gradFill>
                  <a:gsLst>
                    <a:gs pos="0">
                      <a:srgbClr val="FFC002"/>
                    </a:gs>
                    <a:gs pos="100000">
                      <a:srgbClr val="795B04"/>
                    </a:gs>
                  </a:gsLst>
                  <a:lin ang="5400012" scaled="0"/>
                </a:gradFill>
                <a:latin typeface="Aladin"/>
              </a:rPr>
              <a:t>Map Work</a:t>
            </a:r>
          </a:p>
        </p:txBody>
      </p:sp>
      <p:sp>
        <p:nvSpPr>
          <p:cNvPr id="153" name="Google Shape;153;p25"/>
          <p:cNvSpPr/>
          <p:nvPr/>
        </p:nvSpPr>
        <p:spPr>
          <a:xfrm>
            <a:off x="564225" y="882750"/>
            <a:ext cx="8133300" cy="3872400"/>
          </a:xfrm>
          <a:prstGeom prst="roundRect">
            <a:avLst>
              <a:gd name="adj" fmla="val 16667"/>
            </a:avLst>
          </a:prstGeom>
          <a:solidFill>
            <a:srgbClr val="FFFFFF"/>
          </a:solidFill>
          <a:ln w="19050" cap="flat" cmpd="sng">
            <a:solidFill>
              <a:srgbClr val="783F04"/>
            </a:solidFill>
            <a:prstDash val="solid"/>
            <a:round/>
            <a:headEnd type="none" w="sm" len="sm"/>
            <a:tailEnd type="none" w="sm" len="sm"/>
          </a:ln>
        </p:spPr>
        <p:txBody>
          <a:bodyPr spcFirstLastPara="1" wrap="square" lIns="91425" tIns="91425" rIns="91425" bIns="91425" anchor="t" anchorCtr="0">
            <a:noAutofit/>
          </a:bodyPr>
          <a:lstStyle/>
          <a:p>
            <a:pPr marL="457200" lvl="0" indent="-419100" algn="l" rtl="0">
              <a:spcBef>
                <a:spcPts val="0"/>
              </a:spcBef>
              <a:spcAft>
                <a:spcPts val="0"/>
              </a:spcAft>
              <a:buClr>
                <a:schemeClr val="dk1"/>
              </a:buClr>
              <a:buSzPts val="3000"/>
              <a:buFont typeface="Reem Kufi"/>
              <a:buChar char="●"/>
            </a:pPr>
            <a:r>
              <a:rPr lang="en" sz="3000">
                <a:solidFill>
                  <a:schemeClr val="dk1"/>
                </a:solidFill>
                <a:latin typeface="Reem Kufi"/>
                <a:ea typeface="Reem Kufi"/>
                <a:cs typeface="Reem Kufi"/>
                <a:sym typeface="Reem Kufi"/>
              </a:rPr>
              <a:t>One person from each pair of desks take a Chromebook and turn it on.</a:t>
            </a:r>
            <a:endParaRPr sz="3000">
              <a:solidFill>
                <a:schemeClr val="dk1"/>
              </a:solidFill>
              <a:latin typeface="Reem Kufi"/>
              <a:ea typeface="Reem Kufi"/>
              <a:cs typeface="Reem Kufi"/>
              <a:sym typeface="Reem Kufi"/>
            </a:endParaRPr>
          </a:p>
          <a:p>
            <a:pPr marL="457200" lvl="0" indent="-419100" algn="l" rtl="0">
              <a:spcBef>
                <a:spcPts val="0"/>
              </a:spcBef>
              <a:spcAft>
                <a:spcPts val="0"/>
              </a:spcAft>
              <a:buClr>
                <a:schemeClr val="dk1"/>
              </a:buClr>
              <a:buSzPts val="3000"/>
              <a:buFont typeface="Reem Kufi"/>
              <a:buChar char="●"/>
            </a:pPr>
            <a:r>
              <a:rPr lang="en" sz="3000">
                <a:solidFill>
                  <a:schemeClr val="dk1"/>
                </a:solidFill>
                <a:latin typeface="Reem Kufi"/>
                <a:ea typeface="Reem Kufi"/>
                <a:cs typeface="Reem Kufi"/>
                <a:sym typeface="Reem Kufi"/>
              </a:rPr>
              <a:t>Open the Chrome web browser. Type </a:t>
            </a:r>
            <a:r>
              <a:rPr lang="en" sz="3000" u="sng">
                <a:solidFill>
                  <a:schemeClr val="accent5"/>
                </a:solidFill>
                <a:latin typeface="Reem Kufi"/>
                <a:ea typeface="Reem Kufi"/>
                <a:cs typeface="Reem Kufi"/>
                <a:sym typeface="Reem Kufi"/>
                <a:hlinkClick r:id="rId4"/>
              </a:rPr>
              <a:t>www.pearsonrealize.com</a:t>
            </a:r>
            <a:r>
              <a:rPr lang="en" sz="3000">
                <a:solidFill>
                  <a:schemeClr val="dk1"/>
                </a:solidFill>
                <a:latin typeface="Reem Kufi"/>
                <a:ea typeface="Reem Kufi"/>
                <a:cs typeface="Reem Kufi"/>
                <a:sym typeface="Reem Kufi"/>
              </a:rPr>
              <a:t> and then sign in to your Pearson account.</a:t>
            </a:r>
            <a:endParaRPr sz="3000">
              <a:solidFill>
                <a:schemeClr val="dk1"/>
              </a:solidFill>
              <a:latin typeface="Reem Kufi"/>
              <a:ea typeface="Reem Kufi"/>
              <a:cs typeface="Reem Kufi"/>
              <a:sym typeface="Reem Kufi"/>
            </a:endParaRPr>
          </a:p>
          <a:p>
            <a:pPr marL="457200" lvl="0" indent="-419100" algn="l" rtl="0">
              <a:spcBef>
                <a:spcPts val="0"/>
              </a:spcBef>
              <a:spcAft>
                <a:spcPts val="0"/>
              </a:spcAft>
              <a:buClr>
                <a:schemeClr val="dk1"/>
              </a:buClr>
              <a:buSzPts val="3000"/>
              <a:buFont typeface="Reem Kufi"/>
              <a:buChar char="●"/>
            </a:pPr>
            <a:r>
              <a:rPr lang="en" sz="3000">
                <a:solidFill>
                  <a:schemeClr val="dk1"/>
                </a:solidFill>
                <a:latin typeface="Reem Kufi"/>
                <a:ea typeface="Reem Kufi"/>
                <a:cs typeface="Reem Kufi"/>
                <a:sym typeface="Reem Kufi"/>
              </a:rPr>
              <a:t>Username: lastname+nbhs</a:t>
            </a:r>
            <a:endParaRPr sz="3000">
              <a:solidFill>
                <a:schemeClr val="dk1"/>
              </a:solidFill>
              <a:latin typeface="Reem Kufi"/>
              <a:ea typeface="Reem Kufi"/>
              <a:cs typeface="Reem Kufi"/>
              <a:sym typeface="Reem Kufi"/>
            </a:endParaRPr>
          </a:p>
          <a:p>
            <a:pPr marL="457200" lvl="0" indent="-419100" algn="l" rtl="0">
              <a:spcBef>
                <a:spcPts val="0"/>
              </a:spcBef>
              <a:spcAft>
                <a:spcPts val="0"/>
              </a:spcAft>
              <a:buClr>
                <a:schemeClr val="dk1"/>
              </a:buClr>
              <a:buSzPts val="3000"/>
              <a:buFont typeface="Reem Kufi"/>
              <a:buChar char="●"/>
            </a:pPr>
            <a:r>
              <a:rPr lang="en" sz="3000">
                <a:solidFill>
                  <a:schemeClr val="dk1"/>
                </a:solidFill>
                <a:latin typeface="Reem Kufi"/>
                <a:ea typeface="Reem Kufi"/>
                <a:cs typeface="Reem Kufi"/>
                <a:sym typeface="Reem Kufi"/>
              </a:rPr>
              <a:t>Password: student number+NBHS</a:t>
            </a:r>
            <a:endParaRPr sz="3000">
              <a:latin typeface="Yatra One"/>
              <a:ea typeface="Yatra One"/>
              <a:cs typeface="Yatra One"/>
              <a:sym typeface="Yatra One"/>
            </a:endParaRPr>
          </a:p>
        </p:txBody>
      </p:sp>
      <p:pic>
        <p:nvPicPr>
          <p:cNvPr id="154" name="Google Shape;154;p25"/>
          <p:cNvPicPr preferRelativeResize="0"/>
          <p:nvPr/>
        </p:nvPicPr>
        <p:blipFill>
          <a:blip r:embed="rId5">
            <a:alphaModFix/>
          </a:blip>
          <a:stretch>
            <a:fillRect/>
          </a:stretch>
        </p:blipFill>
        <p:spPr>
          <a:xfrm>
            <a:off x="0" y="1"/>
            <a:ext cx="9143999"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600</Words>
  <Application>Microsoft Office PowerPoint</Application>
  <PresentationFormat>On-screen Show (16:9)</PresentationFormat>
  <Paragraphs>39</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Zilla Slab Highlight</vt:lpstr>
      <vt:lpstr>Aladin</vt:lpstr>
      <vt:lpstr>Helvetica Neue</vt:lpstr>
      <vt:lpstr>Calibri</vt:lpstr>
      <vt:lpstr>Lora</vt:lpstr>
      <vt:lpstr>Reem Kufi</vt:lpstr>
      <vt:lpstr>Roboto</vt:lpstr>
      <vt:lpstr>Arial</vt:lpstr>
      <vt:lpstr>Yatra One</vt:lpstr>
      <vt:lpstr>El Messiri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Augustine</dc:creator>
  <cp:lastModifiedBy>Nick Augustine</cp:lastModifiedBy>
  <cp:revision>1</cp:revision>
  <dcterms:modified xsi:type="dcterms:W3CDTF">2020-02-27T18:40:13Z</dcterms:modified>
</cp:coreProperties>
</file>