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Lst>
  <p:sldSz cx="9144000" cy="5143500" type="screen16x9"/>
  <p:notesSz cx="6858000" cy="9144000"/>
  <p:embeddedFontLst>
    <p:embeddedFont>
      <p:font typeface="Alegreya" panose="020B0604020202020204" charset="0"/>
      <p:regular r:id="rId19"/>
      <p:bold r:id="rId20"/>
      <p:italic r:id="rId21"/>
      <p:boldItalic r:id="rId22"/>
    </p:embeddedFont>
    <p:embeddedFont>
      <p:font typeface="Bree Serif" panose="020B0604020202020204" charset="0"/>
      <p:regular r:id="rId23"/>
    </p:embeddedFont>
    <p:embeddedFont>
      <p:font typeface="Philosopher" panose="020B0604020202020204" charset="0"/>
      <p:regular r:id="rId24"/>
      <p:bold r:id="rId25"/>
      <p:italic r:id="rId26"/>
      <p:boldItalic r:id="rId27"/>
    </p:embeddedFont>
    <p:embeddedFont>
      <p:font typeface="Montserrat" panose="020B060402020202020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5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ritannica.com/topic/consul-ancient-Roman-officia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404bce6df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404bce6df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a:t>Little by little, plebeians forced the senate to choose plebeians as consuls, appoint them to high offices, and finally to admit them to the senate. These changes made Rome’s government more representative.</a:t>
            </a:r>
            <a:endParaRPr sz="1600"/>
          </a:p>
          <a:p>
            <a:pPr marL="0" lvl="0" indent="0" algn="l" rtl="0">
              <a:lnSpc>
                <a:spcPct val="115000"/>
              </a:lnSpc>
              <a:spcBef>
                <a:spcPts val="900"/>
              </a:spcBef>
              <a:spcAft>
                <a:spcPts val="0"/>
              </a:spcAft>
              <a:buClr>
                <a:schemeClr val="dk1"/>
              </a:buClr>
              <a:buSzPts val="1100"/>
              <a:buFont typeface="Arial"/>
              <a:buNone/>
            </a:pPr>
            <a:r>
              <a:rPr lang="en" sz="1600" b="1"/>
              <a:t>A Lasting Legacy </a:t>
            </a:r>
            <a:r>
              <a:rPr lang="en" sz="1600"/>
              <a:t>Although the senate still dominated the government, the common people had gained access to power and won safeguards for their rights without having to resort to war or revolution.</a:t>
            </a:r>
            <a:endParaRPr sz="1600"/>
          </a:p>
          <a:p>
            <a:pPr marL="0" lvl="0" indent="0" algn="l" rtl="0">
              <a:lnSpc>
                <a:spcPct val="115000"/>
              </a:lnSpc>
              <a:spcBef>
                <a:spcPts val="900"/>
              </a:spcBef>
              <a:spcAft>
                <a:spcPts val="900"/>
              </a:spcAft>
              <a:buNone/>
            </a:pPr>
            <a:r>
              <a:rPr lang="en" sz="1600"/>
              <a:t>More than 2,000 years later, the framers of the United States Constitution would adapt such Roman ideas as the senate, the veto, and a system of checks and balances on political power. </a:t>
            </a:r>
            <a:endParaRPr sz="16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0c3063dc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0c3063dc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404bce6df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404bce6df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Each Roman dictator was granted power to rule for six months. After that time, he had to give up power. </a:t>
            </a:r>
            <a:r>
              <a:rPr lang="en" sz="1600">
                <a:solidFill>
                  <a:schemeClr val="dk1"/>
                </a:solidFill>
                <a:highlight>
                  <a:srgbClr val="FFFFFF"/>
                </a:highlight>
              </a:rPr>
              <a:t>Dictators were nominated by a </a:t>
            </a:r>
            <a:r>
              <a:rPr lang="en" sz="1600" u="sng">
                <a:solidFill>
                  <a:srgbClr val="106596"/>
                </a:solidFill>
                <a:highlight>
                  <a:srgbClr val="FFFFFF"/>
                </a:highlight>
                <a:hlinkClick r:id="rId3"/>
              </a:rPr>
              <a:t>consul</a:t>
            </a:r>
            <a:r>
              <a:rPr lang="en" sz="1600">
                <a:solidFill>
                  <a:schemeClr val="dk1"/>
                </a:solidFill>
                <a:highlight>
                  <a:srgbClr val="FFFFFF"/>
                </a:highlight>
              </a:rPr>
              <a:t> on the recommendation of the Senate and confirmed by the Assembly.</a:t>
            </a:r>
            <a:r>
              <a:rPr lang="en" sz="1350">
                <a:solidFill>
                  <a:schemeClr val="dk1"/>
                </a:solidFill>
                <a:highlight>
                  <a:srgbClr val="FFFFFF"/>
                </a:highlight>
                <a:latin typeface="Montserrat"/>
                <a:ea typeface="Montserrat"/>
                <a:cs typeface="Montserrat"/>
                <a:sym typeface="Montserrat"/>
              </a:rPr>
              <a:t>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b="1"/>
              <a:t>Create a SMART activity with this chart to review types of government</a:t>
            </a:r>
            <a:endParaRPr sz="1600" b="1"/>
          </a:p>
          <a:p>
            <a:pPr marL="0" lvl="0" indent="0" algn="l" rtl="0">
              <a:lnSpc>
                <a:spcPct val="115000"/>
              </a:lnSpc>
              <a:spcBef>
                <a:spcPts val="0"/>
              </a:spcBef>
              <a:spcAft>
                <a:spcPts val="0"/>
              </a:spcAft>
              <a:buNone/>
            </a:pPr>
            <a:endParaRPr sz="1600"/>
          </a:p>
          <a:p>
            <a:pPr marL="0" lvl="0" indent="0" algn="l" rtl="0">
              <a:lnSpc>
                <a:spcPct val="115000"/>
              </a:lnSpc>
              <a:spcBef>
                <a:spcPts val="900"/>
              </a:spcBef>
              <a:spcAft>
                <a:spcPts val="0"/>
              </a:spcAft>
              <a:buNone/>
            </a:pPr>
            <a:r>
              <a:rPr lang="en" sz="1600"/>
              <a:t>Little by little, plebeians forced the senate to choose plebeians as consuls, appointed them to high offices, and finally to admit them to the senate. These changes made Rome’s government more representative.</a:t>
            </a:r>
            <a:endParaRPr sz="1600"/>
          </a:p>
          <a:p>
            <a:pPr marL="0" lvl="0" indent="0" algn="l" rtl="0">
              <a:lnSpc>
                <a:spcPct val="115000"/>
              </a:lnSpc>
              <a:spcBef>
                <a:spcPts val="900"/>
              </a:spcBef>
              <a:spcAft>
                <a:spcPts val="0"/>
              </a:spcAft>
              <a:buNone/>
            </a:pPr>
            <a:r>
              <a:rPr lang="en" sz="1600" b="1"/>
              <a:t>A Lasting Legacy </a:t>
            </a:r>
            <a:r>
              <a:rPr lang="en" sz="1600"/>
              <a:t>Although the senate still dominated the government, the common people had gained access to power and won safeguards for their rights without having to resort to war or revolution.</a:t>
            </a:r>
            <a:endParaRPr sz="1600"/>
          </a:p>
          <a:p>
            <a:pPr marL="0" lvl="0" indent="0" algn="l" rtl="0">
              <a:lnSpc>
                <a:spcPct val="115000"/>
              </a:lnSpc>
              <a:spcBef>
                <a:spcPts val="900"/>
              </a:spcBef>
              <a:spcAft>
                <a:spcPts val="900"/>
              </a:spcAft>
              <a:buNone/>
            </a:pPr>
            <a:r>
              <a:rPr lang="en" sz="1600"/>
              <a:t>More than 2,000 years later, the framers of the United States Constitution would adapt such Roman ideas as the senate, the veto, and a system of checks and balances on political power. </a:t>
            </a:r>
            <a:endParaRPr sz="16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404bce6df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404bce6df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The Roman calendar was full of feasts and other celebrations to honor the gods and goddesses and to ensure divine favor for the city. As loyal citizens, most Romans joined in these festivals, which inspired a sense of community. Throughout Rome, dozens of temples housed statues of the gods. In front of these temples, Romans took part in ritual activities such as worshipping the gods and asking for divine assistance.</a:t>
            </a:r>
            <a:endParaRPr sz="16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407f56e8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407f56e8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t>Do the “Interactive Map: Growth of the Roman Republic, 500 B.C. to 44 B.C.” activity. Either assign as homework or do in class together.</a:t>
            </a:r>
            <a:endParaRPr sz="1600"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407f56e8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407f56e8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404bce6df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404bce6df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404bce6d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404bce6d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0a6ca8a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0a6ca8a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404bce6df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404bce6df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404bce6df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404bce6df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407f56e8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407f56e8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404bce6df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404bce6df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404bce6df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404bce6df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404bce6df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404bce6df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AUTOLAYOUT">
    <p:spTree>
      <p:nvGrpSpPr>
        <p:cNvPr id="1"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2">
  <p:cSld name="AUTOLAYOUT_2">
    <p:spTree>
      <p:nvGrpSpPr>
        <p:cNvPr id="1" name="Shape 53"/>
        <p:cNvGrpSpPr/>
        <p:nvPr/>
      </p:nvGrpSpPr>
      <p:grpSpPr>
        <a:xfrm>
          <a:off x="0" y="0"/>
          <a:ext cx="0" cy="0"/>
          <a:chOff x="0" y="0"/>
          <a:chExt cx="0" cy="0"/>
        </a:xfrm>
      </p:grpSpPr>
      <p:sp>
        <p:nvSpPr>
          <p:cNvPr id="54" name="Google Shape;54;p14"/>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spd="med" p14:dur="600">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hyperlink" Target="http://www.youtube.com/watch?v=nsbthExJoD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61" name="Google Shape;61;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62" name="Google Shape;62;p15" descr="god_in_the_hands_of_angry_sinners-title-3-still-16x9.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63" name="Google Shape;63;p15" descr="Picture1.png"/>
          <p:cNvPicPr preferRelativeResize="0"/>
          <p:nvPr/>
        </p:nvPicPr>
        <p:blipFill>
          <a:blip r:embed="rId4">
            <a:alphaModFix/>
          </a:blip>
          <a:stretch>
            <a:fillRect/>
          </a:stretch>
        </p:blipFill>
        <p:spPr>
          <a:xfrm>
            <a:off x="0" y="2398025"/>
            <a:ext cx="9144002" cy="1756901"/>
          </a:xfrm>
          <a:prstGeom prst="rect">
            <a:avLst/>
          </a:prstGeom>
          <a:noFill/>
          <a:ln>
            <a:noFill/>
          </a:ln>
        </p:spPr>
      </p:pic>
      <p:sp>
        <p:nvSpPr>
          <p:cNvPr id="64" name="Google Shape;64;p15"/>
          <p:cNvSpPr/>
          <p:nvPr/>
        </p:nvSpPr>
        <p:spPr>
          <a:xfrm>
            <a:off x="3350113" y="4236400"/>
            <a:ext cx="2443781" cy="286525"/>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FFD966"/>
                </a:solidFill>
                <a:latin typeface="Metamorphous"/>
              </a:rPr>
              <a:t>509 B.C. - 476 A.D.</a:t>
            </a:r>
          </a:p>
        </p:txBody>
      </p:sp>
      <p:sp>
        <p:nvSpPr>
          <p:cNvPr id="65" name="Google Shape;65;p15"/>
          <p:cNvSpPr/>
          <p:nvPr/>
        </p:nvSpPr>
        <p:spPr>
          <a:xfrm>
            <a:off x="8667125" y="4641263"/>
            <a:ext cx="436500" cy="448200"/>
          </a:xfrm>
          <a:prstGeom prst="ellipse">
            <a:avLst/>
          </a:prstGeom>
          <a:noFill/>
          <a:ln w="3810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82E02"/>
              </a:solidFill>
            </a:endParaRPr>
          </a:p>
        </p:txBody>
      </p:sp>
      <p:pic>
        <p:nvPicPr>
          <p:cNvPr id="66" name="Google Shape;66;p15" descr="Picture2.png"/>
          <p:cNvPicPr preferRelativeResize="0"/>
          <p:nvPr/>
        </p:nvPicPr>
        <p:blipFill rotWithShape="1">
          <a:blip r:embed="rId5">
            <a:alphaModFix/>
          </a:blip>
          <a:srcRect r="50600"/>
          <a:stretch/>
        </p:blipFill>
        <p:spPr>
          <a:xfrm>
            <a:off x="7650598" y="4664450"/>
            <a:ext cx="1016527" cy="401850"/>
          </a:xfrm>
          <a:prstGeom prst="rect">
            <a:avLst/>
          </a:prstGeom>
          <a:noFill/>
          <a:ln>
            <a:noFill/>
          </a:ln>
        </p:spPr>
      </p:pic>
      <p:pic>
        <p:nvPicPr>
          <p:cNvPr id="67" name="Google Shape;67;p15" descr="Picture2.png"/>
          <p:cNvPicPr preferRelativeResize="0"/>
          <p:nvPr/>
        </p:nvPicPr>
        <p:blipFill>
          <a:blip r:embed="rId6">
            <a:alphaModFix/>
          </a:blip>
          <a:stretch>
            <a:fillRect/>
          </a:stretch>
        </p:blipFill>
        <p:spPr>
          <a:xfrm>
            <a:off x="8667125" y="4664450"/>
            <a:ext cx="436500" cy="40184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4" descr="jesus_and_taxes-background-still-16x9.jpg"/>
          <p:cNvPicPr preferRelativeResize="0"/>
          <p:nvPr/>
        </p:nvPicPr>
        <p:blipFill rotWithShape="1">
          <a:blip r:embed="rId3">
            <a:alphaModFix/>
          </a:blip>
          <a:srcRect l="2610" b="1854"/>
          <a:stretch/>
        </p:blipFill>
        <p:spPr>
          <a:xfrm>
            <a:off x="0" y="0"/>
            <a:ext cx="9144000" cy="5143500"/>
          </a:xfrm>
          <a:prstGeom prst="rect">
            <a:avLst/>
          </a:prstGeom>
          <a:noFill/>
          <a:ln>
            <a:noFill/>
          </a:ln>
        </p:spPr>
      </p:pic>
      <p:sp>
        <p:nvSpPr>
          <p:cNvPr id="131" name="Google Shape;131;p24"/>
          <p:cNvSpPr txBox="1"/>
          <p:nvPr/>
        </p:nvSpPr>
        <p:spPr>
          <a:xfrm>
            <a:off x="344175" y="0"/>
            <a:ext cx="8799900" cy="3805200"/>
          </a:xfrm>
          <a:prstGeom prst="rect">
            <a:avLst/>
          </a:prstGeom>
          <a:noFill/>
          <a:ln>
            <a:noFill/>
          </a:ln>
          <a:effectLst>
            <a:outerShdw dist="19050" dir="3360000" algn="bl" rotWithShape="0">
              <a:srgbClr val="000000"/>
            </a:outerShdw>
          </a:effectLst>
        </p:spPr>
        <p:txBody>
          <a:bodyPr spcFirstLastPara="1" wrap="square" lIns="91425" tIns="91425" rIns="91425" bIns="91425" anchor="t" anchorCtr="0">
            <a:noAutofit/>
          </a:bodyPr>
          <a:lstStyle/>
          <a:p>
            <a:pPr marL="1371600" marR="0" lvl="2" indent="-419100" algn="l" rtl="0">
              <a:lnSpc>
                <a:spcPct val="100000"/>
              </a:lnSpc>
              <a:spcBef>
                <a:spcPts val="0"/>
              </a:spcBef>
              <a:spcAft>
                <a:spcPts val="0"/>
              </a:spcAft>
              <a:buClr>
                <a:srgbClr val="FFC136"/>
              </a:buClr>
              <a:buSzPts val="3000"/>
              <a:buFont typeface="Alegreya"/>
              <a:buChar char="■"/>
            </a:pPr>
            <a:r>
              <a:rPr lang="en" sz="3000" b="1" u="sng">
                <a:solidFill>
                  <a:srgbClr val="FFD966"/>
                </a:solidFill>
                <a:latin typeface="Alegreya"/>
                <a:ea typeface="Alegreya"/>
                <a:cs typeface="Alegreya"/>
                <a:sym typeface="Alegreya"/>
              </a:rPr>
              <a:t>Plebeians</a:t>
            </a:r>
            <a:r>
              <a:rPr lang="en" sz="3000">
                <a:solidFill>
                  <a:srgbClr val="FFC136"/>
                </a:solidFill>
                <a:latin typeface="Alegreya"/>
                <a:ea typeface="Alegreya"/>
                <a:cs typeface="Alegreya"/>
                <a:sym typeface="Alegreya"/>
              </a:rPr>
              <a:t> - the farmers, merchants, and artisans who made up most of the population, had little influence</a:t>
            </a:r>
            <a:endParaRPr sz="3000">
              <a:solidFill>
                <a:srgbClr val="FFC136"/>
              </a:solidFill>
              <a:latin typeface="Alegreya"/>
              <a:ea typeface="Alegreya"/>
              <a:cs typeface="Alegreya"/>
              <a:sym typeface="Alegreya"/>
            </a:endParaRPr>
          </a:p>
          <a:p>
            <a:pPr marL="1828800" marR="0" lvl="3" indent="-419100" algn="l" rtl="0">
              <a:lnSpc>
                <a:spcPct val="100000"/>
              </a:lnSpc>
              <a:spcBef>
                <a:spcPts val="0"/>
              </a:spcBef>
              <a:spcAft>
                <a:spcPts val="0"/>
              </a:spcAft>
              <a:buClr>
                <a:srgbClr val="FFC136"/>
              </a:buClr>
              <a:buSzPts val="3000"/>
              <a:buFont typeface="Alegreya"/>
              <a:buChar char="●"/>
            </a:pPr>
            <a:r>
              <a:rPr lang="en" sz="3000">
                <a:solidFill>
                  <a:srgbClr val="FFC136"/>
                </a:solidFill>
                <a:latin typeface="Alegreya"/>
                <a:ea typeface="Alegreya"/>
                <a:cs typeface="Alegreya"/>
                <a:sym typeface="Alegreya"/>
              </a:rPr>
              <a:t>In time, the plebeians gained the right to elect their own officials, called </a:t>
            </a:r>
            <a:r>
              <a:rPr lang="en" sz="3000" b="1" u="sng">
                <a:solidFill>
                  <a:srgbClr val="FFD966"/>
                </a:solidFill>
                <a:latin typeface="Alegreya"/>
                <a:ea typeface="Alegreya"/>
                <a:cs typeface="Alegreya"/>
                <a:sym typeface="Alegreya"/>
              </a:rPr>
              <a:t>tribunes</a:t>
            </a:r>
            <a:r>
              <a:rPr lang="en" sz="3000">
                <a:solidFill>
                  <a:srgbClr val="FFC136"/>
                </a:solidFill>
                <a:latin typeface="Alegreya"/>
                <a:ea typeface="Alegreya"/>
                <a:cs typeface="Alegreya"/>
                <a:sym typeface="Alegreya"/>
              </a:rPr>
              <a:t>, to protect their interests</a:t>
            </a:r>
            <a:endParaRPr sz="3000">
              <a:solidFill>
                <a:srgbClr val="FFC136"/>
              </a:solidFill>
              <a:latin typeface="Alegreya"/>
              <a:ea typeface="Alegreya"/>
              <a:cs typeface="Alegreya"/>
              <a:sym typeface="Alegreya"/>
            </a:endParaRPr>
          </a:p>
          <a:p>
            <a:pPr marL="1828800" marR="0" lvl="3" indent="-419100" algn="l" rtl="0">
              <a:lnSpc>
                <a:spcPct val="100000"/>
              </a:lnSpc>
              <a:spcBef>
                <a:spcPts val="0"/>
              </a:spcBef>
              <a:spcAft>
                <a:spcPts val="0"/>
              </a:spcAft>
              <a:buClr>
                <a:srgbClr val="FFC136"/>
              </a:buClr>
              <a:buSzPts val="3000"/>
              <a:buFont typeface="Alegreya"/>
              <a:buChar char="●"/>
            </a:pPr>
            <a:r>
              <a:rPr lang="en" sz="3000">
                <a:solidFill>
                  <a:srgbClr val="FFC136"/>
                </a:solidFill>
                <a:latin typeface="Alegreya"/>
                <a:ea typeface="Alegreya"/>
                <a:cs typeface="Alegreya"/>
                <a:sym typeface="Alegreya"/>
              </a:rPr>
              <a:t>The tribunes could </a:t>
            </a:r>
            <a:r>
              <a:rPr lang="en" sz="3000" b="1" u="sng">
                <a:solidFill>
                  <a:srgbClr val="FFD966"/>
                </a:solidFill>
                <a:latin typeface="Alegreya"/>
                <a:ea typeface="Alegreya"/>
                <a:cs typeface="Alegreya"/>
                <a:sym typeface="Alegreya"/>
              </a:rPr>
              <a:t>veto</a:t>
            </a:r>
            <a:r>
              <a:rPr lang="en" sz="3000">
                <a:solidFill>
                  <a:srgbClr val="FFC136"/>
                </a:solidFill>
                <a:latin typeface="Alegreya"/>
                <a:ea typeface="Alegreya"/>
                <a:cs typeface="Alegreya"/>
                <a:sym typeface="Alegreya"/>
              </a:rPr>
              <a:t>, or block, laws  that they felt were harmful to  plebeians</a:t>
            </a:r>
            <a:endParaRPr sz="3000">
              <a:solidFill>
                <a:srgbClr val="FFC136"/>
              </a:solidFill>
              <a:latin typeface="Alegreya"/>
              <a:ea typeface="Alegreya"/>
              <a:cs typeface="Alegreya"/>
              <a:sym typeface="Alegreya"/>
            </a:endParaRPr>
          </a:p>
        </p:txBody>
      </p:sp>
      <p:pic>
        <p:nvPicPr>
          <p:cNvPr id="132" name="Google Shape;132;p24" descr="Picture1.png"/>
          <p:cNvPicPr preferRelativeResize="0"/>
          <p:nvPr/>
        </p:nvPicPr>
        <p:blipFill>
          <a:blip r:embed="rId4">
            <a:alphaModFix/>
          </a:blip>
          <a:stretch>
            <a:fillRect/>
          </a:stretch>
        </p:blipFill>
        <p:spPr>
          <a:xfrm>
            <a:off x="2170225" y="4559550"/>
            <a:ext cx="2466600" cy="488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Effect transition="in" filter="fade">
                                      <p:cBhvr>
                                        <p:cTn id="7" dur="600"/>
                                        <p:tgtEl>
                                          <p:spTgt spid="1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
                                            <p:txEl>
                                              <p:pRg st="1" end="1"/>
                                            </p:txEl>
                                          </p:spTgt>
                                        </p:tgtEl>
                                        <p:attrNameLst>
                                          <p:attrName>style.visibility</p:attrName>
                                        </p:attrNameLst>
                                      </p:cBhvr>
                                      <p:to>
                                        <p:strVal val="visible"/>
                                      </p:to>
                                    </p:set>
                                    <p:animEffect transition="in" filter="fade">
                                      <p:cBhvr>
                                        <p:cTn id="12" dur="600"/>
                                        <p:tgtEl>
                                          <p:spTgt spid="1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1">
                                            <p:txEl>
                                              <p:pRg st="2" end="2"/>
                                            </p:txEl>
                                          </p:spTgt>
                                        </p:tgtEl>
                                        <p:attrNameLst>
                                          <p:attrName>style.visibility</p:attrName>
                                        </p:attrNameLst>
                                      </p:cBhvr>
                                      <p:to>
                                        <p:strVal val="visible"/>
                                      </p:to>
                                    </p:set>
                                    <p:animEffect transition="in" filter="fade">
                                      <p:cBhvr>
                                        <p:cTn id="17" dur="600"/>
                                        <p:tgtEl>
                                          <p:spTgt spid="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136"/>
        <p:cNvGrpSpPr/>
        <p:nvPr/>
      </p:nvGrpSpPr>
      <p:grpSpPr>
        <a:xfrm>
          <a:off x="0" y="0"/>
          <a:ext cx="0" cy="0"/>
          <a:chOff x="0" y="0"/>
          <a:chExt cx="0" cy="0"/>
        </a:xfrm>
      </p:grpSpPr>
      <p:pic>
        <p:nvPicPr>
          <p:cNvPr id="137" name="Google Shape;137;p25" descr="jesus_and_taxes-content-3-still-16x9.jp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38" name="Google Shape;138;p25"/>
          <p:cNvSpPr/>
          <p:nvPr/>
        </p:nvSpPr>
        <p:spPr>
          <a:xfrm>
            <a:off x="2824961" y="97275"/>
            <a:ext cx="3494070" cy="579199"/>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gradFill>
                  <a:gsLst>
                    <a:gs pos="0">
                      <a:srgbClr val="FFF6DB"/>
                    </a:gs>
                    <a:gs pos="100000">
                      <a:srgbClr val="FAD25C"/>
                    </a:gs>
                  </a:gsLst>
                  <a:path path="circle">
                    <a:fillToRect l="50000" t="50000" r="50000" b="50000"/>
                  </a:path>
                  <a:tileRect/>
                </a:gradFill>
                <a:latin typeface="Caesar Dressing"/>
              </a:rPr>
              <a:t>BELL WORK</a:t>
            </a:r>
          </a:p>
        </p:txBody>
      </p:sp>
      <p:sp>
        <p:nvSpPr>
          <p:cNvPr id="139" name="Google Shape;139;p25"/>
          <p:cNvSpPr txBox="1"/>
          <p:nvPr/>
        </p:nvSpPr>
        <p:spPr>
          <a:xfrm>
            <a:off x="50" y="800350"/>
            <a:ext cx="9144000" cy="4343100"/>
          </a:xfrm>
          <a:prstGeom prst="rect">
            <a:avLst/>
          </a:prstGeom>
          <a:noFill/>
          <a:ln>
            <a:noFill/>
          </a:ln>
        </p:spPr>
        <p:txBody>
          <a:bodyPr spcFirstLastPara="1" wrap="square" lIns="91425" tIns="91425" rIns="91425" bIns="91425" anchor="t" anchorCtr="0">
            <a:noAutofit/>
          </a:bodyPr>
          <a:lstStyle/>
          <a:p>
            <a:pPr marL="457200" lvl="0" indent="-400050" algn="l" rtl="0">
              <a:spcBef>
                <a:spcPts val="0"/>
              </a:spcBef>
              <a:spcAft>
                <a:spcPts val="0"/>
              </a:spcAft>
              <a:buClr>
                <a:srgbClr val="FFE599"/>
              </a:buClr>
              <a:buSzPts val="2700"/>
              <a:buFont typeface="Philosopher"/>
              <a:buChar char="●"/>
            </a:pPr>
            <a:r>
              <a:rPr lang="en" sz="2700">
                <a:solidFill>
                  <a:srgbClr val="FFE599"/>
                </a:solidFill>
                <a:latin typeface="Philosopher"/>
                <a:ea typeface="Philosopher"/>
                <a:cs typeface="Philosopher"/>
                <a:sym typeface="Philosopher"/>
              </a:rPr>
              <a:t>Take out your Topic 6 Lesson 1 Notes - The Roman Republic. </a:t>
            </a:r>
            <a:endParaRPr sz="2700">
              <a:solidFill>
                <a:srgbClr val="FFE599"/>
              </a:solidFill>
              <a:latin typeface="Philosopher"/>
              <a:ea typeface="Philosopher"/>
              <a:cs typeface="Philosopher"/>
              <a:sym typeface="Philosopher"/>
            </a:endParaRPr>
          </a:p>
          <a:p>
            <a:pPr marL="914400" lvl="1" indent="-400050" algn="l" rtl="0">
              <a:spcBef>
                <a:spcPts val="0"/>
              </a:spcBef>
              <a:spcAft>
                <a:spcPts val="0"/>
              </a:spcAft>
              <a:buClr>
                <a:srgbClr val="FFE599"/>
              </a:buClr>
              <a:buSzPts val="2700"/>
              <a:buFont typeface="Philosopher"/>
              <a:buChar char="○"/>
            </a:pPr>
            <a:r>
              <a:rPr lang="en" sz="2700">
                <a:solidFill>
                  <a:srgbClr val="FFE599"/>
                </a:solidFill>
                <a:latin typeface="Philosopher"/>
                <a:ea typeface="Philosopher"/>
                <a:cs typeface="Philosopher"/>
                <a:sym typeface="Philosopher"/>
              </a:rPr>
              <a:t>Choose from the following terms to fill in the chart in pencil. </a:t>
            </a:r>
            <a:r>
              <a:rPr lang="en" sz="2700" b="1">
                <a:solidFill>
                  <a:srgbClr val="FFE599"/>
                </a:solidFill>
                <a:latin typeface="Philosopher"/>
                <a:ea typeface="Philosopher"/>
                <a:cs typeface="Philosopher"/>
                <a:sym typeface="Philosopher"/>
              </a:rPr>
              <a:t>They are not in order!</a:t>
            </a:r>
            <a:endParaRPr sz="2700" b="1">
              <a:solidFill>
                <a:srgbClr val="FFE599"/>
              </a:solidFill>
              <a:latin typeface="Philosopher"/>
              <a:ea typeface="Philosopher"/>
              <a:cs typeface="Philosopher"/>
              <a:sym typeface="Philosopher"/>
            </a:endParaRPr>
          </a:p>
          <a:p>
            <a:pPr marL="1371600" lvl="2" indent="-400050" algn="l" rtl="0">
              <a:spcBef>
                <a:spcPts val="0"/>
              </a:spcBef>
              <a:spcAft>
                <a:spcPts val="0"/>
              </a:spcAft>
              <a:buClr>
                <a:srgbClr val="FFE599"/>
              </a:buClr>
              <a:buSzPts val="2700"/>
              <a:buFont typeface="Philosopher"/>
              <a:buChar char="■"/>
            </a:pPr>
            <a:r>
              <a:rPr lang="en" sz="2700">
                <a:solidFill>
                  <a:srgbClr val="FFE599"/>
                </a:solidFill>
                <a:latin typeface="Philosopher"/>
                <a:ea typeface="Philosopher"/>
                <a:cs typeface="Philosopher"/>
                <a:sym typeface="Philosopher"/>
              </a:rPr>
              <a:t>Republic</a:t>
            </a:r>
            <a:endParaRPr sz="2700">
              <a:solidFill>
                <a:srgbClr val="FFE599"/>
              </a:solidFill>
              <a:latin typeface="Philosopher"/>
              <a:ea typeface="Philosopher"/>
              <a:cs typeface="Philosopher"/>
              <a:sym typeface="Philosopher"/>
            </a:endParaRPr>
          </a:p>
          <a:p>
            <a:pPr marL="1371600" lvl="2" indent="-400050" algn="l" rtl="0">
              <a:spcBef>
                <a:spcPts val="0"/>
              </a:spcBef>
              <a:spcAft>
                <a:spcPts val="0"/>
              </a:spcAft>
              <a:buClr>
                <a:srgbClr val="FFE599"/>
              </a:buClr>
              <a:buSzPts val="2700"/>
              <a:buFont typeface="Philosopher"/>
              <a:buChar char="■"/>
            </a:pPr>
            <a:r>
              <a:rPr lang="en" sz="2700">
                <a:solidFill>
                  <a:srgbClr val="FFE599"/>
                </a:solidFill>
                <a:latin typeface="Philosopher"/>
                <a:ea typeface="Philosopher"/>
                <a:cs typeface="Philosopher"/>
                <a:sym typeface="Philosopher"/>
              </a:rPr>
              <a:t>Democracy</a:t>
            </a:r>
            <a:endParaRPr sz="2700">
              <a:solidFill>
                <a:srgbClr val="FFE599"/>
              </a:solidFill>
              <a:latin typeface="Philosopher"/>
              <a:ea typeface="Philosopher"/>
              <a:cs typeface="Philosopher"/>
              <a:sym typeface="Philosopher"/>
            </a:endParaRPr>
          </a:p>
          <a:p>
            <a:pPr marL="1371600" lvl="2" indent="-400050" algn="l" rtl="0">
              <a:spcBef>
                <a:spcPts val="0"/>
              </a:spcBef>
              <a:spcAft>
                <a:spcPts val="0"/>
              </a:spcAft>
              <a:buClr>
                <a:srgbClr val="FFE599"/>
              </a:buClr>
              <a:buSzPts val="2700"/>
              <a:buFont typeface="Philosopher"/>
              <a:buChar char="■"/>
            </a:pPr>
            <a:r>
              <a:rPr lang="en" sz="2700">
                <a:solidFill>
                  <a:srgbClr val="FFE599"/>
                </a:solidFill>
                <a:latin typeface="Philosopher"/>
                <a:ea typeface="Philosopher"/>
                <a:cs typeface="Philosopher"/>
                <a:sym typeface="Philosopher"/>
              </a:rPr>
              <a:t>Oligarchy</a:t>
            </a:r>
            <a:endParaRPr sz="2700">
              <a:solidFill>
                <a:srgbClr val="FFE599"/>
              </a:solidFill>
              <a:latin typeface="Philosopher"/>
              <a:ea typeface="Philosopher"/>
              <a:cs typeface="Philosopher"/>
              <a:sym typeface="Philosopher"/>
            </a:endParaRPr>
          </a:p>
          <a:p>
            <a:pPr marL="1371600" lvl="2" indent="-400050" algn="l" rtl="0">
              <a:spcBef>
                <a:spcPts val="0"/>
              </a:spcBef>
              <a:spcAft>
                <a:spcPts val="0"/>
              </a:spcAft>
              <a:buClr>
                <a:srgbClr val="FFE599"/>
              </a:buClr>
              <a:buSzPts val="2700"/>
              <a:buFont typeface="Philosopher"/>
              <a:buChar char="■"/>
            </a:pPr>
            <a:r>
              <a:rPr lang="en" sz="2700">
                <a:solidFill>
                  <a:srgbClr val="FFE599"/>
                </a:solidFill>
                <a:latin typeface="Philosopher"/>
                <a:ea typeface="Philosopher"/>
                <a:cs typeface="Philosopher"/>
                <a:sym typeface="Philosopher"/>
              </a:rPr>
              <a:t>Totalitarian</a:t>
            </a:r>
            <a:endParaRPr sz="2700">
              <a:solidFill>
                <a:srgbClr val="FFE599"/>
              </a:solidFill>
              <a:latin typeface="Philosopher"/>
              <a:ea typeface="Philosopher"/>
              <a:cs typeface="Philosopher"/>
              <a:sym typeface="Philosopher"/>
            </a:endParaRPr>
          </a:p>
          <a:p>
            <a:pPr marL="1371600" lvl="2" indent="-400050" algn="l" rtl="0">
              <a:spcBef>
                <a:spcPts val="0"/>
              </a:spcBef>
              <a:spcAft>
                <a:spcPts val="0"/>
              </a:spcAft>
              <a:buClr>
                <a:srgbClr val="FFE599"/>
              </a:buClr>
              <a:buSzPts val="2700"/>
              <a:buFont typeface="Philosopher"/>
              <a:buChar char="■"/>
            </a:pPr>
            <a:r>
              <a:rPr lang="en" sz="2700">
                <a:solidFill>
                  <a:srgbClr val="FFE599"/>
                </a:solidFill>
                <a:latin typeface="Philosopher"/>
                <a:ea typeface="Philosopher"/>
                <a:cs typeface="Philosopher"/>
                <a:sym typeface="Philosopher"/>
              </a:rPr>
              <a:t>Aristocracy</a:t>
            </a:r>
            <a:endParaRPr sz="2700">
              <a:solidFill>
                <a:srgbClr val="FFE599"/>
              </a:solidFill>
              <a:latin typeface="Philosopher"/>
              <a:ea typeface="Philosopher"/>
              <a:cs typeface="Philosopher"/>
              <a:sym typeface="Philosopher"/>
            </a:endParaRPr>
          </a:p>
          <a:p>
            <a:pPr marL="1371600" lvl="2" indent="-400050" algn="l" rtl="0">
              <a:spcBef>
                <a:spcPts val="0"/>
              </a:spcBef>
              <a:spcAft>
                <a:spcPts val="0"/>
              </a:spcAft>
              <a:buClr>
                <a:srgbClr val="FFE599"/>
              </a:buClr>
              <a:buSzPts val="2700"/>
              <a:buFont typeface="Philosopher"/>
              <a:buChar char="■"/>
            </a:pPr>
            <a:r>
              <a:rPr lang="en" sz="2700">
                <a:solidFill>
                  <a:srgbClr val="FFE599"/>
                </a:solidFill>
                <a:latin typeface="Philosopher"/>
                <a:ea typeface="Philosopher"/>
                <a:cs typeface="Philosopher"/>
                <a:sym typeface="Philosopher"/>
              </a:rPr>
              <a:t>Theocracy</a:t>
            </a:r>
            <a:endParaRPr sz="2700">
              <a:solidFill>
                <a:srgbClr val="FFE599"/>
              </a:solidFill>
              <a:latin typeface="Philosopher"/>
              <a:ea typeface="Philosopher"/>
              <a:cs typeface="Philosopher"/>
              <a:sym typeface="Philosopher"/>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6" descr="jesus_and_taxes-background-still-16x9.jpg"/>
          <p:cNvPicPr preferRelativeResize="0"/>
          <p:nvPr/>
        </p:nvPicPr>
        <p:blipFill rotWithShape="1">
          <a:blip r:embed="rId3">
            <a:alphaModFix/>
          </a:blip>
          <a:srcRect l="2610" b="1854"/>
          <a:stretch/>
        </p:blipFill>
        <p:spPr>
          <a:xfrm>
            <a:off x="0" y="0"/>
            <a:ext cx="9144000" cy="5143500"/>
          </a:xfrm>
          <a:prstGeom prst="rect">
            <a:avLst/>
          </a:prstGeom>
          <a:noFill/>
          <a:ln>
            <a:noFill/>
          </a:ln>
        </p:spPr>
      </p:pic>
      <p:sp>
        <p:nvSpPr>
          <p:cNvPr id="145" name="Google Shape;145;p26"/>
          <p:cNvSpPr txBox="1"/>
          <p:nvPr/>
        </p:nvSpPr>
        <p:spPr>
          <a:xfrm>
            <a:off x="-250" y="0"/>
            <a:ext cx="9144000" cy="1453200"/>
          </a:xfrm>
          <a:prstGeom prst="rect">
            <a:avLst/>
          </a:prstGeom>
          <a:noFill/>
          <a:ln>
            <a:noFill/>
          </a:ln>
          <a:effectLst>
            <a:outerShdw dist="19050" dir="3540000" algn="bl" rotWithShape="0">
              <a:srgbClr val="000000"/>
            </a:outerShdw>
          </a:effectLst>
        </p:spPr>
        <p:txBody>
          <a:bodyPr spcFirstLastPara="1" wrap="square" lIns="91425" tIns="91425" rIns="91425" bIns="91425" anchor="t" anchorCtr="0">
            <a:noAutofit/>
          </a:bodyPr>
          <a:lstStyle/>
          <a:p>
            <a:pPr marL="914400" marR="0" lvl="1" indent="-419100" algn="l" rtl="0">
              <a:lnSpc>
                <a:spcPct val="100000"/>
              </a:lnSpc>
              <a:spcBef>
                <a:spcPts val="0"/>
              </a:spcBef>
              <a:spcAft>
                <a:spcPts val="0"/>
              </a:spcAft>
              <a:buClr>
                <a:srgbClr val="FFC136"/>
              </a:buClr>
              <a:buSzPts val="3000"/>
              <a:buFont typeface="Alegreya"/>
              <a:buChar char="○"/>
            </a:pPr>
            <a:r>
              <a:rPr lang="en" sz="2900">
                <a:solidFill>
                  <a:srgbClr val="FFC136"/>
                </a:solidFill>
                <a:latin typeface="Alegreya"/>
                <a:ea typeface="Alegreya"/>
                <a:cs typeface="Alegreya"/>
                <a:sym typeface="Alegreya"/>
              </a:rPr>
              <a:t>In the event of </a:t>
            </a:r>
            <a:r>
              <a:rPr lang="en" sz="2900" b="1" u="sng">
                <a:solidFill>
                  <a:srgbClr val="FFD966"/>
                </a:solidFill>
                <a:latin typeface="Alegreya"/>
                <a:ea typeface="Alegreya"/>
                <a:cs typeface="Alegreya"/>
                <a:sym typeface="Alegreya"/>
              </a:rPr>
              <a:t>war</a:t>
            </a:r>
            <a:r>
              <a:rPr lang="en" sz="2900">
                <a:solidFill>
                  <a:srgbClr val="FFC136"/>
                </a:solidFill>
                <a:latin typeface="Alegreya"/>
                <a:ea typeface="Alegreya"/>
                <a:cs typeface="Alegreya"/>
                <a:sym typeface="Alegreya"/>
              </a:rPr>
              <a:t>, the consuls might                         choose a </a:t>
            </a:r>
            <a:r>
              <a:rPr lang="en" sz="2900" b="1" u="sng">
                <a:solidFill>
                  <a:srgbClr val="FFD966"/>
                </a:solidFill>
                <a:latin typeface="Alegreya"/>
                <a:ea typeface="Alegreya"/>
                <a:cs typeface="Alegreya"/>
                <a:sym typeface="Alegreya"/>
              </a:rPr>
              <a:t>dictator</a:t>
            </a:r>
            <a:r>
              <a:rPr lang="en" sz="2900">
                <a:solidFill>
                  <a:srgbClr val="FFC136"/>
                </a:solidFill>
                <a:latin typeface="Alegreya"/>
                <a:ea typeface="Alegreya"/>
                <a:cs typeface="Alegreya"/>
                <a:sym typeface="Alegreya"/>
              </a:rPr>
              <a:t> or ruler who has complete control over a government, ruling by force</a:t>
            </a:r>
            <a:endParaRPr sz="3000">
              <a:solidFill>
                <a:srgbClr val="FFC136"/>
              </a:solidFill>
              <a:latin typeface="Alegreya"/>
              <a:ea typeface="Alegreya"/>
              <a:cs typeface="Alegreya"/>
              <a:sym typeface="Alegreya"/>
            </a:endParaRPr>
          </a:p>
        </p:txBody>
      </p:sp>
      <p:pic>
        <p:nvPicPr>
          <p:cNvPr id="146" name="Google Shape;146;p26" descr="Picture1.png"/>
          <p:cNvPicPr preferRelativeResize="0"/>
          <p:nvPr/>
        </p:nvPicPr>
        <p:blipFill>
          <a:blip r:embed="rId4">
            <a:alphaModFix/>
          </a:blip>
          <a:stretch>
            <a:fillRect/>
          </a:stretch>
        </p:blipFill>
        <p:spPr>
          <a:xfrm>
            <a:off x="2046000" y="4520938"/>
            <a:ext cx="2466600" cy="488375"/>
          </a:xfrm>
          <a:prstGeom prst="rect">
            <a:avLst/>
          </a:prstGeom>
          <a:noFill/>
          <a:ln>
            <a:noFill/>
          </a:ln>
        </p:spPr>
      </p:pic>
      <p:pic>
        <p:nvPicPr>
          <p:cNvPr id="147" name="Google Shape;147;p26"/>
          <p:cNvPicPr preferRelativeResize="0"/>
          <p:nvPr/>
        </p:nvPicPr>
        <p:blipFill rotWithShape="1">
          <a:blip r:embed="rId5">
            <a:alphaModFix/>
          </a:blip>
          <a:srcRect l="835" r="884" b="2562"/>
          <a:stretch/>
        </p:blipFill>
        <p:spPr>
          <a:xfrm>
            <a:off x="78350" y="1510175"/>
            <a:ext cx="8986801" cy="3499149"/>
          </a:xfrm>
          <a:prstGeom prst="rect">
            <a:avLst/>
          </a:prstGeom>
          <a:noFill/>
          <a:ln>
            <a:noFill/>
          </a:ln>
        </p:spPr>
      </p:pic>
      <p:sp>
        <p:nvSpPr>
          <p:cNvPr id="148" name="Google Shape;148;p26"/>
          <p:cNvSpPr/>
          <p:nvPr/>
        </p:nvSpPr>
        <p:spPr>
          <a:xfrm>
            <a:off x="573600" y="4622475"/>
            <a:ext cx="1472400" cy="285300"/>
          </a:xfrm>
          <a:prstGeom prst="rect">
            <a:avLst/>
          </a:prstGeom>
          <a:solidFill>
            <a:srgbClr val="9C88D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a:latin typeface="Bree Serif"/>
                <a:ea typeface="Bree Serif"/>
                <a:cs typeface="Bree Serif"/>
                <a:sym typeface="Bree Serif"/>
              </a:rPr>
              <a:t>Totalitarian</a:t>
            </a:r>
            <a:endParaRPr sz="1500" b="1">
              <a:latin typeface="Bree Serif"/>
              <a:ea typeface="Bree Serif"/>
              <a:cs typeface="Bree Serif"/>
              <a:sym typeface="Bree Serif"/>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600"/>
                                        <p:tgtEl>
                                          <p:spTgt spid="148"/>
                                        </p:tgtEl>
                                      </p:cBhvr>
                                    </p:animEffect>
                                  </p:childTnLst>
                                </p:cTn>
                              </p:par>
                              <p:par>
                                <p:cTn id="8" presetID="10" presetClass="entr" presetSubtype="0" fill="hold" nodeType="withEffect">
                                  <p:stCondLst>
                                    <p:cond delay="0"/>
                                  </p:stCondLst>
                                  <p:childTnLst>
                                    <p:set>
                                      <p:cBhvr>
                                        <p:cTn id="9" dur="1" fill="hold">
                                          <p:stCondLst>
                                            <p:cond delay="0"/>
                                          </p:stCondLst>
                                        </p:cTn>
                                        <p:tgtEl>
                                          <p:spTgt spid="147"/>
                                        </p:tgtEl>
                                        <p:attrNameLst>
                                          <p:attrName>style.visibility</p:attrName>
                                        </p:attrNameLst>
                                      </p:cBhvr>
                                      <p:to>
                                        <p:strVal val="visible"/>
                                      </p:to>
                                    </p:set>
                                    <p:animEffect transition="in" filter="fade">
                                      <p:cBhvr>
                                        <p:cTn id="10"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7" descr="jesus_and_taxes-content-3-still-16x9.jp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54" name="Google Shape;154;p27"/>
          <p:cNvSpPr txBox="1"/>
          <p:nvPr/>
        </p:nvSpPr>
        <p:spPr>
          <a:xfrm>
            <a:off x="0" y="0"/>
            <a:ext cx="9144000" cy="5143500"/>
          </a:xfrm>
          <a:prstGeom prst="rect">
            <a:avLst/>
          </a:prstGeom>
          <a:noFill/>
          <a:ln>
            <a:noFill/>
          </a:ln>
          <a:effectLst>
            <a:outerShdw dist="19050" dir="3480000" algn="bl" rotWithShape="0">
              <a:srgbClr val="000000"/>
            </a:outerShdw>
          </a:effectLst>
        </p:spPr>
        <p:txBody>
          <a:bodyPr spcFirstLastPara="1" wrap="square" lIns="91425" tIns="91425" rIns="91425" bIns="91425" anchor="t" anchorCtr="0">
            <a:noAutofit/>
          </a:bodyPr>
          <a:lstStyle/>
          <a:p>
            <a:pPr marL="457200" marR="0" lvl="0" indent="-419100" algn="l" rtl="0">
              <a:lnSpc>
                <a:spcPct val="100000"/>
              </a:lnSpc>
              <a:spcBef>
                <a:spcPts val="0"/>
              </a:spcBef>
              <a:spcAft>
                <a:spcPts val="0"/>
              </a:spcAft>
              <a:buClr>
                <a:srgbClr val="FFC136"/>
              </a:buClr>
              <a:buSzPts val="3000"/>
              <a:buFont typeface="Alegreya"/>
              <a:buChar char="●"/>
            </a:pPr>
            <a:r>
              <a:rPr lang="en" sz="3000">
                <a:solidFill>
                  <a:srgbClr val="FFC136"/>
                </a:solidFill>
                <a:latin typeface="Alegreya"/>
                <a:ea typeface="Alegreya"/>
                <a:cs typeface="Alegreya"/>
                <a:sym typeface="Alegreya"/>
              </a:rPr>
              <a:t>Roman life centered on the </a:t>
            </a:r>
            <a:r>
              <a:rPr lang="en" sz="3000" b="1" u="sng">
                <a:solidFill>
                  <a:srgbClr val="FFD966"/>
                </a:solidFill>
                <a:latin typeface="Alegreya"/>
                <a:ea typeface="Alegreya"/>
                <a:cs typeface="Alegreya"/>
                <a:sym typeface="Alegreya"/>
              </a:rPr>
              <a:t>family</a:t>
            </a:r>
            <a:r>
              <a:rPr lang="en" sz="3000">
                <a:solidFill>
                  <a:srgbClr val="FFC136"/>
                </a:solidFill>
                <a:latin typeface="Alegreya"/>
                <a:ea typeface="Alegreya"/>
                <a:cs typeface="Alegreya"/>
                <a:sym typeface="Alegreya"/>
              </a:rPr>
              <a:t> and </a:t>
            </a:r>
            <a:r>
              <a:rPr lang="en" sz="3000" b="1" u="sng">
                <a:solidFill>
                  <a:srgbClr val="FFD966"/>
                </a:solidFill>
                <a:latin typeface="Alegreya"/>
                <a:ea typeface="Alegreya"/>
                <a:cs typeface="Alegreya"/>
                <a:sym typeface="Alegreya"/>
              </a:rPr>
              <a:t>religious</a:t>
            </a:r>
            <a:r>
              <a:rPr lang="en" sz="3000">
                <a:solidFill>
                  <a:srgbClr val="FFC136"/>
                </a:solidFill>
                <a:latin typeface="Alegreya"/>
                <a:ea typeface="Alegreya"/>
                <a:cs typeface="Alegreya"/>
                <a:sym typeface="Alegreya"/>
              </a:rPr>
              <a:t> </a:t>
            </a:r>
            <a:r>
              <a:rPr lang="en" sz="3000" b="1" u="sng">
                <a:solidFill>
                  <a:srgbClr val="FFD966"/>
                </a:solidFill>
                <a:latin typeface="Alegreya"/>
                <a:ea typeface="Alegreya"/>
                <a:cs typeface="Alegreya"/>
                <a:sym typeface="Alegreya"/>
              </a:rPr>
              <a:t>practice</a:t>
            </a:r>
            <a:endParaRPr sz="3000" b="1" u="sng">
              <a:solidFill>
                <a:srgbClr val="FFD966"/>
              </a:solidFill>
              <a:latin typeface="Alegreya"/>
              <a:ea typeface="Alegreya"/>
              <a:cs typeface="Alegreya"/>
              <a:sym typeface="Alegreya"/>
            </a:endParaRPr>
          </a:p>
          <a:p>
            <a:pPr marL="914400" marR="0" lvl="1" indent="-419100" algn="l" rtl="0">
              <a:lnSpc>
                <a:spcPct val="100000"/>
              </a:lnSpc>
              <a:spcBef>
                <a:spcPts val="0"/>
              </a:spcBef>
              <a:spcAft>
                <a:spcPts val="0"/>
              </a:spcAft>
              <a:buClr>
                <a:srgbClr val="FFD966"/>
              </a:buClr>
              <a:buSzPts val="3000"/>
              <a:buFont typeface="Alegreya"/>
              <a:buChar char="○"/>
            </a:pPr>
            <a:r>
              <a:rPr lang="en" sz="3000">
                <a:solidFill>
                  <a:srgbClr val="FFC136"/>
                </a:solidFill>
                <a:latin typeface="Alegreya"/>
                <a:ea typeface="Alegreya"/>
                <a:cs typeface="Alegreya"/>
                <a:sym typeface="Alegreya"/>
              </a:rPr>
              <a:t>The </a:t>
            </a:r>
            <a:r>
              <a:rPr lang="en" sz="3000" b="1" u="sng">
                <a:solidFill>
                  <a:srgbClr val="FFD966"/>
                </a:solidFill>
                <a:latin typeface="Alegreya"/>
                <a:ea typeface="Alegreya"/>
                <a:cs typeface="Alegreya"/>
                <a:sym typeface="Alegreya"/>
              </a:rPr>
              <a:t>father</a:t>
            </a:r>
            <a:r>
              <a:rPr lang="en" sz="3000">
                <a:solidFill>
                  <a:srgbClr val="FFD966"/>
                </a:solidFill>
                <a:latin typeface="Alegreya"/>
                <a:ea typeface="Alegreya"/>
                <a:cs typeface="Alegreya"/>
                <a:sym typeface="Alegreya"/>
              </a:rPr>
              <a:t> </a:t>
            </a:r>
            <a:r>
              <a:rPr lang="en" sz="3000">
                <a:solidFill>
                  <a:srgbClr val="FFC136"/>
                </a:solidFill>
                <a:latin typeface="Alegreya"/>
                <a:ea typeface="Alegreya"/>
                <a:cs typeface="Alegreya"/>
                <a:sym typeface="Alegreya"/>
              </a:rPr>
              <a:t>had absolute power in the household</a:t>
            </a:r>
            <a:endParaRPr sz="3000">
              <a:solidFill>
                <a:srgbClr val="FFC136"/>
              </a:solidFill>
              <a:latin typeface="Alegreya"/>
              <a:ea typeface="Alegreya"/>
              <a:cs typeface="Alegreya"/>
              <a:sym typeface="Alegreya"/>
            </a:endParaRPr>
          </a:p>
          <a:p>
            <a:pPr marL="914400" marR="0" lvl="1" indent="-419100" algn="l" rtl="0">
              <a:lnSpc>
                <a:spcPct val="100000"/>
              </a:lnSpc>
              <a:spcBef>
                <a:spcPts val="0"/>
              </a:spcBef>
              <a:spcAft>
                <a:spcPts val="0"/>
              </a:spcAft>
              <a:buClr>
                <a:srgbClr val="FFD966"/>
              </a:buClr>
              <a:buSzPts val="3000"/>
              <a:buFont typeface="Alegreya"/>
              <a:buChar char="○"/>
            </a:pPr>
            <a:r>
              <a:rPr lang="en" sz="3000">
                <a:solidFill>
                  <a:srgbClr val="FFC136"/>
                </a:solidFill>
                <a:latin typeface="Alegreya"/>
                <a:ea typeface="Alegreya"/>
                <a:cs typeface="Alegreya"/>
                <a:sym typeface="Alegreya"/>
              </a:rPr>
              <a:t>The Romans were </a:t>
            </a:r>
            <a:r>
              <a:rPr lang="en" sz="3000" b="1" u="sng">
                <a:solidFill>
                  <a:srgbClr val="FFD966"/>
                </a:solidFill>
                <a:latin typeface="Alegreya"/>
                <a:ea typeface="Alegreya"/>
                <a:cs typeface="Alegreya"/>
                <a:sym typeface="Alegreya"/>
              </a:rPr>
              <a:t>polytheistic</a:t>
            </a:r>
            <a:endParaRPr sz="3000">
              <a:solidFill>
                <a:srgbClr val="FFC136"/>
              </a:solidFill>
              <a:latin typeface="Alegreya"/>
              <a:ea typeface="Alegreya"/>
              <a:cs typeface="Alegreya"/>
              <a:sym typeface="Alegreya"/>
            </a:endParaRPr>
          </a:p>
        </p:txBody>
      </p:sp>
      <p:pic>
        <p:nvPicPr>
          <p:cNvPr id="155" name="Google Shape;155;p27" descr="Picture1.png"/>
          <p:cNvPicPr preferRelativeResize="0"/>
          <p:nvPr/>
        </p:nvPicPr>
        <p:blipFill>
          <a:blip r:embed="rId4">
            <a:alphaModFix/>
          </a:blip>
          <a:stretch>
            <a:fillRect/>
          </a:stretch>
        </p:blipFill>
        <p:spPr>
          <a:xfrm>
            <a:off x="6870575" y="4715350"/>
            <a:ext cx="1886750" cy="284225"/>
          </a:xfrm>
          <a:prstGeom prst="rect">
            <a:avLst/>
          </a:prstGeom>
          <a:noFill/>
          <a:ln>
            <a:noFill/>
          </a:ln>
        </p:spPr>
      </p:pic>
      <p:pic>
        <p:nvPicPr>
          <p:cNvPr id="156" name="Google Shape;156;p27" descr="Picture2.png"/>
          <p:cNvPicPr preferRelativeResize="0"/>
          <p:nvPr/>
        </p:nvPicPr>
        <p:blipFill>
          <a:blip r:embed="rId5">
            <a:alphaModFix/>
          </a:blip>
          <a:stretch>
            <a:fillRect/>
          </a:stretch>
        </p:blipFill>
        <p:spPr>
          <a:xfrm>
            <a:off x="73488" y="139575"/>
            <a:ext cx="6691925" cy="4492149"/>
          </a:xfrm>
          <a:prstGeom prst="rect">
            <a:avLst/>
          </a:prstGeom>
          <a:noFill/>
          <a:ln>
            <a:noFill/>
          </a:ln>
        </p:spPr>
      </p:pic>
      <p:sp>
        <p:nvSpPr>
          <p:cNvPr id="157" name="Google Shape;157;p27"/>
          <p:cNvSpPr txBox="1"/>
          <p:nvPr/>
        </p:nvSpPr>
        <p:spPr>
          <a:xfrm>
            <a:off x="6765400" y="372850"/>
            <a:ext cx="2298000" cy="2447400"/>
          </a:xfrm>
          <a:prstGeom prst="rect">
            <a:avLst/>
          </a:prstGeom>
          <a:noFill/>
          <a:ln>
            <a:noFill/>
          </a:ln>
          <a:effectLst>
            <a:outerShdw dist="19050" dir="3360000" algn="bl" rotWithShape="0">
              <a:srgbClr val="000000"/>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C136"/>
                </a:solidFill>
                <a:latin typeface="Alegreya"/>
                <a:ea typeface="Alegreya"/>
                <a:cs typeface="Alegreya"/>
                <a:sym typeface="Alegreya"/>
              </a:rPr>
              <a:t>Science connection: what are named after the Roman gods/goddesses?</a:t>
            </a:r>
            <a:endParaRPr sz="2400">
              <a:solidFill>
                <a:srgbClr val="FFC136"/>
              </a:solidFill>
              <a:latin typeface="Alegreya"/>
              <a:ea typeface="Alegreya"/>
              <a:cs typeface="Alegreya"/>
              <a:sym typeface="Alegrey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
                                            <p:txEl>
                                              <p:pRg st="0" end="0"/>
                                            </p:txEl>
                                          </p:spTgt>
                                        </p:tgtEl>
                                        <p:attrNameLst>
                                          <p:attrName>style.visibility</p:attrName>
                                        </p:attrNameLst>
                                      </p:cBhvr>
                                      <p:to>
                                        <p:strVal val="visible"/>
                                      </p:to>
                                    </p:set>
                                    <p:animEffect transition="in" filter="fade">
                                      <p:cBhvr>
                                        <p:cTn id="7" dur="500"/>
                                        <p:tgtEl>
                                          <p:spTgt spid="1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4">
                                            <p:txEl>
                                              <p:pRg st="1" end="1"/>
                                            </p:txEl>
                                          </p:spTgt>
                                        </p:tgtEl>
                                        <p:attrNameLst>
                                          <p:attrName>style.visibility</p:attrName>
                                        </p:attrNameLst>
                                      </p:cBhvr>
                                      <p:to>
                                        <p:strVal val="visible"/>
                                      </p:to>
                                    </p:set>
                                    <p:animEffect transition="in" filter="fade">
                                      <p:cBhvr>
                                        <p:cTn id="12" dur="500"/>
                                        <p:tgtEl>
                                          <p:spTgt spid="1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4">
                                            <p:txEl>
                                              <p:pRg st="2" end="2"/>
                                            </p:txEl>
                                          </p:spTgt>
                                        </p:tgtEl>
                                        <p:attrNameLst>
                                          <p:attrName>style.visibility</p:attrName>
                                        </p:attrNameLst>
                                      </p:cBhvr>
                                      <p:to>
                                        <p:strVal val="visible"/>
                                      </p:to>
                                    </p:set>
                                    <p:animEffect transition="in" filter="fade">
                                      <p:cBhvr>
                                        <p:cTn id="17" dur="500"/>
                                        <p:tgtEl>
                                          <p:spTgt spid="1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600"/>
                                        <p:tgtEl>
                                          <p:spTgt spid="154"/>
                                        </p:tgtEl>
                                      </p:cBhvr>
                                    </p:animEffect>
                                    <p:set>
                                      <p:cBhvr>
                                        <p:cTn id="22" dur="1" fill="hold">
                                          <p:stCondLst>
                                            <p:cond delay="600"/>
                                          </p:stCondLst>
                                        </p:cTn>
                                        <p:tgtEl>
                                          <p:spTgt spid="154"/>
                                        </p:tgtEl>
                                        <p:attrNameLst>
                                          <p:attrName>style.visibility</p:attrName>
                                        </p:attrNameLst>
                                      </p:cBhvr>
                                      <p:to>
                                        <p:strVal val="hidden"/>
                                      </p:to>
                                    </p:set>
                                  </p:childTnLst>
                                </p:cTn>
                              </p:par>
                              <p:par>
                                <p:cTn id="23" presetID="23" presetClass="entr" presetSubtype="16" fill="hold" nodeType="withEffect">
                                  <p:stCondLst>
                                    <p:cond delay="0"/>
                                  </p:stCondLst>
                                  <p:childTnLst>
                                    <p:set>
                                      <p:cBhvr>
                                        <p:cTn id="24" dur="1" fill="hold">
                                          <p:stCondLst>
                                            <p:cond delay="0"/>
                                          </p:stCondLst>
                                        </p:cTn>
                                        <p:tgtEl>
                                          <p:spTgt spid="156"/>
                                        </p:tgtEl>
                                        <p:attrNameLst>
                                          <p:attrName>style.visibility</p:attrName>
                                        </p:attrNameLst>
                                      </p:cBhvr>
                                      <p:to>
                                        <p:strVal val="visible"/>
                                      </p:to>
                                    </p:set>
                                    <p:anim calcmode="lin" valueType="num">
                                      <p:cBhvr additive="base">
                                        <p:cTn id="25" dur="500"/>
                                        <p:tgtEl>
                                          <p:spTgt spid="156"/>
                                        </p:tgtEl>
                                        <p:attrNameLst>
                                          <p:attrName>ppt_w</p:attrName>
                                        </p:attrNameLst>
                                      </p:cBhvr>
                                      <p:tavLst>
                                        <p:tav tm="0">
                                          <p:val>
                                            <p:strVal val="0"/>
                                          </p:val>
                                        </p:tav>
                                        <p:tav tm="100000">
                                          <p:val>
                                            <p:strVal val="#ppt_w"/>
                                          </p:val>
                                        </p:tav>
                                      </p:tavLst>
                                    </p:anim>
                                    <p:anim calcmode="lin" valueType="num">
                                      <p:cBhvr additive="base">
                                        <p:cTn id="26" dur="500"/>
                                        <p:tgtEl>
                                          <p:spTgt spid="156"/>
                                        </p:tgtEl>
                                        <p:attrNameLst>
                                          <p:attrName>ppt_h</p:attrName>
                                        </p:attrNameLst>
                                      </p:cBhvr>
                                      <p:tavLst>
                                        <p:tav tm="0">
                                          <p:val>
                                            <p:str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157"/>
                                        </p:tgtEl>
                                        <p:attrNameLst>
                                          <p:attrName>style.visibility</p:attrName>
                                        </p:attrNameLst>
                                      </p:cBhvr>
                                      <p:to>
                                        <p:strVal val="visible"/>
                                      </p:to>
                                    </p:set>
                                    <p:anim calcmode="lin" valueType="num">
                                      <p:cBhvr additive="base">
                                        <p:cTn id="29" dur="600"/>
                                        <p:tgtEl>
                                          <p:spTgt spid="157"/>
                                        </p:tgtEl>
                                        <p:attrNameLst>
                                          <p:attrName>ppt_w</p:attrName>
                                        </p:attrNameLst>
                                      </p:cBhvr>
                                      <p:tavLst>
                                        <p:tav tm="0">
                                          <p:val>
                                            <p:strVal val="0"/>
                                          </p:val>
                                        </p:tav>
                                        <p:tav tm="100000">
                                          <p:val>
                                            <p:strVal val="#ppt_w"/>
                                          </p:val>
                                        </p:tav>
                                      </p:tavLst>
                                    </p:anim>
                                    <p:anim calcmode="lin" valueType="num">
                                      <p:cBhvr additive="base">
                                        <p:cTn id="30" dur="600"/>
                                        <p:tgtEl>
                                          <p:spTgt spid="15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8" descr="jesus_and_taxes-background-still-16x9.jpg"/>
          <p:cNvPicPr preferRelativeResize="0"/>
          <p:nvPr/>
        </p:nvPicPr>
        <p:blipFill rotWithShape="1">
          <a:blip r:embed="rId3">
            <a:alphaModFix/>
          </a:blip>
          <a:srcRect l="2505" b="1487"/>
          <a:stretch/>
        </p:blipFill>
        <p:spPr>
          <a:xfrm>
            <a:off x="0" y="0"/>
            <a:ext cx="9144000" cy="5143500"/>
          </a:xfrm>
          <a:prstGeom prst="rect">
            <a:avLst/>
          </a:prstGeom>
          <a:noFill/>
          <a:ln>
            <a:noFill/>
          </a:ln>
        </p:spPr>
      </p:pic>
      <p:grpSp>
        <p:nvGrpSpPr>
          <p:cNvPr id="163" name="Google Shape;163;p28"/>
          <p:cNvGrpSpPr/>
          <p:nvPr/>
        </p:nvGrpSpPr>
        <p:grpSpPr>
          <a:xfrm>
            <a:off x="0" y="0"/>
            <a:ext cx="9144000" cy="5143550"/>
            <a:chOff x="0" y="0"/>
            <a:chExt cx="9144000" cy="5143550"/>
          </a:xfrm>
        </p:grpSpPr>
        <p:pic>
          <p:nvPicPr>
            <p:cNvPr id="164" name="Google Shape;164;p28"/>
            <p:cNvPicPr preferRelativeResize="0"/>
            <p:nvPr/>
          </p:nvPicPr>
          <p:blipFill rotWithShape="1">
            <a:blip r:embed="rId4">
              <a:alphaModFix/>
            </a:blip>
            <a:srcRect b="3493"/>
            <a:stretch/>
          </p:blipFill>
          <p:spPr>
            <a:xfrm>
              <a:off x="0" y="0"/>
              <a:ext cx="9144000" cy="4684605"/>
            </a:xfrm>
            <a:prstGeom prst="rect">
              <a:avLst/>
            </a:prstGeom>
            <a:noFill/>
            <a:ln>
              <a:noFill/>
            </a:ln>
          </p:spPr>
        </p:pic>
        <p:sp>
          <p:nvSpPr>
            <p:cNvPr id="165" name="Google Shape;165;p28"/>
            <p:cNvSpPr/>
            <p:nvPr/>
          </p:nvSpPr>
          <p:spPr>
            <a:xfrm>
              <a:off x="0" y="4694150"/>
              <a:ext cx="9144000" cy="449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rPr>
                <a:t>Rome controlled most of what four areas by 146 B.C.?</a:t>
              </a:r>
              <a:endParaRPr>
                <a:solidFill>
                  <a:srgbClr val="FFFFFF"/>
                </a:solidFill>
              </a:endParaRPr>
            </a:p>
          </p:txBody>
        </p:sp>
      </p:grpSp>
      <p:sp>
        <p:nvSpPr>
          <p:cNvPr id="166" name="Google Shape;166;p28"/>
          <p:cNvSpPr/>
          <p:nvPr/>
        </p:nvSpPr>
        <p:spPr>
          <a:xfrm>
            <a:off x="4682800" y="4809028"/>
            <a:ext cx="3603595" cy="229350"/>
          </a:xfrm>
          <a:prstGeom prst="rect">
            <a:avLst/>
          </a:prstGeom>
        </p:spPr>
        <p:txBody>
          <a:bodyPr>
            <a:prstTxWarp prst="textPlain">
              <a:avLst/>
            </a:prstTxWarp>
          </a:bodyPr>
          <a:lstStyle/>
          <a:p>
            <a:pPr lvl="0" algn="ctr"/>
            <a:r>
              <a:rPr b="1" i="0">
                <a:ln>
                  <a:noFill/>
                </a:ln>
                <a:solidFill>
                  <a:srgbClr val="FFFF00"/>
                </a:solidFill>
                <a:latin typeface="Arial"/>
              </a:rPr>
              <a:t>Spain, Italy, Macedonia, and Greece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10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0" descr="jesus_and_taxes-content-3-still-16x9.jp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80" name="Google Shape;180;p30"/>
          <p:cNvSpPr txBox="1"/>
          <p:nvPr/>
        </p:nvSpPr>
        <p:spPr>
          <a:xfrm>
            <a:off x="2410692" y="0"/>
            <a:ext cx="5327072" cy="4191000"/>
          </a:xfrm>
          <a:prstGeom prst="rect">
            <a:avLst/>
          </a:prstGeom>
          <a:noFill/>
          <a:ln>
            <a:noFill/>
          </a:ln>
          <a:effectLst>
            <a:outerShdw dist="19050" dir="3540000" algn="bl" rotWithShape="0">
              <a:srgbClr val="000000"/>
            </a:outerShdw>
          </a:effectLst>
        </p:spPr>
        <p:txBody>
          <a:bodyPr spcFirstLastPara="1" wrap="square" lIns="91425" tIns="91425" rIns="91425" bIns="91425" anchor="t" anchorCtr="0">
            <a:noAutofit/>
          </a:bodyPr>
          <a:lstStyle/>
          <a:p>
            <a:pPr marL="457200" marR="0" lvl="0" indent="-419100" algn="l" rtl="0">
              <a:lnSpc>
                <a:spcPct val="100000"/>
              </a:lnSpc>
              <a:spcBef>
                <a:spcPts val="0"/>
              </a:spcBef>
              <a:spcAft>
                <a:spcPts val="0"/>
              </a:spcAft>
              <a:buClr>
                <a:srgbClr val="FFC136"/>
              </a:buClr>
              <a:buSzPts val="3000"/>
              <a:buFont typeface="Alegreya"/>
              <a:buChar char="●"/>
            </a:pPr>
            <a:r>
              <a:rPr lang="en" sz="3000" dirty="0">
                <a:solidFill>
                  <a:srgbClr val="FFC136"/>
                </a:solidFill>
                <a:latin typeface="Alegreya"/>
                <a:ea typeface="Alegreya"/>
                <a:cs typeface="Alegreya"/>
                <a:sym typeface="Alegreya"/>
              </a:rPr>
              <a:t>Rome’s success was due to skillful </a:t>
            </a:r>
            <a:r>
              <a:rPr lang="en" sz="3000" b="1" u="sng" dirty="0">
                <a:solidFill>
                  <a:srgbClr val="FFD966"/>
                </a:solidFill>
                <a:latin typeface="Alegreya"/>
                <a:ea typeface="Alegreya"/>
                <a:cs typeface="Alegreya"/>
                <a:sym typeface="Alegreya"/>
              </a:rPr>
              <a:t>diplomacy</a:t>
            </a:r>
            <a:r>
              <a:rPr lang="en" sz="3000" dirty="0">
                <a:solidFill>
                  <a:srgbClr val="FFC136"/>
                </a:solidFill>
                <a:latin typeface="Alegreya"/>
                <a:ea typeface="Alegreya"/>
                <a:cs typeface="Alegreya"/>
                <a:sym typeface="Alegreya"/>
              </a:rPr>
              <a:t> and to its </a:t>
            </a:r>
            <a:r>
              <a:rPr lang="en" sz="3000" b="1" u="sng" dirty="0">
                <a:solidFill>
                  <a:srgbClr val="FFD966"/>
                </a:solidFill>
                <a:latin typeface="Alegreya"/>
                <a:ea typeface="Alegreya"/>
                <a:cs typeface="Alegreya"/>
                <a:sym typeface="Alegreya"/>
              </a:rPr>
              <a:t>army</a:t>
            </a:r>
            <a:r>
              <a:rPr lang="en" sz="3000" dirty="0">
                <a:solidFill>
                  <a:srgbClr val="FFC136"/>
                </a:solidFill>
                <a:latin typeface="Alegreya"/>
                <a:ea typeface="Alegreya"/>
                <a:cs typeface="Alegreya"/>
                <a:sym typeface="Alegreya"/>
              </a:rPr>
              <a:t>. </a:t>
            </a:r>
            <a:endParaRPr sz="3000" dirty="0">
              <a:solidFill>
                <a:srgbClr val="FFC136"/>
              </a:solidFill>
              <a:latin typeface="Alegreya"/>
              <a:ea typeface="Alegreya"/>
              <a:cs typeface="Alegreya"/>
              <a:sym typeface="Alegreya"/>
            </a:endParaRPr>
          </a:p>
          <a:p>
            <a:pPr marL="914400" marR="0" lvl="1" indent="-419100" algn="l" rtl="0">
              <a:lnSpc>
                <a:spcPct val="100000"/>
              </a:lnSpc>
              <a:spcBef>
                <a:spcPts val="0"/>
              </a:spcBef>
              <a:spcAft>
                <a:spcPts val="0"/>
              </a:spcAft>
              <a:buClr>
                <a:srgbClr val="E69138"/>
              </a:buClr>
              <a:buSzPts val="3000"/>
              <a:buFont typeface="Alegreya"/>
              <a:buChar char="○"/>
            </a:pPr>
            <a:r>
              <a:rPr lang="en" sz="3000" dirty="0">
                <a:solidFill>
                  <a:srgbClr val="FFC136"/>
                </a:solidFill>
                <a:latin typeface="Alegreya"/>
                <a:ea typeface="Alegreya"/>
                <a:cs typeface="Alegreya"/>
                <a:sym typeface="Alegreya"/>
              </a:rPr>
              <a:t>The basic military unit was the </a:t>
            </a:r>
            <a:r>
              <a:rPr lang="en" sz="3000" b="1" u="sng" dirty="0">
                <a:solidFill>
                  <a:srgbClr val="FFD966"/>
                </a:solidFill>
                <a:latin typeface="Alegreya"/>
                <a:ea typeface="Alegreya"/>
                <a:cs typeface="Alegreya"/>
                <a:sym typeface="Alegreya"/>
              </a:rPr>
              <a:t>legion</a:t>
            </a:r>
            <a:r>
              <a:rPr lang="en" sz="3000" dirty="0">
                <a:solidFill>
                  <a:srgbClr val="FFC136"/>
                </a:solidFill>
                <a:latin typeface="Alegreya"/>
                <a:ea typeface="Alegreya"/>
                <a:cs typeface="Alegreya"/>
                <a:sym typeface="Alegreya"/>
              </a:rPr>
              <a:t>,each of which included about 5,000 men</a:t>
            </a:r>
            <a:endParaRPr sz="3000" dirty="0">
              <a:solidFill>
                <a:schemeClr val="accent4"/>
              </a:solidFill>
              <a:latin typeface="Alegreya"/>
              <a:ea typeface="Alegreya"/>
              <a:cs typeface="Alegreya"/>
              <a:sym typeface="Alegreya"/>
            </a:endParaRPr>
          </a:p>
          <a:p>
            <a:pPr marL="914400" marR="0" lvl="1" indent="-419100" algn="l" rtl="0">
              <a:lnSpc>
                <a:spcPct val="100000"/>
              </a:lnSpc>
              <a:spcBef>
                <a:spcPts val="0"/>
              </a:spcBef>
              <a:spcAft>
                <a:spcPts val="0"/>
              </a:spcAft>
              <a:buClr>
                <a:srgbClr val="E69138"/>
              </a:buClr>
              <a:buSzPts val="3000"/>
              <a:buFont typeface="Alegreya"/>
              <a:buChar char="○"/>
            </a:pPr>
            <a:r>
              <a:rPr lang="en" sz="3000" dirty="0">
                <a:solidFill>
                  <a:srgbClr val="FFC136"/>
                </a:solidFill>
                <a:latin typeface="Alegreya"/>
                <a:ea typeface="Alegreya"/>
                <a:cs typeface="Alegreya"/>
                <a:sym typeface="Alegreya"/>
              </a:rPr>
              <a:t>Roman armies consisted of </a:t>
            </a:r>
            <a:r>
              <a:rPr lang="en" sz="3000" b="1" u="sng" dirty="0">
                <a:solidFill>
                  <a:srgbClr val="FFD966"/>
                </a:solidFill>
                <a:latin typeface="Alegreya"/>
                <a:ea typeface="Alegreya"/>
                <a:cs typeface="Alegreya"/>
                <a:sym typeface="Alegreya"/>
              </a:rPr>
              <a:t>citizen-soldiers</a:t>
            </a:r>
            <a:r>
              <a:rPr lang="en" sz="3000" dirty="0">
                <a:solidFill>
                  <a:srgbClr val="FFC136"/>
                </a:solidFill>
                <a:latin typeface="Alegreya"/>
                <a:ea typeface="Alegreya"/>
                <a:cs typeface="Alegreya"/>
                <a:sym typeface="Alegreya"/>
              </a:rPr>
              <a:t> who                  supplied their own                     weapons and fought                   without pay</a:t>
            </a:r>
            <a:endParaRPr sz="3000" dirty="0">
              <a:solidFill>
                <a:srgbClr val="FFC136"/>
              </a:solidFill>
              <a:latin typeface="Alegreya"/>
              <a:ea typeface="Alegreya"/>
              <a:cs typeface="Alegreya"/>
              <a:sym typeface="Alegreya"/>
            </a:endParaRPr>
          </a:p>
        </p:txBody>
      </p:sp>
      <p:pic>
        <p:nvPicPr>
          <p:cNvPr id="181" name="Google Shape;181;p30" descr="Picture1.png"/>
          <p:cNvPicPr preferRelativeResize="0"/>
          <p:nvPr/>
        </p:nvPicPr>
        <p:blipFill>
          <a:blip r:embed="rId4">
            <a:alphaModFix/>
          </a:blip>
          <a:stretch>
            <a:fillRect/>
          </a:stretch>
        </p:blipFill>
        <p:spPr>
          <a:xfrm>
            <a:off x="6386350" y="4623442"/>
            <a:ext cx="2657799" cy="520050"/>
          </a:xfrm>
          <a:prstGeom prst="rect">
            <a:avLst/>
          </a:prstGeom>
          <a:noFill/>
          <a:ln>
            <a:noFill/>
          </a:ln>
        </p:spPr>
      </p:pic>
      <p:pic>
        <p:nvPicPr>
          <p:cNvPr id="182" name="Google Shape;182;p30"/>
          <p:cNvPicPr preferRelativeResize="0"/>
          <p:nvPr/>
        </p:nvPicPr>
        <p:blipFill rotWithShape="1">
          <a:blip r:embed="rId5">
            <a:alphaModFix/>
          </a:blip>
          <a:srcRect r="4177"/>
          <a:stretch/>
        </p:blipFill>
        <p:spPr>
          <a:xfrm>
            <a:off x="0" y="0"/>
            <a:ext cx="2265825" cy="5143500"/>
          </a:xfrm>
          <a:prstGeom prst="rect">
            <a:avLst/>
          </a:prstGeom>
          <a:noFill/>
          <a:ln>
            <a:noFill/>
          </a:ln>
        </p:spPr>
      </p:pic>
      <p:pic>
        <p:nvPicPr>
          <p:cNvPr id="183" name="Google Shape;183;p30" descr="Picture2.png"/>
          <p:cNvPicPr preferRelativeResize="0"/>
          <p:nvPr/>
        </p:nvPicPr>
        <p:blipFill rotWithShape="1">
          <a:blip r:embed="rId6">
            <a:alphaModFix/>
          </a:blip>
          <a:srcRect l="26345" r="26397"/>
          <a:stretch/>
        </p:blipFill>
        <p:spPr>
          <a:xfrm>
            <a:off x="7516091" y="-59023"/>
            <a:ext cx="1528058" cy="198480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
                                            <p:txEl>
                                              <p:pRg st="0" end="0"/>
                                            </p:txEl>
                                          </p:spTgt>
                                        </p:tgtEl>
                                        <p:attrNameLst>
                                          <p:attrName>style.visibility</p:attrName>
                                        </p:attrNameLst>
                                      </p:cBhvr>
                                      <p:to>
                                        <p:strVal val="visible"/>
                                      </p:to>
                                    </p:set>
                                    <p:animEffect transition="in" filter="fade">
                                      <p:cBhvr>
                                        <p:cTn id="7" dur="500"/>
                                        <p:tgtEl>
                                          <p:spTgt spid="1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0">
                                            <p:txEl>
                                              <p:pRg st="1" end="1"/>
                                            </p:txEl>
                                          </p:spTgt>
                                        </p:tgtEl>
                                        <p:attrNameLst>
                                          <p:attrName>style.visibility</p:attrName>
                                        </p:attrNameLst>
                                      </p:cBhvr>
                                      <p:to>
                                        <p:strVal val="visible"/>
                                      </p:to>
                                    </p:set>
                                    <p:animEffect transition="in" filter="fade">
                                      <p:cBhvr>
                                        <p:cTn id="12" dur="500"/>
                                        <p:tgtEl>
                                          <p:spTgt spid="1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0">
                                            <p:txEl>
                                              <p:pRg st="2" end="2"/>
                                            </p:txEl>
                                          </p:spTgt>
                                        </p:tgtEl>
                                        <p:attrNameLst>
                                          <p:attrName>style.visibility</p:attrName>
                                        </p:attrNameLst>
                                      </p:cBhvr>
                                      <p:to>
                                        <p:strVal val="visible"/>
                                      </p:to>
                                    </p:set>
                                    <p:animEffect transition="in" filter="fade">
                                      <p:cBhvr>
                                        <p:cTn id="17" dur="500"/>
                                        <p:tgtEl>
                                          <p:spTgt spid="1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80"/>
                                        </p:tgtEl>
                                      </p:cBhvr>
                                    </p:animEffect>
                                    <p:set>
                                      <p:cBhvr>
                                        <p:cTn id="22" dur="1" fill="hold">
                                          <p:stCondLst>
                                            <p:cond delay="500"/>
                                          </p:stCondLst>
                                        </p:cTn>
                                        <p:tgtEl>
                                          <p:spTgt spid="180"/>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83"/>
                                        </p:tgtEl>
                                        <p:attrNameLst>
                                          <p:attrName>style.visibility</p:attrName>
                                        </p:attrNameLst>
                                      </p:cBhvr>
                                      <p:to>
                                        <p:strVal val="visible"/>
                                      </p:to>
                                    </p:set>
                                    <p:animEffect transition="in" filter="fade">
                                      <p:cBhvr>
                                        <p:cTn id="25"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1" descr="jesus_and_taxes-content-3-still-16x9.jp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89" name="Google Shape;189;p31"/>
          <p:cNvSpPr/>
          <p:nvPr/>
        </p:nvSpPr>
        <p:spPr>
          <a:xfrm>
            <a:off x="3137423" y="103175"/>
            <a:ext cx="2869172" cy="573304"/>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gradFill>
                  <a:gsLst>
                    <a:gs pos="0">
                      <a:srgbClr val="FFF6DB"/>
                    </a:gs>
                    <a:gs pos="100000">
                      <a:srgbClr val="FAD25C"/>
                    </a:gs>
                  </a:gsLst>
                  <a:path path="circle">
                    <a:fillToRect l="50000" t="50000" r="50000" b="50000"/>
                  </a:path>
                  <a:tileRect/>
                </a:gradFill>
                <a:latin typeface="Caesar Dressing"/>
              </a:rPr>
              <a:t>WRAP UP</a:t>
            </a:r>
          </a:p>
        </p:txBody>
      </p:sp>
      <p:sp>
        <p:nvSpPr>
          <p:cNvPr id="190" name="Google Shape;190;p31"/>
          <p:cNvSpPr txBox="1"/>
          <p:nvPr/>
        </p:nvSpPr>
        <p:spPr>
          <a:xfrm>
            <a:off x="81650" y="676475"/>
            <a:ext cx="3767100" cy="44670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FFE599"/>
              </a:buClr>
              <a:buSzPts val="2400"/>
              <a:buFont typeface="Philosopher"/>
              <a:buChar char="●"/>
            </a:pPr>
            <a:r>
              <a:rPr lang="en" sz="2400">
                <a:solidFill>
                  <a:srgbClr val="FFE599"/>
                </a:solidFill>
                <a:latin typeface="Philosopher"/>
                <a:ea typeface="Philosopher"/>
                <a:cs typeface="Philosopher"/>
                <a:sym typeface="Philosopher"/>
              </a:rPr>
              <a:t>What do you think makes a successful government? On the paper provided, put the following descriptions in order from most important to least important.</a:t>
            </a:r>
            <a:endParaRPr sz="2400">
              <a:solidFill>
                <a:srgbClr val="FFE599"/>
              </a:solidFill>
              <a:latin typeface="Philosopher"/>
              <a:ea typeface="Philosopher"/>
              <a:cs typeface="Philosopher"/>
              <a:sym typeface="Philosopher"/>
            </a:endParaRPr>
          </a:p>
          <a:p>
            <a:pPr marL="457200" lvl="0" indent="-381000" algn="l" rtl="0">
              <a:spcBef>
                <a:spcPts val="0"/>
              </a:spcBef>
              <a:spcAft>
                <a:spcPts val="0"/>
              </a:spcAft>
              <a:buClr>
                <a:srgbClr val="FFE599"/>
              </a:buClr>
              <a:buSzPts val="2400"/>
              <a:buFont typeface="Philosopher"/>
              <a:buChar char="●"/>
            </a:pPr>
            <a:r>
              <a:rPr lang="en" sz="2400">
                <a:solidFill>
                  <a:srgbClr val="FFE599"/>
                </a:solidFill>
                <a:latin typeface="Philosopher"/>
                <a:ea typeface="Philosopher"/>
                <a:cs typeface="Philosopher"/>
                <a:sym typeface="Philosopher"/>
              </a:rPr>
              <a:t>Be able to give a reason for your ranking!</a:t>
            </a:r>
            <a:endParaRPr sz="2400">
              <a:solidFill>
                <a:srgbClr val="FFE599"/>
              </a:solidFill>
              <a:latin typeface="Philosopher"/>
              <a:ea typeface="Philosopher"/>
              <a:cs typeface="Philosopher"/>
              <a:sym typeface="Philosopher"/>
            </a:endParaRPr>
          </a:p>
        </p:txBody>
      </p:sp>
      <p:pic>
        <p:nvPicPr>
          <p:cNvPr id="191" name="Google Shape;191;p31"/>
          <p:cNvPicPr preferRelativeResize="0"/>
          <p:nvPr/>
        </p:nvPicPr>
        <p:blipFill>
          <a:blip r:embed="rId4">
            <a:alphaModFix/>
          </a:blip>
          <a:stretch>
            <a:fillRect/>
          </a:stretch>
        </p:blipFill>
        <p:spPr>
          <a:xfrm>
            <a:off x="3848750" y="1214599"/>
            <a:ext cx="5196750" cy="3422275"/>
          </a:xfrm>
          <a:prstGeom prst="rect">
            <a:avLst/>
          </a:prstGeom>
          <a:noFill/>
          <a:ln w="19050" cap="flat" cmpd="sng">
            <a:solidFill>
              <a:srgbClr val="F9CB9C"/>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6" descr="Image result for roman republic"/>
          <p:cNvPicPr preferRelativeResize="0"/>
          <p:nvPr/>
        </p:nvPicPr>
        <p:blipFill>
          <a:blip r:embed="rId3">
            <a:alphaModFix/>
          </a:blip>
          <a:stretch>
            <a:fillRect/>
          </a:stretch>
        </p:blipFill>
        <p:spPr>
          <a:xfrm>
            <a:off x="0" y="10325"/>
            <a:ext cx="9143999" cy="5122843"/>
          </a:xfrm>
          <a:prstGeom prst="rect">
            <a:avLst/>
          </a:prstGeom>
          <a:noFill/>
          <a:ln>
            <a:noFill/>
          </a:ln>
        </p:spPr>
      </p:pic>
      <p:pic>
        <p:nvPicPr>
          <p:cNvPr id="73" name="Google Shape;73;p16" descr="Picture1.png"/>
          <p:cNvPicPr preferRelativeResize="0"/>
          <p:nvPr/>
        </p:nvPicPr>
        <p:blipFill rotWithShape="1">
          <a:blip r:embed="rId4">
            <a:alphaModFix/>
          </a:blip>
          <a:srcRect l="17201" r="16485"/>
          <a:stretch/>
        </p:blipFill>
        <p:spPr>
          <a:xfrm>
            <a:off x="586963" y="109750"/>
            <a:ext cx="7970075" cy="769800"/>
          </a:xfrm>
          <a:prstGeom prst="rect">
            <a:avLst/>
          </a:prstGeom>
          <a:noFill/>
          <a:ln>
            <a:noFill/>
          </a:ln>
        </p:spPr>
      </p:pic>
      <p:pic>
        <p:nvPicPr>
          <p:cNvPr id="74" name="Google Shape;74;p16" descr="Picture1.png"/>
          <p:cNvPicPr preferRelativeResize="0"/>
          <p:nvPr/>
        </p:nvPicPr>
        <p:blipFill rotWithShape="1">
          <a:blip r:embed="rId5">
            <a:alphaModFix/>
          </a:blip>
          <a:srcRect l="37324" r="36956"/>
          <a:stretch/>
        </p:blipFill>
        <p:spPr>
          <a:xfrm>
            <a:off x="114725" y="4659450"/>
            <a:ext cx="1682624" cy="419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78"/>
        <p:cNvGrpSpPr/>
        <p:nvPr/>
      </p:nvGrpSpPr>
      <p:grpSpPr>
        <a:xfrm>
          <a:off x="0" y="0"/>
          <a:ext cx="0" cy="0"/>
          <a:chOff x="0" y="0"/>
          <a:chExt cx="0" cy="0"/>
        </a:xfrm>
      </p:grpSpPr>
      <p:pic>
        <p:nvPicPr>
          <p:cNvPr id="79" name="Google Shape;79;p17" descr="jesus_and_taxes-background-still-16x9.jpg"/>
          <p:cNvPicPr preferRelativeResize="0"/>
          <p:nvPr/>
        </p:nvPicPr>
        <p:blipFill rotWithShape="1">
          <a:blip r:embed="rId3">
            <a:alphaModFix/>
          </a:blip>
          <a:srcRect l="2931" b="1487"/>
          <a:stretch/>
        </p:blipFill>
        <p:spPr>
          <a:xfrm>
            <a:off x="0" y="0"/>
            <a:ext cx="9144000" cy="5143500"/>
          </a:xfrm>
          <a:prstGeom prst="rect">
            <a:avLst/>
          </a:prstGeom>
          <a:noFill/>
          <a:ln>
            <a:noFill/>
          </a:ln>
        </p:spPr>
      </p:pic>
      <p:pic>
        <p:nvPicPr>
          <p:cNvPr id="80" name="Google Shape;80;p17"/>
          <p:cNvPicPr preferRelativeResize="0"/>
          <p:nvPr/>
        </p:nvPicPr>
        <p:blipFill>
          <a:blip r:embed="rId4">
            <a:alphaModFix/>
          </a:blip>
          <a:stretch>
            <a:fillRect/>
          </a:stretch>
        </p:blipFill>
        <p:spPr>
          <a:xfrm>
            <a:off x="210325" y="100675"/>
            <a:ext cx="8757350" cy="2872600"/>
          </a:xfrm>
          <a:prstGeom prst="rect">
            <a:avLst/>
          </a:prstGeom>
          <a:noFill/>
          <a:ln w="28575" cap="flat" cmpd="sng">
            <a:solidFill>
              <a:srgbClr val="7F6000"/>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84"/>
        <p:cNvGrpSpPr/>
        <p:nvPr/>
      </p:nvGrpSpPr>
      <p:grpSpPr>
        <a:xfrm>
          <a:off x="0" y="0"/>
          <a:ext cx="0" cy="0"/>
          <a:chOff x="0" y="0"/>
          <a:chExt cx="0" cy="0"/>
        </a:xfrm>
      </p:grpSpPr>
      <p:pic>
        <p:nvPicPr>
          <p:cNvPr id="85" name="Google Shape;85;p18" descr="jesus_and_taxes-background-still-16x9.jpg"/>
          <p:cNvPicPr preferRelativeResize="0"/>
          <p:nvPr/>
        </p:nvPicPr>
        <p:blipFill rotWithShape="1">
          <a:blip r:embed="rId3">
            <a:alphaModFix/>
          </a:blip>
          <a:srcRect l="2610" b="1854"/>
          <a:stretch/>
        </p:blipFill>
        <p:spPr>
          <a:xfrm>
            <a:off x="0" y="0"/>
            <a:ext cx="9144000" cy="5143500"/>
          </a:xfrm>
          <a:prstGeom prst="rect">
            <a:avLst/>
          </a:prstGeom>
          <a:noFill/>
          <a:ln>
            <a:noFill/>
          </a:ln>
        </p:spPr>
      </p:pic>
      <p:pic>
        <p:nvPicPr>
          <p:cNvPr id="86" name="Google Shape;86;p18" descr="Picture2.png"/>
          <p:cNvPicPr preferRelativeResize="0"/>
          <p:nvPr/>
        </p:nvPicPr>
        <p:blipFill rotWithShape="1">
          <a:blip r:embed="rId4">
            <a:alphaModFix/>
          </a:blip>
          <a:srcRect l="28647" t="36917" r="28485" b="35276"/>
          <a:stretch/>
        </p:blipFill>
        <p:spPr>
          <a:xfrm>
            <a:off x="3290887" y="4330875"/>
            <a:ext cx="3919776" cy="650125"/>
          </a:xfrm>
          <a:prstGeom prst="rect">
            <a:avLst/>
          </a:prstGeom>
          <a:noFill/>
          <a:ln>
            <a:noFill/>
          </a:ln>
        </p:spPr>
      </p:pic>
      <p:pic>
        <p:nvPicPr>
          <p:cNvPr id="87" name="Google Shape;87;p18" descr="Picture1.png"/>
          <p:cNvPicPr preferRelativeResize="0"/>
          <p:nvPr/>
        </p:nvPicPr>
        <p:blipFill rotWithShape="1">
          <a:blip r:embed="rId5">
            <a:alphaModFix/>
          </a:blip>
          <a:srcRect r="9942"/>
          <a:stretch/>
        </p:blipFill>
        <p:spPr>
          <a:xfrm>
            <a:off x="1103700" y="227900"/>
            <a:ext cx="7385950" cy="29525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91"/>
        <p:cNvGrpSpPr/>
        <p:nvPr/>
      </p:nvGrpSpPr>
      <p:grpSpPr>
        <a:xfrm>
          <a:off x="0" y="0"/>
          <a:ext cx="0" cy="0"/>
          <a:chOff x="0" y="0"/>
          <a:chExt cx="0" cy="0"/>
        </a:xfrm>
      </p:grpSpPr>
      <p:pic>
        <p:nvPicPr>
          <p:cNvPr id="92" name="Google Shape;92;p19" descr="jesus_and_taxes-content-3-still-16x9.jpg"/>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93" name="Google Shape;93;p19" descr="Stratfor explains that Italy's main geographic challenge is to preserve its unity despite strong regional identities.&#10;&#10;About Stratfor:&#10;Stratfor brings global events into valuable perspective, empowering businesses, governments and individuals to more confidently navigate their way through an increasingly complex international environment. For individual and enterprise subscriptions to Stratfor Worldview, our online publication, visit us at: https://worldview.stratfor.com/&#10;&#10;And make sure to connect with Stratfor on social media: &#10;&#10;Twitter: https://twitter.com/stratfor&#10;Facebook: https://www.facebook.com/stratfor/&#10;LinkedIn: https://www.linkedin.com/company/stratfor&#10;YouTube: https://www.youtube.com/stratfor&#10;&#10;Learn more about Stratfor here: https://www.Stratfor.com&#10;Get the latest company news here: https://marcom.stratfor.com/horizons&#10;Or review and purchase our longform reports on geopolitics here: https://marcom.stratfor.com/horizons&#10;&#10;And listen to the Stratfor podcast for free here:&#10;iTunes - http://bit.ly/Stratfor_Podcast_iTunes&#10;Stitcher - http://www.stitcher.com/podcast/stratfor-talks&#10;Soundcloud - https://soundcloud.com/stratfortalks&#10;Libsyn - http://stratfor.libsyn.com/&#10;&#10;Download the All New Mobile App for Stratfor. You can also download Stratfor Worldview Content in the App for offline viewing.&#10;Free Download for iOS (from Apple App Store): http://bit.ly/Statfor_Mobile_App_for_Apple_Devices&#10;Free Download for Android (from Google Play Store): http://bit.ly/Stratfor_Mobile_App_for_Android_Devices&#10;&#10;To subscribe to Stratfor Worldview, click here: https://worldview.stratfor.com/subscribe&#10;Join Stratfor Worldview to cut through the noise and make sense of an increasingly complicated world.  &#10;&#10;Membership to Stratfor Worldview includes:&#10;Unrestricted access to Stratfor Worldview's latest insights, podcasts, videos, and more.&#10;Members-only community forums. &#10;My Collections - your personal library of Stratfor insights saved for later reading.&#10;Discounts to our long-form reports on the Stratfor Store." title="Italy's Geographic Challenge">
            <a:hlinkClick r:id="rId4"/>
          </p:cNvPr>
          <p:cNvPicPr preferRelativeResize="0"/>
          <p:nvPr/>
        </p:nvPicPr>
        <p:blipFill>
          <a:blip r:embed="rId5">
            <a:alphaModFix/>
          </a:blip>
          <a:stretch>
            <a:fillRect/>
          </a:stretch>
        </p:blipFill>
        <p:spPr>
          <a:xfrm>
            <a:off x="106225" y="63725"/>
            <a:ext cx="6581825" cy="4936375"/>
          </a:xfrm>
          <a:prstGeom prst="rect">
            <a:avLst/>
          </a:prstGeom>
          <a:noFill/>
          <a:ln>
            <a:noFill/>
          </a:ln>
        </p:spPr>
      </p:pic>
      <p:pic>
        <p:nvPicPr>
          <p:cNvPr id="94" name="Google Shape;94;p19" descr="Picture1.png"/>
          <p:cNvPicPr preferRelativeResize="0"/>
          <p:nvPr/>
        </p:nvPicPr>
        <p:blipFill>
          <a:blip r:embed="rId6">
            <a:alphaModFix/>
          </a:blip>
          <a:stretch>
            <a:fillRect/>
          </a:stretch>
        </p:blipFill>
        <p:spPr>
          <a:xfrm>
            <a:off x="6640250" y="4651725"/>
            <a:ext cx="2317849" cy="4414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0" descr="jesus_and_taxes-content-3-still-16x9.jpg"/>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100" name="Google Shape;100;p20" descr="Picture1.png"/>
          <p:cNvPicPr preferRelativeResize="0"/>
          <p:nvPr/>
        </p:nvPicPr>
        <p:blipFill>
          <a:blip r:embed="rId4">
            <a:alphaModFix/>
          </a:blip>
          <a:stretch>
            <a:fillRect/>
          </a:stretch>
        </p:blipFill>
        <p:spPr>
          <a:xfrm>
            <a:off x="6520200" y="4655125"/>
            <a:ext cx="2466600" cy="488375"/>
          </a:xfrm>
          <a:prstGeom prst="rect">
            <a:avLst/>
          </a:prstGeom>
          <a:noFill/>
          <a:ln>
            <a:noFill/>
          </a:ln>
        </p:spPr>
      </p:pic>
      <p:grpSp>
        <p:nvGrpSpPr>
          <p:cNvPr id="101" name="Google Shape;101;p20"/>
          <p:cNvGrpSpPr/>
          <p:nvPr/>
        </p:nvGrpSpPr>
        <p:grpSpPr>
          <a:xfrm>
            <a:off x="0" y="8"/>
            <a:ext cx="9149485" cy="5152911"/>
            <a:chOff x="0" y="-277752"/>
            <a:chExt cx="9143999" cy="5421263"/>
          </a:xfrm>
        </p:grpSpPr>
        <p:pic>
          <p:nvPicPr>
            <p:cNvPr id="102" name="Google Shape;102;p20"/>
            <p:cNvPicPr preferRelativeResize="0"/>
            <p:nvPr/>
          </p:nvPicPr>
          <p:blipFill>
            <a:blip r:embed="rId5">
              <a:alphaModFix/>
            </a:blip>
            <a:stretch>
              <a:fillRect/>
            </a:stretch>
          </p:blipFill>
          <p:spPr>
            <a:xfrm>
              <a:off x="0" y="-277752"/>
              <a:ext cx="9143999" cy="4814303"/>
            </a:xfrm>
            <a:prstGeom prst="rect">
              <a:avLst/>
            </a:prstGeom>
            <a:noFill/>
            <a:ln>
              <a:noFill/>
            </a:ln>
          </p:spPr>
        </p:pic>
        <p:pic>
          <p:nvPicPr>
            <p:cNvPr id="103" name="Google Shape;103;p20"/>
            <p:cNvPicPr preferRelativeResize="0"/>
            <p:nvPr/>
          </p:nvPicPr>
          <p:blipFill>
            <a:blip r:embed="rId6">
              <a:alphaModFix/>
            </a:blip>
            <a:stretch>
              <a:fillRect/>
            </a:stretch>
          </p:blipFill>
          <p:spPr>
            <a:xfrm>
              <a:off x="0" y="4536539"/>
              <a:ext cx="9143999" cy="606972"/>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21" descr="jesus_and_taxes-content-3-still-16x9.jp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09" name="Google Shape;109;p21"/>
          <p:cNvSpPr txBox="1"/>
          <p:nvPr/>
        </p:nvSpPr>
        <p:spPr>
          <a:xfrm>
            <a:off x="0" y="0"/>
            <a:ext cx="9144000" cy="5143500"/>
          </a:xfrm>
          <a:prstGeom prst="rect">
            <a:avLst/>
          </a:prstGeom>
          <a:noFill/>
          <a:ln>
            <a:noFill/>
          </a:ln>
          <a:effectLst>
            <a:outerShdw dist="19050" dir="3180000" algn="bl" rotWithShape="0">
              <a:srgbClr val="000000"/>
            </a:outerShdw>
          </a:effectLst>
        </p:spPr>
        <p:txBody>
          <a:bodyPr spcFirstLastPara="1" wrap="square" lIns="91425" tIns="91425" rIns="91425" bIns="91425" anchor="t" anchorCtr="0">
            <a:noAutofit/>
          </a:bodyPr>
          <a:lstStyle/>
          <a:p>
            <a:pPr marL="457200" lvl="0" indent="-419100" algn="l" rtl="0">
              <a:spcBef>
                <a:spcPts val="0"/>
              </a:spcBef>
              <a:spcAft>
                <a:spcPts val="0"/>
              </a:spcAft>
              <a:buClr>
                <a:srgbClr val="FFC136"/>
              </a:buClr>
              <a:buSzPts val="3000"/>
              <a:buFont typeface="Alegreya"/>
              <a:buChar char="●"/>
            </a:pPr>
            <a:r>
              <a:rPr lang="en" sz="3000">
                <a:solidFill>
                  <a:srgbClr val="FFC136"/>
                </a:solidFill>
                <a:latin typeface="Alegreya"/>
                <a:ea typeface="Alegreya"/>
                <a:cs typeface="Alegreya"/>
                <a:sym typeface="Alegreya"/>
              </a:rPr>
              <a:t>Italy is a</a:t>
            </a:r>
            <a:r>
              <a:rPr lang="en" sz="3000">
                <a:solidFill>
                  <a:srgbClr val="E69138"/>
                </a:solidFill>
                <a:latin typeface="Alegreya"/>
                <a:ea typeface="Alegreya"/>
                <a:cs typeface="Alegreya"/>
                <a:sym typeface="Alegreya"/>
              </a:rPr>
              <a:t> </a:t>
            </a:r>
            <a:r>
              <a:rPr lang="en" sz="3000" b="1" u="sng">
                <a:solidFill>
                  <a:srgbClr val="FFD966"/>
                </a:solidFill>
                <a:latin typeface="Alegreya"/>
                <a:ea typeface="Alegreya"/>
                <a:cs typeface="Alegreya"/>
                <a:sym typeface="Alegreya"/>
              </a:rPr>
              <a:t>peninsula</a:t>
            </a:r>
            <a:r>
              <a:rPr lang="en" sz="3000">
                <a:solidFill>
                  <a:srgbClr val="FFD966"/>
                </a:solidFill>
                <a:latin typeface="Alegreya"/>
                <a:ea typeface="Alegreya"/>
                <a:cs typeface="Alegreya"/>
                <a:sym typeface="Alegreya"/>
              </a:rPr>
              <a:t> </a:t>
            </a:r>
            <a:r>
              <a:rPr lang="en" sz="3000">
                <a:solidFill>
                  <a:srgbClr val="FFC136"/>
                </a:solidFill>
                <a:latin typeface="Alegreya"/>
                <a:ea typeface="Alegreya"/>
                <a:cs typeface="Alegreya"/>
                <a:sym typeface="Alegreya"/>
              </a:rPr>
              <a:t>bordering the Mediterranean Sea and the Adriatic Sea</a:t>
            </a:r>
            <a:endParaRPr sz="3000">
              <a:solidFill>
                <a:schemeClr val="accent4"/>
              </a:solidFill>
              <a:latin typeface="Alegreya"/>
              <a:ea typeface="Alegreya"/>
              <a:cs typeface="Alegreya"/>
              <a:sym typeface="Alegreya"/>
            </a:endParaRPr>
          </a:p>
          <a:p>
            <a:pPr marL="457200" marR="0" lvl="0" indent="-419100" algn="l" rtl="0">
              <a:lnSpc>
                <a:spcPct val="100000"/>
              </a:lnSpc>
              <a:spcBef>
                <a:spcPts val="0"/>
              </a:spcBef>
              <a:spcAft>
                <a:spcPts val="0"/>
              </a:spcAft>
              <a:buClr>
                <a:srgbClr val="FFC136"/>
              </a:buClr>
              <a:buSzPts val="3000"/>
              <a:buFont typeface="Alegreya"/>
              <a:buChar char="●"/>
            </a:pPr>
            <a:r>
              <a:rPr lang="en" sz="3000">
                <a:solidFill>
                  <a:srgbClr val="FFC136"/>
                </a:solidFill>
                <a:latin typeface="Alegreya"/>
                <a:ea typeface="Alegreya"/>
                <a:cs typeface="Alegreya"/>
                <a:sym typeface="Alegreya"/>
              </a:rPr>
              <a:t>By 800 B.C., the ancestors of the Romans, called the </a:t>
            </a:r>
            <a:r>
              <a:rPr lang="en" sz="3000" b="1" u="sng">
                <a:solidFill>
                  <a:srgbClr val="FFD966"/>
                </a:solidFill>
                <a:latin typeface="Alegreya"/>
                <a:ea typeface="Alegreya"/>
                <a:cs typeface="Alegreya"/>
                <a:sym typeface="Alegreya"/>
              </a:rPr>
              <a:t>Latins</a:t>
            </a:r>
            <a:r>
              <a:rPr lang="en" sz="3000">
                <a:solidFill>
                  <a:srgbClr val="FFC136"/>
                </a:solidFill>
                <a:latin typeface="Alegreya"/>
                <a:ea typeface="Alegreya"/>
                <a:cs typeface="Alegreya"/>
                <a:sym typeface="Alegreya"/>
              </a:rPr>
              <a:t>, had migrated into Italy, settling along the </a:t>
            </a:r>
            <a:r>
              <a:rPr lang="en" sz="3000" b="1" u="sng">
                <a:solidFill>
                  <a:srgbClr val="FFD966"/>
                </a:solidFill>
                <a:latin typeface="Alegreya"/>
                <a:ea typeface="Alegreya"/>
                <a:cs typeface="Alegreya"/>
                <a:sym typeface="Alegreya"/>
              </a:rPr>
              <a:t>Tiber River</a:t>
            </a:r>
            <a:endParaRPr sz="3000" b="1" u="sng">
              <a:solidFill>
                <a:srgbClr val="FFD966"/>
              </a:solidFill>
              <a:latin typeface="Alegreya"/>
              <a:ea typeface="Alegreya"/>
              <a:cs typeface="Alegreya"/>
              <a:sym typeface="Alegreya"/>
            </a:endParaRPr>
          </a:p>
          <a:p>
            <a:pPr marL="914400" marR="0" lvl="1" indent="-419100" algn="l" rtl="0">
              <a:lnSpc>
                <a:spcPct val="100000"/>
              </a:lnSpc>
              <a:spcBef>
                <a:spcPts val="0"/>
              </a:spcBef>
              <a:spcAft>
                <a:spcPts val="0"/>
              </a:spcAft>
              <a:buClr>
                <a:srgbClr val="E69138"/>
              </a:buClr>
              <a:buSzPts val="3000"/>
              <a:buFont typeface="Alegreya"/>
              <a:buChar char="○"/>
            </a:pPr>
            <a:r>
              <a:rPr lang="en" sz="3000">
                <a:solidFill>
                  <a:srgbClr val="FFC136"/>
                </a:solidFill>
                <a:latin typeface="Alegreya"/>
                <a:ea typeface="Alegreya"/>
                <a:cs typeface="Alegreya"/>
                <a:sym typeface="Alegreya"/>
              </a:rPr>
              <a:t>Their villages would in time grow together into the city-state of</a:t>
            </a:r>
            <a:r>
              <a:rPr lang="en" sz="3000">
                <a:solidFill>
                  <a:schemeClr val="accent4"/>
                </a:solidFill>
                <a:latin typeface="Alegreya"/>
                <a:ea typeface="Alegreya"/>
                <a:cs typeface="Alegreya"/>
                <a:sym typeface="Alegreya"/>
              </a:rPr>
              <a:t> </a:t>
            </a:r>
            <a:r>
              <a:rPr lang="en" sz="3000" b="1" u="sng">
                <a:solidFill>
                  <a:srgbClr val="FFD966"/>
                </a:solidFill>
                <a:latin typeface="Alegreya"/>
                <a:ea typeface="Alegreya"/>
                <a:cs typeface="Alegreya"/>
                <a:sym typeface="Alegreya"/>
              </a:rPr>
              <a:t>Rome</a:t>
            </a:r>
            <a:endParaRPr sz="3000" b="1" u="sng">
              <a:solidFill>
                <a:srgbClr val="FFD966"/>
              </a:solidFill>
              <a:latin typeface="Alegreya"/>
              <a:ea typeface="Alegreya"/>
              <a:cs typeface="Alegreya"/>
              <a:sym typeface="Alegreya"/>
            </a:endParaRPr>
          </a:p>
          <a:p>
            <a:pPr marL="457200" marR="0" lvl="0" indent="-419100" algn="l" rtl="0">
              <a:lnSpc>
                <a:spcPct val="100000"/>
              </a:lnSpc>
              <a:spcBef>
                <a:spcPts val="0"/>
              </a:spcBef>
              <a:spcAft>
                <a:spcPts val="0"/>
              </a:spcAft>
              <a:buClr>
                <a:srgbClr val="FFC136"/>
              </a:buClr>
              <a:buSzPts val="3000"/>
              <a:buFont typeface="Alegreya"/>
              <a:buChar char="●"/>
            </a:pPr>
            <a:r>
              <a:rPr lang="en" sz="3000">
                <a:solidFill>
                  <a:srgbClr val="FFC136"/>
                </a:solidFill>
                <a:latin typeface="Alegreya"/>
                <a:ea typeface="Alegreya"/>
                <a:cs typeface="Alegreya"/>
                <a:sym typeface="Alegreya"/>
              </a:rPr>
              <a:t>The</a:t>
            </a:r>
            <a:r>
              <a:rPr lang="en" sz="3000">
                <a:solidFill>
                  <a:schemeClr val="accent4"/>
                </a:solidFill>
                <a:latin typeface="Alegreya"/>
                <a:ea typeface="Alegreya"/>
                <a:cs typeface="Alegreya"/>
                <a:sym typeface="Alegreya"/>
              </a:rPr>
              <a:t> </a:t>
            </a:r>
            <a:r>
              <a:rPr lang="en" sz="3000" b="1" u="sng">
                <a:solidFill>
                  <a:srgbClr val="FFD966"/>
                </a:solidFill>
                <a:latin typeface="Alegreya"/>
                <a:ea typeface="Alegreya"/>
                <a:cs typeface="Alegreya"/>
                <a:sym typeface="Alegreya"/>
              </a:rPr>
              <a:t>Etruscans</a:t>
            </a:r>
            <a:r>
              <a:rPr lang="en" sz="3000">
                <a:solidFill>
                  <a:schemeClr val="accent4"/>
                </a:solidFill>
                <a:latin typeface="Alegreya"/>
                <a:ea typeface="Alegreya"/>
                <a:cs typeface="Alegreya"/>
                <a:sym typeface="Alegreya"/>
              </a:rPr>
              <a:t> </a:t>
            </a:r>
            <a:r>
              <a:rPr lang="en" sz="3000">
                <a:solidFill>
                  <a:srgbClr val="FFC136"/>
                </a:solidFill>
                <a:latin typeface="Alegreya"/>
                <a:ea typeface="Alegreya"/>
                <a:cs typeface="Alegreya"/>
                <a:sym typeface="Alegreya"/>
              </a:rPr>
              <a:t>lived mostly north of                             Rome</a:t>
            </a:r>
            <a:endParaRPr sz="3000">
              <a:solidFill>
                <a:srgbClr val="FFC136"/>
              </a:solidFill>
              <a:latin typeface="Alegreya"/>
              <a:ea typeface="Alegreya"/>
              <a:cs typeface="Alegreya"/>
              <a:sym typeface="Alegreya"/>
            </a:endParaRPr>
          </a:p>
        </p:txBody>
      </p:sp>
      <p:pic>
        <p:nvPicPr>
          <p:cNvPr id="110" name="Google Shape;110;p21" descr="Picture1.png"/>
          <p:cNvPicPr preferRelativeResize="0"/>
          <p:nvPr/>
        </p:nvPicPr>
        <p:blipFill>
          <a:blip r:embed="rId4">
            <a:alphaModFix/>
          </a:blip>
          <a:stretch>
            <a:fillRect/>
          </a:stretch>
        </p:blipFill>
        <p:spPr>
          <a:xfrm>
            <a:off x="6520200" y="4655125"/>
            <a:ext cx="2466600" cy="488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
                                            <p:txEl>
                                              <p:pRg st="0" end="0"/>
                                            </p:txEl>
                                          </p:spTgt>
                                        </p:tgtEl>
                                        <p:attrNameLst>
                                          <p:attrName>style.visibility</p:attrName>
                                        </p:attrNameLst>
                                      </p:cBhvr>
                                      <p:to>
                                        <p:strVal val="visible"/>
                                      </p:to>
                                    </p:set>
                                    <p:animEffect transition="in" filter="fade">
                                      <p:cBhvr>
                                        <p:cTn id="7" dur="500"/>
                                        <p:tgtEl>
                                          <p:spTgt spid="1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
                                            <p:txEl>
                                              <p:pRg st="1" end="1"/>
                                            </p:txEl>
                                          </p:spTgt>
                                        </p:tgtEl>
                                        <p:attrNameLst>
                                          <p:attrName>style.visibility</p:attrName>
                                        </p:attrNameLst>
                                      </p:cBhvr>
                                      <p:to>
                                        <p:strVal val="visible"/>
                                      </p:to>
                                    </p:set>
                                    <p:animEffect transition="in" filter="fade">
                                      <p:cBhvr>
                                        <p:cTn id="12" dur="500"/>
                                        <p:tgtEl>
                                          <p:spTgt spid="10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
                                            <p:txEl>
                                              <p:pRg st="2" end="2"/>
                                            </p:txEl>
                                          </p:spTgt>
                                        </p:tgtEl>
                                        <p:attrNameLst>
                                          <p:attrName>style.visibility</p:attrName>
                                        </p:attrNameLst>
                                      </p:cBhvr>
                                      <p:to>
                                        <p:strVal val="visible"/>
                                      </p:to>
                                    </p:set>
                                    <p:animEffect transition="in" filter="fade">
                                      <p:cBhvr>
                                        <p:cTn id="17" dur="500"/>
                                        <p:tgtEl>
                                          <p:spTgt spid="10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9">
                                            <p:txEl>
                                              <p:pRg st="3" end="3"/>
                                            </p:txEl>
                                          </p:spTgt>
                                        </p:tgtEl>
                                        <p:attrNameLst>
                                          <p:attrName>style.visibility</p:attrName>
                                        </p:attrNameLst>
                                      </p:cBhvr>
                                      <p:to>
                                        <p:strVal val="visible"/>
                                      </p:to>
                                    </p:set>
                                    <p:animEffect transition="in" filter="fade">
                                      <p:cBhvr>
                                        <p:cTn id="22" dur="500"/>
                                        <p:tgtEl>
                                          <p:spTgt spid="10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2" descr="jesus_and_taxes-content-3-still-16x9.jpg"/>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116" name="Google Shape;116;p22" descr="Picture1.png"/>
          <p:cNvPicPr preferRelativeResize="0"/>
          <p:nvPr/>
        </p:nvPicPr>
        <p:blipFill>
          <a:blip r:embed="rId4">
            <a:alphaModFix/>
          </a:blip>
          <a:stretch>
            <a:fillRect/>
          </a:stretch>
        </p:blipFill>
        <p:spPr>
          <a:xfrm>
            <a:off x="6520200" y="4655125"/>
            <a:ext cx="2466600" cy="488375"/>
          </a:xfrm>
          <a:prstGeom prst="rect">
            <a:avLst/>
          </a:prstGeom>
          <a:noFill/>
          <a:ln>
            <a:noFill/>
          </a:ln>
        </p:spPr>
      </p:pic>
      <p:pic>
        <p:nvPicPr>
          <p:cNvPr id="117" name="Google Shape;117;p22" descr="Picture1.png"/>
          <p:cNvPicPr preferRelativeResize="0"/>
          <p:nvPr/>
        </p:nvPicPr>
        <p:blipFill>
          <a:blip r:embed="rId5">
            <a:alphaModFix/>
          </a:blip>
          <a:stretch>
            <a:fillRect/>
          </a:stretch>
        </p:blipFill>
        <p:spPr>
          <a:xfrm>
            <a:off x="230073" y="0"/>
            <a:ext cx="6924754"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3" descr="jesus_and_taxes-content-3-still-16x9.jpg"/>
          <p:cNvPicPr preferRelativeResize="0"/>
          <p:nvPr/>
        </p:nvPicPr>
        <p:blipFill rotWithShape="1">
          <a:blip r:embed="rId3">
            <a:alphaModFix/>
          </a:blip>
          <a:srcRect/>
          <a:stretch/>
        </p:blipFill>
        <p:spPr>
          <a:xfrm>
            <a:off x="315525" y="0"/>
            <a:ext cx="9144000" cy="5143500"/>
          </a:xfrm>
          <a:prstGeom prst="rect">
            <a:avLst/>
          </a:prstGeom>
          <a:noFill/>
          <a:ln>
            <a:noFill/>
          </a:ln>
        </p:spPr>
      </p:pic>
      <p:sp>
        <p:nvSpPr>
          <p:cNvPr id="123" name="Google Shape;123;p23"/>
          <p:cNvSpPr txBox="1"/>
          <p:nvPr/>
        </p:nvSpPr>
        <p:spPr>
          <a:xfrm>
            <a:off x="2294500" y="0"/>
            <a:ext cx="6935700" cy="5143500"/>
          </a:xfrm>
          <a:prstGeom prst="rect">
            <a:avLst/>
          </a:prstGeom>
          <a:noFill/>
          <a:ln>
            <a:noFill/>
          </a:ln>
          <a:effectLst>
            <a:outerShdw dist="19050" dir="2820000" algn="bl" rotWithShape="0">
              <a:srgbClr val="000000"/>
            </a:outerShdw>
          </a:effectLst>
        </p:spPr>
        <p:txBody>
          <a:bodyPr spcFirstLastPara="1" wrap="square" lIns="91425" tIns="91425" rIns="91425" bIns="91425" anchor="t" anchorCtr="0">
            <a:noAutofit/>
          </a:bodyPr>
          <a:lstStyle/>
          <a:p>
            <a:pPr marL="457200" lvl="0" indent="-419100" algn="l" rtl="0">
              <a:spcBef>
                <a:spcPts val="0"/>
              </a:spcBef>
              <a:spcAft>
                <a:spcPts val="0"/>
              </a:spcAft>
              <a:buClr>
                <a:srgbClr val="FFC136"/>
              </a:buClr>
              <a:buSzPts val="3000"/>
              <a:buFont typeface="Alegreya"/>
              <a:buChar char="●"/>
            </a:pPr>
            <a:r>
              <a:rPr lang="en" sz="3000">
                <a:solidFill>
                  <a:srgbClr val="FFC136"/>
                </a:solidFill>
                <a:latin typeface="Alegreya"/>
                <a:ea typeface="Alegreya"/>
                <a:cs typeface="Alegreya"/>
                <a:sym typeface="Alegreya"/>
              </a:rPr>
              <a:t>509 B.C. - the Romans set up a new government called a </a:t>
            </a:r>
            <a:r>
              <a:rPr lang="en" sz="3000" b="1" u="sng">
                <a:solidFill>
                  <a:srgbClr val="FFD966"/>
                </a:solidFill>
                <a:latin typeface="Alegreya"/>
                <a:ea typeface="Alegreya"/>
                <a:cs typeface="Alegreya"/>
                <a:sym typeface="Alegreya"/>
              </a:rPr>
              <a:t>republic</a:t>
            </a:r>
            <a:r>
              <a:rPr lang="en" sz="3000">
                <a:solidFill>
                  <a:srgbClr val="FFC136"/>
                </a:solidFill>
                <a:latin typeface="Alegreya"/>
                <a:ea typeface="Alegreya"/>
                <a:cs typeface="Alegreya"/>
                <a:sym typeface="Alegreya"/>
              </a:rPr>
              <a:t>, in which officials were chosen by male citizens</a:t>
            </a:r>
            <a:endParaRPr sz="3000">
              <a:solidFill>
                <a:schemeClr val="accent4"/>
              </a:solidFill>
              <a:latin typeface="Alegreya"/>
              <a:ea typeface="Alegreya"/>
              <a:cs typeface="Alegreya"/>
              <a:sym typeface="Alegreya"/>
            </a:endParaRPr>
          </a:p>
          <a:p>
            <a:pPr marL="914400" lvl="1" indent="-419100" algn="l" rtl="0">
              <a:spcBef>
                <a:spcPts val="0"/>
              </a:spcBef>
              <a:spcAft>
                <a:spcPts val="0"/>
              </a:spcAft>
              <a:buClr>
                <a:srgbClr val="FFC136"/>
              </a:buClr>
              <a:buSzPts val="3000"/>
              <a:buFont typeface="Alegreya"/>
              <a:buChar char="○"/>
            </a:pPr>
            <a:r>
              <a:rPr lang="en" sz="3000">
                <a:solidFill>
                  <a:srgbClr val="FFC136"/>
                </a:solidFill>
                <a:latin typeface="Alegreya"/>
                <a:ea typeface="Alegreya"/>
                <a:cs typeface="Alegreya"/>
                <a:sym typeface="Alegreya"/>
              </a:rPr>
              <a:t>The</a:t>
            </a:r>
            <a:r>
              <a:rPr lang="en" sz="3000">
                <a:solidFill>
                  <a:schemeClr val="accent4"/>
                </a:solidFill>
                <a:latin typeface="Alegreya"/>
                <a:ea typeface="Alegreya"/>
                <a:cs typeface="Alegreya"/>
                <a:sym typeface="Alegreya"/>
              </a:rPr>
              <a:t> </a:t>
            </a:r>
            <a:r>
              <a:rPr lang="en" sz="3000" b="1" u="sng">
                <a:solidFill>
                  <a:srgbClr val="FFD966"/>
                </a:solidFill>
                <a:latin typeface="Alegreya"/>
                <a:ea typeface="Alegreya"/>
                <a:cs typeface="Alegreya"/>
                <a:sym typeface="Alegreya"/>
              </a:rPr>
              <a:t>Senate</a:t>
            </a:r>
            <a:r>
              <a:rPr lang="en" sz="3000">
                <a:solidFill>
                  <a:schemeClr val="accent4"/>
                </a:solidFill>
                <a:latin typeface="Alegreya"/>
                <a:ea typeface="Alegreya"/>
                <a:cs typeface="Alegreya"/>
                <a:sym typeface="Alegreya"/>
              </a:rPr>
              <a:t> </a:t>
            </a:r>
            <a:r>
              <a:rPr lang="en" sz="3000">
                <a:solidFill>
                  <a:srgbClr val="FFC136"/>
                </a:solidFill>
                <a:latin typeface="Alegreya"/>
                <a:ea typeface="Alegreya"/>
                <a:cs typeface="Alegreya"/>
                <a:sym typeface="Alegreya"/>
              </a:rPr>
              <a:t>made laws and controlled the govt.</a:t>
            </a:r>
            <a:endParaRPr sz="3000">
              <a:solidFill>
                <a:srgbClr val="FFC136"/>
              </a:solidFill>
              <a:latin typeface="Alegreya"/>
              <a:ea typeface="Alegreya"/>
              <a:cs typeface="Alegreya"/>
              <a:sym typeface="Alegreya"/>
            </a:endParaRPr>
          </a:p>
          <a:p>
            <a:pPr marL="1371600" marR="0" lvl="2" indent="-419100" algn="l" rtl="0">
              <a:lnSpc>
                <a:spcPct val="100000"/>
              </a:lnSpc>
              <a:spcBef>
                <a:spcPts val="0"/>
              </a:spcBef>
              <a:spcAft>
                <a:spcPts val="0"/>
              </a:spcAft>
              <a:buClr>
                <a:srgbClr val="FFC136"/>
              </a:buClr>
              <a:buSzPts val="3000"/>
              <a:buFont typeface="Alegreya"/>
              <a:buChar char="■"/>
            </a:pPr>
            <a:r>
              <a:rPr lang="en" sz="3000">
                <a:solidFill>
                  <a:srgbClr val="FFC136"/>
                </a:solidFill>
                <a:latin typeface="Alegreya"/>
                <a:ea typeface="Alegreya"/>
                <a:cs typeface="Alegreya"/>
                <a:sym typeface="Alegreya"/>
              </a:rPr>
              <a:t>At first, its members were all </a:t>
            </a:r>
            <a:r>
              <a:rPr lang="en" sz="3000" b="1" u="sng">
                <a:solidFill>
                  <a:srgbClr val="FFD966"/>
                </a:solidFill>
                <a:latin typeface="Alegreya"/>
                <a:ea typeface="Alegreya"/>
                <a:cs typeface="Alegreya"/>
                <a:sym typeface="Alegreya"/>
              </a:rPr>
              <a:t>patricians</a:t>
            </a:r>
            <a:r>
              <a:rPr lang="en" sz="3000">
                <a:solidFill>
                  <a:srgbClr val="FFC136"/>
                </a:solidFill>
                <a:latin typeface="Alegreya"/>
                <a:ea typeface="Alegreya"/>
                <a:cs typeface="Alegreya"/>
                <a:sym typeface="Alegreya"/>
              </a:rPr>
              <a:t>, or members                    of the landholding                       upper class</a:t>
            </a:r>
            <a:endParaRPr sz="3000">
              <a:solidFill>
                <a:srgbClr val="FFC136"/>
              </a:solidFill>
              <a:latin typeface="Alegreya"/>
              <a:ea typeface="Alegreya"/>
              <a:cs typeface="Alegreya"/>
              <a:sym typeface="Alegreya"/>
            </a:endParaRPr>
          </a:p>
        </p:txBody>
      </p:sp>
      <p:pic>
        <p:nvPicPr>
          <p:cNvPr id="124" name="Google Shape;124;p23" descr="Picture1.png"/>
          <p:cNvPicPr preferRelativeResize="0"/>
          <p:nvPr/>
        </p:nvPicPr>
        <p:blipFill>
          <a:blip r:embed="rId4">
            <a:alphaModFix/>
          </a:blip>
          <a:stretch>
            <a:fillRect/>
          </a:stretch>
        </p:blipFill>
        <p:spPr>
          <a:xfrm>
            <a:off x="6897450" y="4627250"/>
            <a:ext cx="2332751" cy="516250"/>
          </a:xfrm>
          <a:prstGeom prst="rect">
            <a:avLst/>
          </a:prstGeom>
          <a:noFill/>
          <a:ln>
            <a:noFill/>
          </a:ln>
        </p:spPr>
      </p:pic>
      <p:pic>
        <p:nvPicPr>
          <p:cNvPr id="125" name="Google Shape;125;p23"/>
          <p:cNvPicPr preferRelativeResize="0"/>
          <p:nvPr/>
        </p:nvPicPr>
        <p:blipFill rotWithShape="1">
          <a:blip r:embed="rId5">
            <a:alphaModFix/>
          </a:blip>
          <a:srcRect r="4406" b="3660"/>
          <a:stretch/>
        </p:blipFill>
        <p:spPr>
          <a:xfrm>
            <a:off x="0" y="0"/>
            <a:ext cx="2256225"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
                                            <p:txEl>
                                              <p:pRg st="0" end="0"/>
                                            </p:txEl>
                                          </p:spTgt>
                                        </p:tgtEl>
                                        <p:attrNameLst>
                                          <p:attrName>style.visibility</p:attrName>
                                        </p:attrNameLst>
                                      </p:cBhvr>
                                      <p:to>
                                        <p:strVal val="visible"/>
                                      </p:to>
                                    </p:set>
                                    <p:animEffect transition="in" filter="fade">
                                      <p:cBhvr>
                                        <p:cTn id="7" dur="500"/>
                                        <p:tgtEl>
                                          <p:spTgt spid="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
                                            <p:txEl>
                                              <p:pRg st="1" end="1"/>
                                            </p:txEl>
                                          </p:spTgt>
                                        </p:tgtEl>
                                        <p:attrNameLst>
                                          <p:attrName>style.visibility</p:attrName>
                                        </p:attrNameLst>
                                      </p:cBhvr>
                                      <p:to>
                                        <p:strVal val="visible"/>
                                      </p:to>
                                    </p:set>
                                    <p:animEffect transition="in" filter="fade">
                                      <p:cBhvr>
                                        <p:cTn id="12" dur="500"/>
                                        <p:tgtEl>
                                          <p:spTgt spid="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3">
                                            <p:txEl>
                                              <p:pRg st="2" end="2"/>
                                            </p:txEl>
                                          </p:spTgt>
                                        </p:tgtEl>
                                        <p:attrNameLst>
                                          <p:attrName>style.visibility</p:attrName>
                                        </p:attrNameLst>
                                      </p:cBhvr>
                                      <p:to>
                                        <p:strVal val="visible"/>
                                      </p:to>
                                    </p:set>
                                    <p:animEffect transition="in" filter="fade">
                                      <p:cBhvr>
                                        <p:cTn id="17" dur="500"/>
                                        <p:tgtEl>
                                          <p:spTgt spid="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738</Words>
  <Application>Microsoft Office PowerPoint</Application>
  <PresentationFormat>On-screen Show (16:9)</PresentationFormat>
  <Paragraphs>46</Paragraphs>
  <Slides>16</Slides>
  <Notes>16</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Alegreya</vt:lpstr>
      <vt:lpstr>Bree Serif</vt:lpstr>
      <vt:lpstr>Caesar Dressing</vt:lpstr>
      <vt:lpstr>Philosopher</vt:lpstr>
      <vt:lpstr>Montserrat</vt:lpstr>
      <vt:lpstr>Metamorphous</vt: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Augustine</dc:creator>
  <cp:lastModifiedBy>Nick Augustine</cp:lastModifiedBy>
  <cp:revision>1</cp:revision>
  <dcterms:modified xsi:type="dcterms:W3CDTF">2020-01-29T20:47:51Z</dcterms:modified>
</cp:coreProperties>
</file>