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75" r:id="rId10"/>
    <p:sldId id="262" r:id="rId11"/>
    <p:sldId id="263" r:id="rId12"/>
    <p:sldId id="280" r:id="rId13"/>
    <p:sldId id="264" r:id="rId14"/>
    <p:sldId id="265" r:id="rId15"/>
    <p:sldId id="273" r:id="rId16"/>
    <p:sldId id="289" r:id="rId17"/>
    <p:sldId id="285" r:id="rId18"/>
    <p:sldId id="286" r:id="rId19"/>
    <p:sldId id="296" r:id="rId20"/>
    <p:sldId id="266" r:id="rId21"/>
    <p:sldId id="295" r:id="rId22"/>
    <p:sldId id="267" r:id="rId23"/>
    <p:sldId id="268" r:id="rId24"/>
    <p:sldId id="269" r:id="rId25"/>
    <p:sldId id="293" r:id="rId26"/>
    <p:sldId id="270" r:id="rId27"/>
    <p:sldId id="271" r:id="rId28"/>
    <p:sldId id="272" r:id="rId29"/>
  </p:sldIdLst>
  <p:sldSz cx="9144000" cy="6858000" type="screen4x3"/>
  <p:notesSz cx="6858000" cy="9236075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8635B-EF2E-49A7-9D2E-BBDA42FE87C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2941C-AB3F-4F2A-B544-8899D1A1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A6388E-5A3B-42AD-A2FD-8284140133B3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D5B7FD9-EA1E-4BEA-A732-00A4703A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awstory.com/rs/2013/05/06/ancient-eurasiatic-superfamily-found-at-root-of-european-and-asian-languages/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IzFz9T5rh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dangeredlanguag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blul.eurolang.ne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thelinguists/For-Educators/Video-Extra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22-maps-that-show-the-deepest-linguistic-conflicts-in-america-2013-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hyperlink" Target="http://aschmann.net/AmEng/" TargetMode="External"/><Relationship Id="rId4" Type="http://schemas.openxmlformats.org/officeDocument/2006/relationships/hyperlink" Target="http://youtu.be/1w6uQIXC1a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 APHG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Indo-European Language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Balto-Slavic branch</a:t>
            </a:r>
          </a:p>
          <a:p>
            <a:pPr lvl="1"/>
            <a:r>
              <a:rPr lang="en-US" dirty="0" smtClean="0"/>
              <a:t>East group = largest, includes Russian</a:t>
            </a:r>
          </a:p>
          <a:p>
            <a:pPr lvl="1"/>
            <a:r>
              <a:rPr lang="en-US" dirty="0" smtClean="0"/>
              <a:t>West group = Polish, Czech, Slavic</a:t>
            </a:r>
          </a:p>
          <a:p>
            <a:pPr lvl="1"/>
            <a:r>
              <a:rPr lang="en-US" dirty="0" smtClean="0"/>
              <a:t>South group = Serbo-Croatian &amp; Bulgarian</a:t>
            </a:r>
          </a:p>
          <a:p>
            <a:pPr lvl="1"/>
            <a:r>
              <a:rPr lang="en-US" dirty="0" smtClean="0"/>
              <a:t>Baltic group = Lithuanian &amp; Latvian</a:t>
            </a:r>
          </a:p>
          <a:p>
            <a:r>
              <a:rPr lang="en-US" dirty="0" smtClean="0"/>
              <a:t>Romance branch</a:t>
            </a:r>
          </a:p>
          <a:p>
            <a:pPr lvl="1"/>
            <a:r>
              <a:rPr lang="en-US" dirty="0" smtClean="0"/>
              <a:t>Major ones = Spanish, Portuguese, French, Italian</a:t>
            </a:r>
          </a:p>
          <a:p>
            <a:pPr lvl="1"/>
            <a:r>
              <a:rPr lang="en-US" dirty="0" smtClean="0"/>
              <a:t>Origins in Roman Empire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Dialect Issues in Romance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Northern v. Southern French </a:t>
            </a:r>
          </a:p>
          <a:p>
            <a:pPr lvl="1"/>
            <a:r>
              <a:rPr lang="en-US" i="1" dirty="0" err="1" smtClean="0"/>
              <a:t>Provençal</a:t>
            </a:r>
            <a:endParaRPr lang="en-US" i="1" dirty="0" smtClean="0"/>
          </a:p>
          <a:p>
            <a:pPr lvl="1"/>
            <a:r>
              <a:rPr lang="en-US" i="1" dirty="0" err="1" smtClean="0"/>
              <a:t>Occeitan</a:t>
            </a:r>
            <a:r>
              <a:rPr lang="en-US" i="1" dirty="0" smtClean="0"/>
              <a:t> dialect, southern France</a:t>
            </a:r>
          </a:p>
          <a:p>
            <a:r>
              <a:rPr lang="en-US" dirty="0" smtClean="0"/>
              <a:t>Castilian Spanish</a:t>
            </a:r>
          </a:p>
          <a:p>
            <a:pPr lvl="1"/>
            <a:r>
              <a:rPr lang="en-US" i="1" dirty="0" smtClean="0"/>
              <a:t>Old </a:t>
            </a:r>
            <a:r>
              <a:rPr lang="en-US" i="1" dirty="0" err="1" smtClean="0"/>
              <a:t>Castille</a:t>
            </a:r>
            <a:r>
              <a:rPr lang="en-US" i="1" dirty="0" smtClean="0"/>
              <a:t>, 9</a:t>
            </a:r>
            <a:r>
              <a:rPr lang="en-US" i="1" baseline="30000" dirty="0" smtClean="0"/>
              <a:t>th</a:t>
            </a:r>
            <a:r>
              <a:rPr lang="en-US" i="1" dirty="0" smtClean="0"/>
              <a:t> Century, Northern Spain</a:t>
            </a:r>
          </a:p>
          <a:p>
            <a:r>
              <a:rPr lang="en-US" dirty="0" smtClean="0"/>
              <a:t>Portugal, Brazil etc. standardized in 1994</a:t>
            </a:r>
          </a:p>
          <a:p>
            <a:pPr lvl="1"/>
            <a:r>
              <a:rPr lang="en-US" i="1" dirty="0" smtClean="0"/>
              <a:t>Portuguese upset – most accent marks eliminated and many Brazilian words added</a:t>
            </a:r>
          </a:p>
          <a:p>
            <a:r>
              <a:rPr lang="en-US" dirty="0" smtClean="0"/>
              <a:t>Issue of identity – Dialect vs. distinct </a:t>
            </a:r>
            <a:r>
              <a:rPr lang="en-US" dirty="0" smtClean="0"/>
              <a:t>language 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Map, p. 148, Romance branch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Romance includes 3 of the world’s 12 most widely spoken languages- Spanish, Portuguese, and French </a:t>
            </a:r>
            <a:endParaRPr lang="en-US" sz="1800" dirty="0"/>
          </a:p>
        </p:txBody>
      </p:sp>
      <p:pic>
        <p:nvPicPr>
          <p:cNvPr id="7" name="Content Placeholder 6" descr="romance branch langua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8610599" cy="4648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 &amp; Diffusion of Indo-European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7850" indent="-514350"/>
            <a:r>
              <a:rPr lang="en-US" dirty="0" smtClean="0"/>
              <a:t>Words from daily life of original speakers are similar in many branches</a:t>
            </a:r>
          </a:p>
          <a:p>
            <a:pPr marL="925830" lvl="1" indent="-514350"/>
            <a:r>
              <a:rPr lang="en-US" dirty="0" smtClean="0"/>
              <a:t>Ex. Bears, snow, deer, bee</a:t>
            </a:r>
          </a:p>
          <a:p>
            <a:pPr marL="577850" indent="-514350"/>
            <a:r>
              <a:rPr lang="en-US" dirty="0" smtClean="0"/>
              <a:t>Words added later (after diffusion) vary</a:t>
            </a:r>
          </a:p>
          <a:p>
            <a:pPr marL="925830" lvl="1" indent="-514350"/>
            <a:r>
              <a:rPr lang="en-US" dirty="0" smtClean="0"/>
              <a:t>Ex. Elephants, rice, ocean</a:t>
            </a:r>
          </a:p>
          <a:p>
            <a:pPr marL="577850" indent="-514350"/>
            <a:r>
              <a:rPr lang="en-US" dirty="0" smtClean="0"/>
              <a:t>Conclusion = area of origin was colder, continental climate etc.	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Two Theories of Diffusion (maps p. 151)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7850" indent="-514350">
              <a:buAutoNum type="arabicPeriod"/>
            </a:pPr>
            <a:r>
              <a:rPr lang="en-US" dirty="0" smtClean="0"/>
              <a:t>Kurgan Hearth Theory</a:t>
            </a:r>
          </a:p>
          <a:p>
            <a:pPr marL="925830" lvl="1" indent="-514350"/>
            <a:r>
              <a:rPr lang="en-US" dirty="0" smtClean="0"/>
              <a:t>Central Asia, approx. 4300 BC</a:t>
            </a:r>
          </a:p>
          <a:p>
            <a:pPr marL="925830" lvl="1" indent="-514350"/>
            <a:r>
              <a:rPr lang="en-US" dirty="0" smtClean="0"/>
              <a:t>May have been 1</a:t>
            </a:r>
            <a:r>
              <a:rPr lang="en-US" baseline="30000" dirty="0" smtClean="0"/>
              <a:t>st</a:t>
            </a:r>
            <a:r>
              <a:rPr lang="en-US" dirty="0" smtClean="0"/>
              <a:t> speakers of Indo-European </a:t>
            </a:r>
          </a:p>
          <a:p>
            <a:pPr marL="925830" lvl="1" indent="-514350"/>
            <a:r>
              <a:rPr lang="en-US" i="1" dirty="0" smtClean="0"/>
              <a:t>Warriors looking for herding space</a:t>
            </a:r>
          </a:p>
          <a:p>
            <a:pPr marL="925830" lvl="1" indent="-514350"/>
            <a:r>
              <a:rPr lang="en-US" i="1" dirty="0" smtClean="0"/>
              <a:t>Domesticated horses, cavalry, conquer areas of Europe &amp; South Asia</a:t>
            </a:r>
          </a:p>
          <a:p>
            <a:pPr marL="577850" indent="-514350">
              <a:buFont typeface="+mj-lt"/>
              <a:buAutoNum type="arabicPeriod"/>
            </a:pPr>
            <a:r>
              <a:rPr lang="en-US" dirty="0" smtClean="0"/>
              <a:t>Anatolia Hearth Theory</a:t>
            </a:r>
          </a:p>
          <a:p>
            <a:pPr marL="925830" lvl="1" indent="-514350"/>
            <a:r>
              <a:rPr lang="en-US" dirty="0" smtClean="0"/>
              <a:t>Eastern Anatolian peninsula 6000 BC</a:t>
            </a:r>
          </a:p>
          <a:p>
            <a:pPr marL="925830" lvl="1" indent="-514350"/>
            <a:r>
              <a:rPr lang="en-US" dirty="0" smtClean="0"/>
              <a:t>Followed successful agriculture (diffusion)</a:t>
            </a:r>
          </a:p>
          <a:p>
            <a:pPr marL="925830" lvl="1" indent="-514350"/>
            <a:r>
              <a:rPr lang="en-US" dirty="0" smtClean="0"/>
              <a:t>Better food supply = population pressure = migration</a:t>
            </a:r>
          </a:p>
          <a:p>
            <a:pPr marL="925830" lvl="1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speak Indo-European family</a:t>
            </a:r>
          </a:p>
          <a:p>
            <a:r>
              <a:rPr lang="en-US" dirty="0" smtClean="0"/>
              <a:t>20% speak Sino-Tibetan family</a:t>
            </a:r>
          </a:p>
          <a:p>
            <a:pPr lvl="1"/>
            <a:r>
              <a:rPr lang="en-US" dirty="0" smtClean="0"/>
              <a:t>Most Chinese</a:t>
            </a:r>
          </a:p>
          <a:p>
            <a:r>
              <a:rPr lang="en-US" dirty="0" smtClean="0"/>
              <a:t>5% each</a:t>
            </a:r>
          </a:p>
          <a:p>
            <a:pPr lvl="1"/>
            <a:r>
              <a:rPr lang="en-US" dirty="0" smtClean="0"/>
              <a:t>Afro-Asiatic (Middle East)</a:t>
            </a:r>
          </a:p>
          <a:p>
            <a:pPr lvl="2"/>
            <a:r>
              <a:rPr lang="en-US" dirty="0" smtClean="0"/>
              <a:t>Arabic most common </a:t>
            </a:r>
            <a:r>
              <a:rPr lang="en-US" dirty="0" err="1" smtClean="0"/>
              <a:t>indiv</a:t>
            </a:r>
            <a:r>
              <a:rPr lang="en-US" dirty="0" smtClean="0"/>
              <a:t>. Language </a:t>
            </a:r>
          </a:p>
          <a:p>
            <a:pPr lvl="1"/>
            <a:r>
              <a:rPr lang="en-US" dirty="0" smtClean="0"/>
              <a:t>Austronesia (Southeast Asia)</a:t>
            </a:r>
          </a:p>
          <a:p>
            <a:pPr lvl="1"/>
            <a:r>
              <a:rPr lang="en-US" dirty="0" smtClean="0"/>
              <a:t>Niger-Congo (Africa)</a:t>
            </a:r>
          </a:p>
          <a:p>
            <a:pPr lvl="1"/>
            <a:r>
              <a:rPr lang="en-US" dirty="0" smtClean="0"/>
              <a:t>Dravidian (India)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writing for Chinese </a:t>
            </a:r>
          </a:p>
          <a:p>
            <a:pPr lvl="1"/>
            <a:r>
              <a:rPr lang="en-US" dirty="0" smtClean="0"/>
              <a:t>Thousands of characters</a:t>
            </a:r>
          </a:p>
          <a:p>
            <a:pPr lvl="1"/>
            <a:r>
              <a:rPr lang="en-US" dirty="0" smtClean="0"/>
              <a:t>Some represent sounds</a:t>
            </a:r>
          </a:p>
          <a:p>
            <a:pPr lvl="1"/>
            <a:r>
              <a:rPr lang="en-US" dirty="0" smtClean="0"/>
              <a:t>Most represent ideas or concepts , not pronunciations</a:t>
            </a:r>
          </a:p>
          <a:p>
            <a:pPr lvl="2"/>
            <a:r>
              <a:rPr lang="en-US" dirty="0" smtClean="0"/>
              <a:t>Ideograms</a:t>
            </a:r>
            <a:endParaRPr lang="en-US" dirty="0"/>
          </a:p>
        </p:txBody>
      </p:sp>
      <p:pic>
        <p:nvPicPr>
          <p:cNvPr id="4" name="Picture 3" descr="chinese ideo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86200"/>
            <a:ext cx="54864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Figure 5-12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Super family </a:t>
            </a:r>
            <a:r>
              <a:rPr lang="en-US" sz="1800" dirty="0" smtClean="0"/>
              <a:t>roots before recorded history? Diagram p. 155 &amp; handout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language family 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981200"/>
            <a:ext cx="87630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African &amp; Afro-Asiatic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language family:</a:t>
            </a:r>
          </a:p>
          <a:p>
            <a:pPr lvl="1"/>
            <a:r>
              <a:rPr lang="en-US" dirty="0" smtClean="0"/>
              <a:t>Nearly 1,000 distinct languages</a:t>
            </a:r>
          </a:p>
          <a:p>
            <a:pPr lvl="1"/>
            <a:r>
              <a:rPr lang="en-US" dirty="0" smtClean="0"/>
              <a:t>Few spoken by more than 1 million </a:t>
            </a:r>
            <a:r>
              <a:rPr lang="en-US" dirty="0" err="1" smtClean="0"/>
              <a:t>ppl</a:t>
            </a:r>
            <a:endParaRPr lang="en-US" dirty="0" smtClean="0"/>
          </a:p>
          <a:p>
            <a:pPr lvl="2"/>
            <a:r>
              <a:rPr lang="en-US" dirty="0" smtClean="0"/>
              <a:t>Why? </a:t>
            </a:r>
          </a:p>
          <a:p>
            <a:endParaRPr lang="en-US" dirty="0" smtClean="0"/>
          </a:p>
          <a:p>
            <a:r>
              <a:rPr lang="en-US" dirty="0" smtClean="0"/>
              <a:t>Afro-Asiatic language family: </a:t>
            </a:r>
          </a:p>
          <a:p>
            <a:pPr lvl="1"/>
            <a:r>
              <a:rPr lang="en-US" dirty="0" smtClean="0"/>
              <a:t>Includes Hebrew &amp; Arabic</a:t>
            </a:r>
          </a:p>
          <a:p>
            <a:pPr lvl="1"/>
            <a:r>
              <a:rPr lang="en-US" dirty="0" smtClean="0"/>
              <a:t>Quran written in Arabic: helped Muslims gain knowledge of it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Major languages in Niger-Congo Family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Problems arise when cultural &amp; language diversity packed into small area = conflict </a:t>
            </a:r>
            <a:endParaRPr lang="en-US" sz="1800" dirty="0"/>
          </a:p>
        </p:txBody>
      </p:sp>
      <p:pic>
        <p:nvPicPr>
          <p:cNvPr id="4" name="Content Placeholder 3" descr="Nigeria_Benin_Cameroon_languages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209800"/>
            <a:ext cx="8534399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&amp; Diffusion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½ Billion fluent speakers</a:t>
            </a:r>
          </a:p>
          <a:p>
            <a:r>
              <a:rPr lang="en-US" dirty="0" smtClean="0"/>
              <a:t>42 nations = Eng.  “official”  lang. (not US)</a:t>
            </a:r>
          </a:p>
          <a:p>
            <a:pPr lvl="1"/>
            <a:r>
              <a:rPr lang="en-US" dirty="0" smtClean="0"/>
              <a:t>Mainly former colonies</a:t>
            </a:r>
          </a:p>
          <a:p>
            <a:r>
              <a:rPr lang="en-US" dirty="0" smtClean="0"/>
              <a:t>Origins in </a:t>
            </a:r>
            <a:r>
              <a:rPr lang="en-US" dirty="0" smtClean="0">
                <a:hlinkClick r:id="rId3"/>
              </a:rPr>
              <a:t>England</a:t>
            </a:r>
            <a:endParaRPr lang="en-US" dirty="0" smtClean="0"/>
          </a:p>
          <a:p>
            <a:pPr lvl="1"/>
            <a:r>
              <a:rPr lang="en-US" dirty="0" smtClean="0"/>
              <a:t>Celts pushed out by Germanic tribes</a:t>
            </a:r>
          </a:p>
          <a:p>
            <a:pPr lvl="1"/>
            <a:r>
              <a:rPr lang="en-US" dirty="0" smtClean="0"/>
              <a:t>Anglos, Saxons, Jutes</a:t>
            </a:r>
          </a:p>
          <a:p>
            <a:pPr lvl="1"/>
            <a:r>
              <a:rPr lang="en-US" dirty="0" smtClean="0"/>
              <a:t>Viking invasion added to mix</a:t>
            </a:r>
          </a:p>
          <a:p>
            <a:pPr lvl="1"/>
            <a:r>
              <a:rPr lang="en-US" dirty="0" smtClean="0"/>
              <a:t>Norman invasion = 300 years of French influence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Local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To survive-a language needs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sufficient # of speakers</a:t>
            </a:r>
          </a:p>
          <a:p>
            <a:pPr lvl="1"/>
            <a:r>
              <a:rPr lang="en-US" dirty="0" smtClean="0"/>
              <a:t>Government support</a:t>
            </a:r>
          </a:p>
          <a:p>
            <a:pPr lvl="2"/>
            <a:r>
              <a:rPr lang="en-US" dirty="0" smtClean="0"/>
              <a:t>Devolution: Transfer of power from high to low in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3"/>
            <a:r>
              <a:rPr lang="en-US" dirty="0" smtClean="0"/>
              <a:t>Allows minority language to exist</a:t>
            </a:r>
          </a:p>
          <a:p>
            <a:pPr lvl="3"/>
            <a:r>
              <a:rPr lang="en-US" dirty="0" smtClean="0"/>
              <a:t>Or nationalist promote local language to resist central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4"/>
            <a:r>
              <a:rPr lang="en-US" dirty="0" smtClean="0"/>
              <a:t>Ex: Basque</a:t>
            </a:r>
          </a:p>
          <a:p>
            <a:pPr lvl="2"/>
            <a:r>
              <a:rPr lang="en-US" dirty="0" smtClean="0"/>
              <a:t>Nationalism: Govt. policies to increase pride in country</a:t>
            </a:r>
          </a:p>
          <a:p>
            <a:pPr lvl="3"/>
            <a:r>
              <a:rPr lang="en-US" dirty="0" smtClean="0"/>
              <a:t>Ex: Ireland/Gaelic, Israel/Hebrew</a:t>
            </a:r>
          </a:p>
          <a:p>
            <a:pPr lvl="2"/>
            <a:r>
              <a:rPr lang="en-US" dirty="0" smtClean="0"/>
              <a:t>Centripetal forces: forces that unite (language)</a:t>
            </a:r>
          </a:p>
          <a:p>
            <a:pPr lvl="3"/>
            <a:r>
              <a:rPr lang="en-US" dirty="0" smtClean="0"/>
              <a:t>Ex: 2 or more languages to reduce threats, secession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Preserving language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European Union: European Bureau of Lesser Used Languages </a:t>
            </a:r>
          </a:p>
          <a:p>
            <a:pPr lvl="1"/>
            <a:r>
              <a:rPr lang="en-US" dirty="0" smtClean="0">
                <a:hlinkClick r:id="rId2"/>
              </a:rPr>
              <a:t>http://eblul.eurolang.net/</a:t>
            </a:r>
            <a:endParaRPr lang="en-US" dirty="0" smtClean="0"/>
          </a:p>
          <a:p>
            <a:r>
              <a:rPr lang="en-US" dirty="0" smtClean="0"/>
              <a:t>Groups resist English </a:t>
            </a:r>
          </a:p>
          <a:p>
            <a:pPr lvl="1"/>
            <a:r>
              <a:rPr lang="en-US" dirty="0" smtClean="0"/>
              <a:t>Native Americans</a:t>
            </a:r>
          </a:p>
          <a:p>
            <a:pPr lvl="1"/>
            <a:r>
              <a:rPr lang="en-US" dirty="0" smtClean="0"/>
              <a:t>Minority languages, passed on by elders to kids</a:t>
            </a:r>
          </a:p>
          <a:p>
            <a:r>
              <a:rPr lang="en-US" dirty="0" smtClean="0"/>
              <a:t>Many already extinct</a:t>
            </a:r>
          </a:p>
          <a:p>
            <a:pPr lvl="1"/>
            <a:r>
              <a:rPr lang="en-US" dirty="0" smtClean="0"/>
              <a:t>Several Native American languages</a:t>
            </a:r>
          </a:p>
          <a:p>
            <a:pPr lvl="1"/>
            <a:r>
              <a:rPr lang="en-US" dirty="0" smtClean="0"/>
              <a:t>Gothic &amp; entire Eastern Germanic branch</a:t>
            </a:r>
          </a:p>
          <a:p>
            <a:pPr lvl="1"/>
            <a:r>
              <a:rPr lang="en-US" dirty="0" smtClean="0"/>
              <a:t>Political &amp;/or religious domination forced conversion to other languages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Reviving an </a:t>
            </a:r>
            <a:r>
              <a:rPr lang="en-US" dirty="0" smtClean="0"/>
              <a:t>extinct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 = official language in Israel</a:t>
            </a:r>
          </a:p>
          <a:p>
            <a:r>
              <a:rPr lang="en-US" dirty="0" smtClean="0"/>
              <a:t>Unifies diverse Jewish immigrants</a:t>
            </a:r>
          </a:p>
          <a:p>
            <a:r>
              <a:rPr lang="en-US" dirty="0" smtClean="0"/>
              <a:t>Required inventing new words </a:t>
            </a:r>
          </a:p>
          <a:p>
            <a:pPr lvl="1"/>
            <a:r>
              <a:rPr lang="en-US" dirty="0" smtClean="0"/>
              <a:t>all things invented since extinction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Preserving </a:t>
            </a:r>
            <a:r>
              <a:rPr lang="en-US" sz="3600" dirty="0" smtClean="0">
                <a:hlinkClick r:id="rId3"/>
              </a:rPr>
              <a:t>Endangered Languages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Celtic</a:t>
            </a:r>
          </a:p>
          <a:p>
            <a:pPr lvl="1"/>
            <a:r>
              <a:rPr lang="en-US" dirty="0" smtClean="0"/>
              <a:t>Gaelic group = Irish &amp; Scottish</a:t>
            </a:r>
          </a:p>
          <a:p>
            <a:pPr lvl="2"/>
            <a:r>
              <a:rPr lang="en-US" dirty="0" smtClean="0"/>
              <a:t>Few speakers left but extensive </a:t>
            </a:r>
            <a:r>
              <a:rPr lang="en-US" dirty="0" smtClean="0"/>
              <a:t>literature</a:t>
            </a:r>
            <a:endParaRPr lang="en-US" dirty="0" smtClean="0"/>
          </a:p>
          <a:p>
            <a:pPr lvl="1"/>
            <a:r>
              <a:rPr lang="en-US" dirty="0" err="1" smtClean="0"/>
              <a:t>Brythonic</a:t>
            </a:r>
            <a:r>
              <a:rPr lang="en-US" dirty="0" smtClean="0"/>
              <a:t> group</a:t>
            </a:r>
          </a:p>
          <a:p>
            <a:r>
              <a:rPr lang="en-US" dirty="0" smtClean="0"/>
              <a:t>Conquests by English &amp; French led to decline</a:t>
            </a:r>
          </a:p>
          <a:p>
            <a:r>
              <a:rPr lang="en-US" dirty="0" smtClean="0"/>
              <a:t>Governments &amp; pop culture try to revive</a:t>
            </a:r>
          </a:p>
          <a:p>
            <a:pPr lvl="1"/>
            <a:r>
              <a:rPr lang="en-US" dirty="0" smtClean="0"/>
              <a:t>Welsh training required in Wales &amp; history &amp; Lit added to curriculum</a:t>
            </a:r>
          </a:p>
          <a:p>
            <a:pPr lvl="1"/>
            <a:r>
              <a:rPr lang="en-US" dirty="0" smtClean="0"/>
              <a:t>Irish Gaelic music groups, TV &amp; radio try to establish separate identity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Multi-lingual States Belgium &amp; Switzerland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by Germanic/Romance language border</a:t>
            </a:r>
          </a:p>
          <a:p>
            <a:r>
              <a:rPr lang="en-US" dirty="0" smtClean="0"/>
              <a:t>Belgium</a:t>
            </a:r>
          </a:p>
          <a:p>
            <a:pPr lvl="1"/>
            <a:r>
              <a:rPr lang="en-US" dirty="0" smtClean="0"/>
              <a:t>South = Walloons = speak French</a:t>
            </a:r>
          </a:p>
          <a:p>
            <a:pPr lvl="1"/>
            <a:r>
              <a:rPr lang="en-US" dirty="0" smtClean="0"/>
              <a:t>North = Flemings = speak Flemish (Dutch dialect)</a:t>
            </a:r>
          </a:p>
          <a:p>
            <a:pPr lvl="1"/>
            <a:r>
              <a:rPr lang="en-US" dirty="0" smtClean="0"/>
              <a:t>Wallonia &amp; Flanders with separate governments</a:t>
            </a:r>
          </a:p>
          <a:p>
            <a:pPr lvl="1"/>
            <a:r>
              <a:rPr lang="en-US" dirty="0" smtClean="0"/>
              <a:t>Capital officially bilingual</a:t>
            </a:r>
          </a:p>
          <a:p>
            <a:pPr lvl="1"/>
            <a:r>
              <a:rPr lang="en-US" dirty="0" smtClean="0"/>
              <a:t>Boundary issues for some towns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Languages of Switzerland, p. 162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1800" dirty="0" smtClean="0"/>
              <a:t>4 official languages – German, French, Italian, </a:t>
            </a:r>
            <a:r>
              <a:rPr lang="en-US" sz="1800" dirty="0" err="1" smtClean="0"/>
              <a:t>Romanish</a:t>
            </a:r>
            <a:endParaRPr lang="en-US" sz="1800" dirty="0" smtClean="0"/>
          </a:p>
          <a:p>
            <a:pPr lvl="1"/>
            <a:r>
              <a:rPr lang="en-US" sz="1800" dirty="0" smtClean="0"/>
              <a:t>Government very decentralized = mostly local control</a:t>
            </a:r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  <p:pic>
        <p:nvPicPr>
          <p:cNvPr id="7" name="Picture Placeholder 6" descr="official languages switz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0"/>
            <a:ext cx="89154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Unrelated to neighbors</a:t>
            </a:r>
          </a:p>
          <a:p>
            <a:pPr lvl="1"/>
            <a:r>
              <a:rPr lang="en-US" dirty="0" smtClean="0"/>
              <a:t>Icelandic</a:t>
            </a:r>
          </a:p>
          <a:p>
            <a:pPr lvl="2"/>
            <a:r>
              <a:rPr lang="en-US" dirty="0" smtClean="0"/>
              <a:t>Related to other North Germanic</a:t>
            </a:r>
          </a:p>
          <a:p>
            <a:pPr lvl="2"/>
            <a:r>
              <a:rPr lang="en-US" smtClean="0"/>
              <a:t>Isolation means less change from origins </a:t>
            </a:r>
          </a:p>
          <a:p>
            <a:r>
              <a:rPr lang="en-US" dirty="0" smtClean="0"/>
              <a:t>Unattached to a language family</a:t>
            </a:r>
          </a:p>
          <a:p>
            <a:pPr lvl="1"/>
            <a:r>
              <a:rPr lang="en-US" dirty="0" smtClean="0"/>
              <a:t>Basque = Pyrenees Mt. Area</a:t>
            </a:r>
          </a:p>
          <a:p>
            <a:pPr lvl="2"/>
            <a:r>
              <a:rPr lang="en-US" dirty="0" smtClean="0"/>
              <a:t>Likely the only Pre-Indo-European survivor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Dominance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language between varied speakers</a:t>
            </a:r>
          </a:p>
          <a:p>
            <a:pPr lvl="1"/>
            <a:r>
              <a:rPr lang="en-US" dirty="0" smtClean="0"/>
              <a:t>Lingua Franca – particularly for economics</a:t>
            </a:r>
          </a:p>
          <a:p>
            <a:pPr lvl="1"/>
            <a:r>
              <a:rPr lang="en-US" dirty="0" smtClean="0"/>
              <a:t>Simplified forms = pidgin language</a:t>
            </a:r>
          </a:p>
          <a:p>
            <a:pPr lvl="2"/>
            <a:r>
              <a:rPr lang="en-US" dirty="0" smtClean="0"/>
              <a:t>Enough to communicate basics</a:t>
            </a:r>
          </a:p>
          <a:p>
            <a:pPr lvl="2"/>
            <a:r>
              <a:rPr lang="en-US" dirty="0" smtClean="0"/>
              <a:t>No native speakers of a pidgin language</a:t>
            </a:r>
          </a:p>
          <a:p>
            <a:pPr lvl="1"/>
            <a:r>
              <a:rPr lang="en-US" dirty="0" smtClean="0"/>
              <a:t>ESL common abroad (83% in EU, 6yrs. In Japan)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&amp; conquest = normal spread of lingua franca</a:t>
            </a:r>
          </a:p>
          <a:p>
            <a:r>
              <a:rPr lang="en-US" dirty="0" smtClean="0"/>
              <a:t>Today English spread without either!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vocab</a:t>
            </a:r>
            <a:r>
              <a:rPr lang="en-US" dirty="0" smtClean="0"/>
              <a:t>, spelling &amp; pronunciations</a:t>
            </a:r>
          </a:p>
          <a:p>
            <a:pPr lvl="2"/>
            <a:r>
              <a:rPr lang="en-US" dirty="0" smtClean="0"/>
              <a:t>Ethnic dialects &amp; common usage gain validity</a:t>
            </a:r>
          </a:p>
          <a:p>
            <a:pPr lvl="1"/>
            <a:r>
              <a:rPr lang="en-US" dirty="0" smtClean="0"/>
              <a:t>English words fusing with other </a:t>
            </a:r>
            <a:r>
              <a:rPr lang="en-US" dirty="0" smtClean="0"/>
              <a:t>languages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Dialects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Regional variations </a:t>
            </a:r>
          </a:p>
          <a:p>
            <a:pPr lvl="1"/>
            <a:r>
              <a:rPr lang="en-US" dirty="0" err="1" smtClean="0"/>
              <a:t>Vocab</a:t>
            </a:r>
            <a:r>
              <a:rPr lang="en-US" dirty="0" smtClean="0"/>
              <a:t>, spelling, pronunciation</a:t>
            </a:r>
          </a:p>
          <a:p>
            <a:pPr lvl="1"/>
            <a:r>
              <a:rPr lang="en-US" dirty="0" smtClean="0"/>
              <a:t>More dialects due to greater geographic extent</a:t>
            </a:r>
          </a:p>
          <a:p>
            <a:pPr lvl="1"/>
            <a:r>
              <a:rPr lang="en-US" dirty="0" smtClean="0"/>
              <a:t>Map page 140 = variations in England</a:t>
            </a:r>
          </a:p>
          <a:p>
            <a:r>
              <a:rPr lang="en-US" dirty="0" smtClean="0"/>
              <a:t>Upper class, London, Cambridge, Oxford</a:t>
            </a:r>
          </a:p>
          <a:p>
            <a:pPr lvl="1"/>
            <a:r>
              <a:rPr lang="en-US" dirty="0" smtClean="0"/>
              <a:t>Advance as “standard” after printing press used for grammar books</a:t>
            </a:r>
          </a:p>
          <a:p>
            <a:pPr lvl="1"/>
            <a:r>
              <a:rPr lang="en-US" dirty="0" smtClean="0"/>
              <a:t>After colonization of America &amp; revolution</a:t>
            </a:r>
          </a:p>
          <a:p>
            <a:pPr lvl="2"/>
            <a:r>
              <a:rPr lang="en-US" dirty="0" smtClean="0"/>
              <a:t>Am. Pronunciation from earlier upper class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Dialects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English </a:t>
            </a:r>
            <a:r>
              <a:rPr lang="en-US" dirty="0" smtClean="0"/>
              <a:t>variations</a:t>
            </a:r>
            <a:endParaRPr lang="en-US" dirty="0" smtClean="0"/>
          </a:p>
          <a:p>
            <a:pPr lvl="1"/>
            <a:r>
              <a:rPr lang="en-US" dirty="0" smtClean="0"/>
              <a:t>Inventions AFTER colonization </a:t>
            </a:r>
            <a:r>
              <a:rPr lang="en-US" dirty="0" smtClean="0"/>
              <a:t>differ</a:t>
            </a:r>
            <a:endParaRPr lang="en-US" dirty="0" smtClean="0"/>
          </a:p>
          <a:p>
            <a:r>
              <a:rPr lang="en-US" dirty="0" smtClean="0"/>
              <a:t>Noah Webster </a:t>
            </a:r>
          </a:p>
          <a:p>
            <a:pPr lvl="1"/>
            <a:r>
              <a:rPr lang="en-US" dirty="0" smtClean="0"/>
              <a:t>Comprehensive American dictionary &amp; grammar</a:t>
            </a:r>
          </a:p>
          <a:p>
            <a:pPr lvl="1"/>
            <a:r>
              <a:rPr lang="en-US" dirty="0" smtClean="0"/>
              <a:t>Not aware of new standardized rules in England</a:t>
            </a:r>
          </a:p>
          <a:p>
            <a:pPr lvl="1"/>
            <a:r>
              <a:rPr lang="en-US" dirty="0" smtClean="0"/>
              <a:t>Part of movement for increased nationalism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Dialects of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4267201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Within U.S. dialects</a:t>
            </a:r>
            <a:endParaRPr lang="en-US" dirty="0" smtClean="0"/>
          </a:p>
          <a:p>
            <a:pPr lvl="1"/>
            <a:r>
              <a:rPr lang="en-US" dirty="0" smtClean="0"/>
              <a:t>Variations from settlers origins</a:t>
            </a:r>
          </a:p>
          <a:p>
            <a:pPr lvl="2"/>
            <a:r>
              <a:rPr lang="en-US" dirty="0" smtClean="0"/>
              <a:t>S. vs. N. England or other parts of </a:t>
            </a:r>
            <a:r>
              <a:rPr lang="en-US" dirty="0" smtClean="0"/>
              <a:t>Europe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Different Words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Pronunciation</a:t>
            </a:r>
            <a:endParaRPr lang="en-US" dirty="0" smtClean="0"/>
          </a:p>
          <a:p>
            <a:pPr lvl="1"/>
            <a:r>
              <a:rPr lang="en-US" dirty="0" smtClean="0"/>
              <a:t>Boston &amp; coastal ports = more contact with English </a:t>
            </a:r>
          </a:p>
          <a:p>
            <a:pPr lvl="1"/>
            <a:r>
              <a:rPr lang="en-US" dirty="0" err="1" smtClean="0"/>
              <a:t>MidAtlantic</a:t>
            </a:r>
            <a:r>
              <a:rPr lang="en-US" dirty="0" smtClean="0"/>
              <a:t> = supply most settlers to West</a:t>
            </a:r>
          </a:p>
          <a:p>
            <a:pPr lvl="2"/>
            <a:r>
              <a:rPr lang="en-US" dirty="0" smtClean="0"/>
              <a:t>Became most recognized variation nationally</a:t>
            </a:r>
            <a:endParaRPr lang="en-US" dirty="0"/>
          </a:p>
        </p:txBody>
      </p:sp>
      <p:pic>
        <p:nvPicPr>
          <p:cNvPr id="16386" name="Picture 2" descr="http://static.businessinsider.com/image/51af5dc3ecad04fb48000005-1200/this-is-the-deepest-and-most-obvious-linguistic-divide-in-america-its-also-an-example-of-how-everyone-in-south-florida-pronounces-things-in-the-northern-us-sty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971800" cy="211015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Families &amp;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language</a:t>
            </a:r>
          </a:p>
          <a:p>
            <a:r>
              <a:rPr lang="en-US" dirty="0" smtClean="0"/>
              <a:t>English: part of Indo-European language family</a:t>
            </a:r>
          </a:p>
          <a:p>
            <a:pPr lvl="1"/>
            <a:r>
              <a:rPr lang="en-US" dirty="0" smtClean="0"/>
              <a:t>Collection of languages related through common ancestor </a:t>
            </a:r>
          </a:p>
          <a:p>
            <a:pPr lvl="1"/>
            <a:r>
              <a:rPr lang="en-US" dirty="0" smtClean="0"/>
              <a:t>Use literary tradition: written form of a language </a:t>
            </a:r>
          </a:p>
          <a:p>
            <a:pPr lvl="2"/>
            <a:r>
              <a:rPr lang="en-US" dirty="0" smtClean="0"/>
              <a:t>Used by many languages </a:t>
            </a:r>
          </a:p>
          <a:p>
            <a:pPr lvl="1"/>
            <a:r>
              <a:rPr lang="en-US" dirty="0" smtClean="0"/>
              <a:t>Language branch: what is the difference?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Family: group of languages that share a common ancestor </a:t>
            </a:r>
          </a:p>
          <a:p>
            <a:r>
              <a:rPr lang="en-US" dirty="0" smtClean="0"/>
              <a:t>Branch: collection of languages within a family </a:t>
            </a:r>
          </a:p>
          <a:p>
            <a:r>
              <a:rPr lang="en-US" dirty="0" smtClean="0"/>
              <a:t>Group: collection of languages within a branch</a:t>
            </a:r>
          </a:p>
          <a:p>
            <a:pPr lvl="1"/>
            <a:r>
              <a:rPr lang="en-US" dirty="0" smtClean="0"/>
              <a:t>Group of languages w. common origin that have evolved into individual languages</a:t>
            </a:r>
          </a:p>
          <a:p>
            <a:pPr lvl="1"/>
            <a:r>
              <a:rPr lang="en-US" dirty="0" smtClean="0"/>
              <a:t>EX: Family-Branch-Group (FBG)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228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Indo-European Language Family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 total branches-4 large, 4 small</a:t>
            </a:r>
          </a:p>
          <a:p>
            <a:r>
              <a:rPr lang="en-US" dirty="0" smtClean="0"/>
              <a:t>Germanic branch</a:t>
            </a:r>
          </a:p>
          <a:p>
            <a:pPr lvl="1"/>
            <a:r>
              <a:rPr lang="en-US" dirty="0" smtClean="0"/>
              <a:t>West Germanic group</a:t>
            </a:r>
          </a:p>
          <a:p>
            <a:pPr lvl="2"/>
            <a:r>
              <a:rPr lang="en-US" dirty="0" smtClean="0"/>
              <a:t>High =  modern German</a:t>
            </a:r>
          </a:p>
          <a:p>
            <a:pPr lvl="2"/>
            <a:r>
              <a:rPr lang="en-US" dirty="0" smtClean="0"/>
              <a:t>Low = English, Dutch, Flemish, Afrikaans</a:t>
            </a:r>
          </a:p>
          <a:p>
            <a:pPr lvl="1"/>
            <a:r>
              <a:rPr lang="en-US" dirty="0" smtClean="0"/>
              <a:t>North Germanic group = Scandinavian</a:t>
            </a:r>
          </a:p>
          <a:p>
            <a:pPr lvl="2"/>
            <a:r>
              <a:rPr lang="en-US" dirty="0" smtClean="0"/>
              <a:t>Swedish, Danish, Norwegian, Icelandic – all from Norse</a:t>
            </a:r>
          </a:p>
          <a:p>
            <a:r>
              <a:rPr lang="en-US" dirty="0" smtClean="0"/>
              <a:t>Indo-Iranian branch</a:t>
            </a:r>
          </a:p>
          <a:p>
            <a:pPr lvl="1"/>
            <a:r>
              <a:rPr lang="en-US" dirty="0" smtClean="0"/>
              <a:t>Largest branch, &gt; 100 languages, &gt; 1 billion people</a:t>
            </a:r>
          </a:p>
          <a:p>
            <a:pPr lvl="1"/>
            <a:r>
              <a:rPr lang="en-US" dirty="0" smtClean="0"/>
              <a:t>Eastern group = Indic</a:t>
            </a:r>
          </a:p>
          <a:p>
            <a:pPr lvl="1"/>
            <a:r>
              <a:rPr lang="en-US" dirty="0" smtClean="0"/>
              <a:t>Western group = Iranian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Map, p. 144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map_indoeuropea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066800"/>
            <a:ext cx="86868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4408</TotalTime>
  <Words>1128</Words>
  <Application>Microsoft Office PowerPoint</Application>
  <PresentationFormat>On-screen Show (4:3)</PresentationFormat>
  <Paragraphs>197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Rockwell</vt:lpstr>
      <vt:lpstr>Wingdings 2</vt:lpstr>
      <vt:lpstr>Foundry</vt:lpstr>
      <vt:lpstr>Language</vt:lpstr>
      <vt:lpstr>Origin &amp; Diffusion of English</vt:lpstr>
      <vt:lpstr>Dialects of English</vt:lpstr>
      <vt:lpstr>Dialects of English</vt:lpstr>
      <vt:lpstr>Dialects of English</vt:lpstr>
      <vt:lpstr>Families &amp; Branches</vt:lpstr>
      <vt:lpstr>Language</vt:lpstr>
      <vt:lpstr>Indo-European Language Family  </vt:lpstr>
      <vt:lpstr>Map, p. 144</vt:lpstr>
      <vt:lpstr>Indo-European Language Family</vt:lpstr>
      <vt:lpstr>Dialect Issues in Romance Branch</vt:lpstr>
      <vt:lpstr>Map, p. 148, Romance branch </vt:lpstr>
      <vt:lpstr>Origin &amp; Diffusion of Indo-European</vt:lpstr>
      <vt:lpstr>Two Theories of Diffusion (maps p. 151)</vt:lpstr>
      <vt:lpstr>Classification of Languages</vt:lpstr>
      <vt:lpstr>Ideograms</vt:lpstr>
      <vt:lpstr>Figure 5-12</vt:lpstr>
      <vt:lpstr>African &amp; Afro-Asiatic</vt:lpstr>
      <vt:lpstr>Major languages in Niger-Congo Family </vt:lpstr>
      <vt:lpstr>Preserving Local Languages</vt:lpstr>
      <vt:lpstr>Preserving language diversity</vt:lpstr>
      <vt:lpstr>Reviving an extinct language</vt:lpstr>
      <vt:lpstr>Preserving Endangered Languages</vt:lpstr>
      <vt:lpstr>Multi-lingual States Belgium &amp; Switzerland</vt:lpstr>
      <vt:lpstr>Official Languages of Switzerland, p. 162 </vt:lpstr>
      <vt:lpstr>Isolated Languages</vt:lpstr>
      <vt:lpstr>Global Dominance of English</vt:lpstr>
      <vt:lpstr>Expansion Diffusion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</dc:title>
  <dc:creator>Debra Torrison</dc:creator>
  <cp:lastModifiedBy>Nick Augustine</cp:lastModifiedBy>
  <cp:revision>258</cp:revision>
  <dcterms:created xsi:type="dcterms:W3CDTF">2009-10-19T00:51:12Z</dcterms:created>
  <dcterms:modified xsi:type="dcterms:W3CDTF">2020-11-09T14:30:09Z</dcterms:modified>
</cp:coreProperties>
</file>