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9" r:id="rId9"/>
    <p:sldId id="270" r:id="rId10"/>
    <p:sldId id="273" r:id="rId11"/>
    <p:sldId id="271" r:id="rId12"/>
    <p:sldId id="272" r:id="rId13"/>
    <p:sldId id="263" r:id="rId14"/>
    <p:sldId id="261" r:id="rId15"/>
    <p:sldId id="266" r:id="rId16"/>
    <p:sldId id="268" r:id="rId17"/>
    <p:sldId id="274" r:id="rId18"/>
    <p:sldId id="26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2803BC-F92D-354D-96E5-1FA3712CC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34693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YcUDBgYod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Legislative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9304" y="3148259"/>
            <a:ext cx="475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Senate Majority Leader= Mitch McConnell (R)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9305" y="5247592"/>
            <a:ext cx="491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Senate Minority Leader= Chuck Schumer (D)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9304" y="3751207"/>
            <a:ext cx="393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Senate Majority Whip= John Thune (R)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9305" y="4411028"/>
            <a:ext cx="421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Senate Pro Tempore= Charles Grassley (R)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9305" y="5828570"/>
            <a:ext cx="393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Senate Minority Whip= Dick Durbin (D)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99304" y="2439488"/>
            <a:ext cx="421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President of the Senate= Mike Pence (R)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8655" y="448761"/>
            <a:ext cx="8437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Senate Leadership= Republicans currently have a majority in the Senate, but still need Democrats to meet the 60 vote threshold to pass a bill.</a:t>
            </a:r>
            <a:endParaRPr lang="en-US" sz="2800" dirty="0"/>
          </a:p>
        </p:txBody>
      </p:sp>
      <p:pic>
        <p:nvPicPr>
          <p:cNvPr id="3074" name="Picture 2" descr=",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" y="2078831"/>
            <a:ext cx="756496" cy="9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cConnell, Mitc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90" y="2839542"/>
            <a:ext cx="82296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chumer, Charles E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3" y="4946073"/>
            <a:ext cx="705997" cy="8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urbin, Richard J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09" y="5758479"/>
            <a:ext cx="713363" cy="8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assley, Chuc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07" y="4207681"/>
            <a:ext cx="760363" cy="9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hune, Joh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5" y="3409500"/>
            <a:ext cx="82296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9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8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8288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b="1" i="1" dirty="0" smtClean="0"/>
              <a:t>Bicameral Differences</a:t>
            </a:r>
            <a:r>
              <a:rPr lang="en-US" i="1" dirty="0"/>
              <a:t/>
            </a:r>
            <a:br>
              <a:rPr lang="en-US" i="1" dirty="0"/>
            </a:br>
            <a:r>
              <a:rPr lang="en-US" u="sng" dirty="0"/>
              <a:t>House</a:t>
            </a:r>
            <a:r>
              <a:rPr lang="en-US" i="1" dirty="0"/>
              <a:t>                </a:t>
            </a:r>
            <a:r>
              <a:rPr lang="en-US" u="sng" dirty="0"/>
              <a:t>Senate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495800" cy="49530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  <a:buClr>
                <a:srgbClr val="000099"/>
              </a:buClr>
            </a:pPr>
            <a:r>
              <a:rPr lang="en-US" sz="3200" dirty="0"/>
              <a:t>Initiate revenue bills</a:t>
            </a:r>
          </a:p>
          <a:p>
            <a:pPr>
              <a:lnSpc>
                <a:spcPct val="90000"/>
              </a:lnSpc>
              <a:buClr>
                <a:srgbClr val="000099"/>
              </a:buClr>
            </a:pPr>
            <a:r>
              <a:rPr lang="en-US" sz="3200" dirty="0"/>
              <a:t>2-year </a:t>
            </a:r>
            <a:r>
              <a:rPr lang="en-US" sz="3200" dirty="0" smtClean="0"/>
              <a:t>terms</a:t>
            </a:r>
            <a:endParaRPr lang="en-US" sz="3200" dirty="0"/>
          </a:p>
          <a:p>
            <a:pPr>
              <a:lnSpc>
                <a:spcPct val="90000"/>
              </a:lnSpc>
              <a:buClr>
                <a:srgbClr val="000099"/>
              </a:buClr>
            </a:pPr>
            <a:r>
              <a:rPr lang="en-US" sz="3200" dirty="0" smtClean="0"/>
              <a:t>435 members</a:t>
            </a:r>
            <a:endParaRPr lang="en-US" sz="3200" dirty="0"/>
          </a:p>
          <a:p>
            <a:pPr>
              <a:lnSpc>
                <a:spcPct val="90000"/>
              </a:lnSpc>
              <a:buClr>
                <a:srgbClr val="000099"/>
              </a:buClr>
            </a:pPr>
            <a:r>
              <a:rPr lang="en-US" sz="3200" dirty="0" smtClean="0"/>
              <a:t>Formal procedures</a:t>
            </a:r>
            <a:endParaRPr lang="en-US" sz="3200" dirty="0"/>
          </a:p>
          <a:p>
            <a:pPr>
              <a:lnSpc>
                <a:spcPct val="90000"/>
              </a:lnSpc>
              <a:buClr>
                <a:srgbClr val="000099"/>
              </a:buClr>
            </a:pPr>
            <a:r>
              <a:rPr lang="en-US" sz="3200" dirty="0" smtClean="0"/>
              <a:t>Specialists on policy</a:t>
            </a:r>
            <a:endParaRPr lang="en-US" sz="3200" dirty="0"/>
          </a:p>
          <a:p>
            <a:pPr>
              <a:lnSpc>
                <a:spcPct val="90000"/>
              </a:lnSpc>
              <a:buClr>
                <a:srgbClr val="000099"/>
              </a:buClr>
            </a:pPr>
            <a:r>
              <a:rPr lang="en-US" sz="3200" dirty="0" smtClean="0"/>
              <a:t>Majority have more influence on rules, procedures, and votes</a:t>
            </a:r>
            <a:endParaRPr lang="en-US" sz="3200" dirty="0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76400"/>
            <a:ext cx="3810000" cy="4976813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70000" lnSpcReduction="20000"/>
          </a:bodyPr>
          <a:lstStyle/>
          <a:p>
            <a:pPr>
              <a:buClr>
                <a:srgbClr val="FF0000"/>
              </a:buClr>
            </a:pPr>
            <a:r>
              <a:rPr lang="en-US" sz="4000" dirty="0" smtClean="0"/>
              <a:t>Advise </a:t>
            </a:r>
            <a:r>
              <a:rPr lang="en-US" sz="4000" dirty="0"/>
              <a:t>and </a:t>
            </a:r>
            <a:r>
              <a:rPr lang="en-US" sz="4000" dirty="0" smtClean="0"/>
              <a:t>consent executive choices</a:t>
            </a:r>
            <a:endParaRPr lang="en-US" sz="4000" dirty="0"/>
          </a:p>
          <a:p>
            <a:pPr>
              <a:buClr>
                <a:srgbClr val="FF0000"/>
              </a:buClr>
            </a:pPr>
            <a:r>
              <a:rPr lang="en-US" sz="4000" dirty="0"/>
              <a:t>6-year </a:t>
            </a:r>
            <a:r>
              <a:rPr lang="en-US" sz="4000" dirty="0" smtClean="0"/>
              <a:t>terms</a:t>
            </a:r>
            <a:endParaRPr lang="en-US" sz="4000" dirty="0"/>
          </a:p>
          <a:p>
            <a:pPr>
              <a:buClr>
                <a:srgbClr val="FF0000"/>
              </a:buClr>
            </a:pPr>
            <a:r>
              <a:rPr lang="en-US" sz="4000" dirty="0" smtClean="0"/>
              <a:t>100 members</a:t>
            </a:r>
            <a:endParaRPr lang="en-US" sz="4000" dirty="0"/>
          </a:p>
          <a:p>
            <a:pPr>
              <a:buClr>
                <a:srgbClr val="FF0000"/>
              </a:buClr>
            </a:pPr>
            <a:r>
              <a:rPr lang="en-US" sz="4000" dirty="0" smtClean="0"/>
              <a:t>Relaxed leadership</a:t>
            </a:r>
            <a:endParaRPr lang="en-US" sz="4000" dirty="0"/>
          </a:p>
          <a:p>
            <a:pPr>
              <a:buClr>
                <a:srgbClr val="FF0000"/>
              </a:buClr>
            </a:pPr>
            <a:r>
              <a:rPr lang="en-US" sz="4000" dirty="0" smtClean="0"/>
              <a:t>Generalist in policy</a:t>
            </a:r>
            <a:endParaRPr lang="en-US" sz="4000" dirty="0"/>
          </a:p>
          <a:p>
            <a:pPr>
              <a:buClr>
                <a:srgbClr val="FF0000"/>
              </a:buClr>
            </a:pPr>
            <a:r>
              <a:rPr lang="en-US" sz="4000" dirty="0"/>
              <a:t>Foreign </a:t>
            </a:r>
            <a:r>
              <a:rPr lang="en-US" sz="4000" dirty="0" smtClean="0"/>
              <a:t>policy leaders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80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2895600" y="2286000"/>
            <a:ext cx="3225800" cy="16303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 dirty="0">
                <a:solidFill>
                  <a:srgbClr val="FF0000"/>
                </a:solidFill>
                <a:latin typeface="Book Antiqua" charset="0"/>
              </a:rPr>
              <a:t>Powers of</a:t>
            </a:r>
          </a:p>
          <a:p>
            <a:pPr eaLnBrk="0" hangingPunct="0"/>
            <a:r>
              <a:rPr lang="en-US" sz="4000" dirty="0">
                <a:solidFill>
                  <a:srgbClr val="FF0000"/>
                </a:solidFill>
                <a:latin typeface="Book Antiqua" charset="0"/>
              </a:rPr>
              <a:t>Congress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76200" y="1676400"/>
            <a:ext cx="2511425" cy="915988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>
                <a:latin typeface="Book Antiqua" charset="0"/>
              </a:rPr>
              <a:t>Taxation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0" y="3494088"/>
            <a:ext cx="2819400" cy="1154112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/>
              <a:t>Lawmaking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561138" y="3575050"/>
            <a:ext cx="2201862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>
                <a:latin typeface="Book Antiqua" charset="0"/>
              </a:rPr>
              <a:t>Declare</a:t>
            </a:r>
          </a:p>
          <a:p>
            <a:pPr eaLnBrk="0" hangingPunct="0"/>
            <a:r>
              <a:rPr lang="en-US" sz="4000">
                <a:latin typeface="Book Antiqua" charset="0"/>
              </a:rPr>
              <a:t>War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537075" y="228600"/>
            <a:ext cx="3463925" cy="1273175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>
                <a:latin typeface="Book Antiqua" charset="0"/>
              </a:rPr>
              <a:t>Regulate </a:t>
            </a:r>
          </a:p>
          <a:p>
            <a:pPr eaLnBrk="0" hangingPunct="0"/>
            <a:r>
              <a:rPr lang="en-US" sz="4000">
                <a:latin typeface="Book Antiqua" charset="0"/>
              </a:rPr>
              <a:t>Commerce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2514600" y="228600"/>
            <a:ext cx="1987550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>
                <a:latin typeface="Book Antiqua" charset="0"/>
              </a:rPr>
              <a:t>Spend</a:t>
            </a:r>
          </a:p>
          <a:p>
            <a:pPr eaLnBrk="0" hangingPunct="0"/>
            <a:r>
              <a:rPr lang="en-US" sz="4000">
                <a:latin typeface="Book Antiqua" charset="0"/>
              </a:rPr>
              <a:t>Money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6553200" y="1828800"/>
            <a:ext cx="2082800" cy="13208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>
                <a:latin typeface="Book Antiqua" charset="0"/>
              </a:rPr>
              <a:t>Create</a:t>
            </a:r>
          </a:p>
          <a:p>
            <a:pPr eaLnBrk="0" hangingPunct="0"/>
            <a:r>
              <a:rPr lang="en-US" sz="4000">
                <a:latin typeface="Book Antiqua" charset="0"/>
              </a:rPr>
              <a:t>Courts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16200000" flipH="1">
            <a:off x="4181475" y="4029075"/>
            <a:ext cx="838200" cy="704850"/>
          </a:xfrm>
          <a:prstGeom prst="rightArrow">
            <a:avLst>
              <a:gd name="adj1" fmla="val 50000"/>
              <a:gd name="adj2" fmla="val 5946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 rot="18667255" flipH="1">
            <a:off x="2514601" y="3541712"/>
            <a:ext cx="685800" cy="460375"/>
          </a:xfrm>
          <a:prstGeom prst="rightArrow">
            <a:avLst>
              <a:gd name="adj1" fmla="val 45231"/>
              <a:gd name="adj2" fmla="val 69338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 rot="2119483" flipH="1">
            <a:off x="2206625" y="2378075"/>
            <a:ext cx="841375" cy="365125"/>
          </a:xfrm>
          <a:prstGeom prst="rightArrow">
            <a:avLst>
              <a:gd name="adj1" fmla="val 59213"/>
              <a:gd name="adj2" fmla="val 9885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 rot="15399108">
            <a:off x="3464719" y="1631156"/>
            <a:ext cx="909638" cy="390525"/>
          </a:xfrm>
          <a:prstGeom prst="rightArrow">
            <a:avLst>
              <a:gd name="adj1" fmla="val 55278"/>
              <a:gd name="adj2" fmla="val 10506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 rot="17269431">
            <a:off x="4861719" y="1647032"/>
            <a:ext cx="971550" cy="430212"/>
          </a:xfrm>
          <a:prstGeom prst="rightArrow">
            <a:avLst>
              <a:gd name="adj1" fmla="val 41361"/>
              <a:gd name="adj2" fmla="val 9963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 rot="-1619049">
            <a:off x="6019800" y="2438400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 rot="1892768">
            <a:off x="5943600" y="3524250"/>
            <a:ext cx="838200" cy="361950"/>
          </a:xfrm>
          <a:prstGeom prst="rightArrow">
            <a:avLst>
              <a:gd name="adj1" fmla="val 52759"/>
              <a:gd name="adj2" fmla="val 1336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981200" y="48006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241891" y="4572000"/>
            <a:ext cx="8728250" cy="2057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dirty="0"/>
              <a:t>Make all laws </a:t>
            </a:r>
          </a:p>
          <a:p>
            <a:r>
              <a:rPr lang="en-US" sz="3600" dirty="0"/>
              <a:t>"necessary and proper" to carrying out</a:t>
            </a:r>
          </a:p>
          <a:p>
            <a:r>
              <a:rPr lang="en-US" sz="3600" dirty="0"/>
              <a:t>the enumerated powers</a:t>
            </a:r>
          </a:p>
        </p:txBody>
      </p:sp>
    </p:spTree>
    <p:extLst>
      <p:ext uri="{BB962C8B-B14F-4D97-AF65-F5344CB8AC3E}">
        <p14:creationId xmlns:p14="http://schemas.microsoft.com/office/powerpoint/2010/main" val="41462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1" grpId="0" autoUpdateAnimBg="0"/>
      <p:bldP spid="1845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8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4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026"/>
          <p:cNvSpPr>
            <a:spLocks noChangeArrowheads="1"/>
          </p:cNvSpPr>
          <p:nvPr/>
        </p:nvSpPr>
        <p:spPr bwMode="auto">
          <a:xfrm>
            <a:off x="2895600" y="2789238"/>
            <a:ext cx="3225800" cy="1630362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dirty="0">
                <a:solidFill>
                  <a:srgbClr val="FF0000"/>
                </a:solidFill>
                <a:latin typeface="Book Antiqua" charset="0"/>
              </a:rPr>
              <a:t>Representative</a:t>
            </a:r>
          </a:p>
        </p:txBody>
      </p:sp>
      <p:sp>
        <p:nvSpPr>
          <p:cNvPr id="28675" name="AutoShape 1027"/>
          <p:cNvSpPr>
            <a:spLocks noChangeArrowheads="1"/>
          </p:cNvSpPr>
          <p:nvPr/>
        </p:nvSpPr>
        <p:spPr bwMode="auto">
          <a:xfrm>
            <a:off x="5489575" y="1293813"/>
            <a:ext cx="2511425" cy="915987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 b="1"/>
              <a:t>Colleagues</a:t>
            </a:r>
          </a:p>
        </p:txBody>
      </p:sp>
      <p:sp>
        <p:nvSpPr>
          <p:cNvPr id="28676" name="AutoShape 1028"/>
          <p:cNvSpPr>
            <a:spLocks noChangeArrowheads="1"/>
          </p:cNvSpPr>
          <p:nvPr/>
        </p:nvSpPr>
        <p:spPr bwMode="auto">
          <a:xfrm>
            <a:off x="76200" y="4191000"/>
            <a:ext cx="2819400" cy="1154113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 b="1"/>
              <a:t>Constituents</a:t>
            </a:r>
            <a:endParaRPr lang="en-US" sz="4000"/>
          </a:p>
        </p:txBody>
      </p:sp>
      <p:sp>
        <p:nvSpPr>
          <p:cNvPr id="28677" name="AutoShape 1029"/>
          <p:cNvSpPr>
            <a:spLocks noChangeArrowheads="1"/>
          </p:cNvSpPr>
          <p:nvPr/>
        </p:nvSpPr>
        <p:spPr bwMode="auto">
          <a:xfrm>
            <a:off x="6019800" y="4191000"/>
            <a:ext cx="2201863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 b="1"/>
              <a:t>Staff</a:t>
            </a:r>
            <a:endParaRPr lang="en-US" sz="4000"/>
          </a:p>
        </p:txBody>
      </p:sp>
      <p:sp>
        <p:nvSpPr>
          <p:cNvPr id="28678" name="AutoShape 1030"/>
          <p:cNvSpPr>
            <a:spLocks noChangeArrowheads="1"/>
          </p:cNvSpPr>
          <p:nvPr/>
        </p:nvSpPr>
        <p:spPr bwMode="auto">
          <a:xfrm>
            <a:off x="-304800" y="1905000"/>
            <a:ext cx="2930525" cy="1273175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 b="1"/>
              <a:t>Caucuses</a:t>
            </a:r>
          </a:p>
        </p:txBody>
      </p:sp>
      <p:sp>
        <p:nvSpPr>
          <p:cNvPr id="28679" name="AutoShape 1031"/>
          <p:cNvSpPr>
            <a:spLocks noChangeArrowheads="1"/>
          </p:cNvSpPr>
          <p:nvPr/>
        </p:nvSpPr>
        <p:spPr bwMode="auto">
          <a:xfrm>
            <a:off x="6705600" y="2438400"/>
            <a:ext cx="1987550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 b="1"/>
              <a:t>Part</a:t>
            </a:r>
            <a:r>
              <a:rPr lang="en-US" sz="4000"/>
              <a:t>y</a:t>
            </a:r>
          </a:p>
        </p:txBody>
      </p:sp>
      <p:sp>
        <p:nvSpPr>
          <p:cNvPr id="28680" name="AutoShape 1032"/>
          <p:cNvSpPr>
            <a:spLocks noChangeArrowheads="1"/>
          </p:cNvSpPr>
          <p:nvPr/>
        </p:nvSpPr>
        <p:spPr bwMode="auto">
          <a:xfrm>
            <a:off x="1371600" y="1041400"/>
            <a:ext cx="3733800" cy="11684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4000" b="1"/>
              <a:t>Interest Groups</a:t>
            </a:r>
          </a:p>
        </p:txBody>
      </p:sp>
      <p:sp>
        <p:nvSpPr>
          <p:cNvPr id="28686" name="AutoShape 1038"/>
          <p:cNvSpPr>
            <a:spLocks noChangeArrowheads="1"/>
          </p:cNvSpPr>
          <p:nvPr/>
        </p:nvSpPr>
        <p:spPr bwMode="auto">
          <a:xfrm rot="-11792166">
            <a:off x="6111875" y="3048000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Rectangle 1040"/>
          <p:cNvSpPr>
            <a:spLocks noChangeArrowheads="1"/>
          </p:cNvSpPr>
          <p:nvPr/>
        </p:nvSpPr>
        <p:spPr bwMode="auto">
          <a:xfrm>
            <a:off x="1981200" y="48006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8689" name="Oval 1041"/>
          <p:cNvSpPr>
            <a:spLocks noChangeArrowheads="1"/>
          </p:cNvSpPr>
          <p:nvPr/>
        </p:nvSpPr>
        <p:spPr bwMode="auto">
          <a:xfrm>
            <a:off x="914400" y="5334000"/>
            <a:ext cx="7772400" cy="838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/>
              <a:t>Political Action Committee</a:t>
            </a:r>
            <a:r>
              <a:rPr lang="en-US" sz="4000"/>
              <a:t>s</a:t>
            </a:r>
          </a:p>
        </p:txBody>
      </p:sp>
      <p:sp>
        <p:nvSpPr>
          <p:cNvPr id="28690" name="Text Box 1042"/>
          <p:cNvSpPr txBox="1">
            <a:spLocks noChangeArrowheads="1"/>
          </p:cNvSpPr>
          <p:nvPr/>
        </p:nvSpPr>
        <p:spPr bwMode="auto">
          <a:xfrm>
            <a:off x="533400" y="2286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/>
              <a:t>How Members Make Decisions</a:t>
            </a:r>
          </a:p>
        </p:txBody>
      </p:sp>
      <p:sp>
        <p:nvSpPr>
          <p:cNvPr id="28691" name="AutoShape 1043"/>
          <p:cNvSpPr>
            <a:spLocks noChangeArrowheads="1"/>
          </p:cNvSpPr>
          <p:nvPr/>
        </p:nvSpPr>
        <p:spPr bwMode="auto">
          <a:xfrm rot="13256334">
            <a:off x="5807075" y="4179888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AutoShape 1044"/>
          <p:cNvSpPr>
            <a:spLocks noChangeArrowheads="1"/>
          </p:cNvSpPr>
          <p:nvPr/>
        </p:nvSpPr>
        <p:spPr bwMode="auto">
          <a:xfrm rot="6844348">
            <a:off x="5004594" y="2234406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AutoShape 1045"/>
          <p:cNvSpPr>
            <a:spLocks noChangeArrowheads="1"/>
          </p:cNvSpPr>
          <p:nvPr/>
        </p:nvSpPr>
        <p:spPr bwMode="auto">
          <a:xfrm rot="4653011">
            <a:off x="3428206" y="2134395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AutoShape 1046"/>
          <p:cNvSpPr>
            <a:spLocks noChangeArrowheads="1"/>
          </p:cNvSpPr>
          <p:nvPr/>
        </p:nvSpPr>
        <p:spPr bwMode="auto">
          <a:xfrm rot="1921198">
            <a:off x="2133600" y="2819400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AutoShape 1047"/>
          <p:cNvSpPr>
            <a:spLocks noChangeArrowheads="1"/>
          </p:cNvSpPr>
          <p:nvPr/>
        </p:nvSpPr>
        <p:spPr bwMode="auto">
          <a:xfrm rot="16081146">
            <a:off x="4090194" y="4825206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AutoShape 1048"/>
          <p:cNvSpPr>
            <a:spLocks noChangeArrowheads="1"/>
          </p:cNvSpPr>
          <p:nvPr/>
        </p:nvSpPr>
        <p:spPr bwMode="auto">
          <a:xfrm rot="-2633573">
            <a:off x="2286000" y="4114800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  <p:bldP spid="2868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7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b="1"/>
              <a:t>Continuity and Change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framers of the U.S Constitution placed Congress at the center if the government.</a:t>
            </a:r>
          </a:p>
          <a:p>
            <a:pPr>
              <a:lnSpc>
                <a:spcPct val="90000"/>
              </a:lnSpc>
            </a:pPr>
            <a:r>
              <a:rPr lang="en-US"/>
              <a:t>In the early years of the republic, Congress held the bulk of power.</a:t>
            </a:r>
          </a:p>
          <a:p>
            <a:pPr>
              <a:lnSpc>
                <a:spcPct val="90000"/>
              </a:lnSpc>
            </a:pPr>
            <a:r>
              <a:rPr lang="en-US"/>
              <a:t>The face of Congress is changing as women and minorities have achieved seats.</a:t>
            </a:r>
          </a:p>
          <a:p>
            <a:pPr>
              <a:lnSpc>
                <a:spcPct val="90000"/>
              </a:lnSpc>
            </a:pPr>
            <a:r>
              <a:rPr lang="en-US"/>
              <a:t>Today, the presidency has become quite powerful particularly since FDR. </a:t>
            </a:r>
          </a:p>
          <a:p>
            <a:pPr>
              <a:lnSpc>
                <a:spcPct val="90000"/>
              </a:lnSpc>
            </a:pPr>
            <a:r>
              <a:rPr lang="en-US"/>
              <a:t>Congress now generally responds to executive branch legislative proposals.</a:t>
            </a:r>
          </a:p>
        </p:txBody>
      </p:sp>
    </p:spTree>
    <p:extLst>
      <p:ext uri="{BB962C8B-B14F-4D97-AF65-F5344CB8AC3E}">
        <p14:creationId xmlns:p14="http://schemas.microsoft.com/office/powerpoint/2010/main" val="14612768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246"/>
            <a:ext cx="8229600" cy="76591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Congressional Origins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035"/>
            <a:ext cx="8229600" cy="54622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U.S. Congress was greatly influenced by the American colonial experience and by the </a:t>
            </a:r>
            <a:r>
              <a:rPr lang="en-US" dirty="0" smtClean="0"/>
              <a:t>Articles of Confederation</a:t>
            </a:r>
            <a:endParaRPr lang="en-US" dirty="0"/>
          </a:p>
          <a:p>
            <a:pPr lvl="1"/>
            <a:r>
              <a:rPr lang="en-US" dirty="0"/>
              <a:t>Under the British, colonial assemblies were chosen as advisory bodies to the royal governors. </a:t>
            </a:r>
          </a:p>
          <a:p>
            <a:pPr lvl="1"/>
            <a:r>
              <a:rPr lang="en-US" dirty="0"/>
              <a:t>These assemblies gradually assumed more power and authority in each colony, eventually gaining responsibility over taxation and spending. </a:t>
            </a:r>
          </a:p>
          <a:p>
            <a:pPr lvl="1"/>
            <a:r>
              <a:rPr lang="en-US" dirty="0"/>
              <a:t>The weaknesses of the Articles </a:t>
            </a:r>
            <a:r>
              <a:rPr lang="en-US" dirty="0" smtClean="0"/>
              <a:t>of Confederation (Unicameral) led </a:t>
            </a:r>
            <a:r>
              <a:rPr lang="en-US" dirty="0"/>
              <a:t>to the Philadelphia Convention in 1787.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37"/>
            <a:ext cx="8229600" cy="852925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House of Representatives and Senate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1" y="883662"/>
            <a:ext cx="8829037" cy="57677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Article I creates a </a:t>
            </a:r>
            <a:r>
              <a:rPr lang="en-US" dirty="0" smtClean="0"/>
              <a:t>bicameral </a:t>
            </a:r>
            <a:r>
              <a:rPr lang="en-US" dirty="0"/>
              <a:t>legislative branch of government.</a:t>
            </a:r>
          </a:p>
          <a:p>
            <a:pPr lvl="1"/>
            <a:r>
              <a:rPr lang="en-US" dirty="0"/>
              <a:t>The upper house is called the </a:t>
            </a:r>
            <a:r>
              <a:rPr lang="en-US" u="sng" dirty="0" smtClean="0"/>
              <a:t>Senate</a:t>
            </a:r>
            <a:r>
              <a:rPr lang="en-US" dirty="0" smtClean="0"/>
              <a:t> </a:t>
            </a:r>
            <a:r>
              <a:rPr lang="en-US" dirty="0"/>
              <a:t>in which each state receives </a:t>
            </a:r>
            <a:r>
              <a:rPr lang="en-US" u="sng" dirty="0" smtClean="0"/>
              <a:t>2</a:t>
            </a:r>
            <a:r>
              <a:rPr lang="en-US" dirty="0" smtClean="0"/>
              <a:t> </a:t>
            </a:r>
            <a:r>
              <a:rPr lang="en-US" dirty="0"/>
              <a:t>representatives.</a:t>
            </a:r>
          </a:p>
          <a:p>
            <a:pPr lvl="1"/>
            <a:r>
              <a:rPr lang="en-US" dirty="0"/>
              <a:t>The lower house is called the </a:t>
            </a:r>
            <a:r>
              <a:rPr lang="en-US" dirty="0" smtClean="0"/>
              <a:t>House of Representatives </a:t>
            </a:r>
            <a:r>
              <a:rPr lang="en-US" dirty="0" smtClean="0"/>
              <a:t>which </a:t>
            </a:r>
            <a:r>
              <a:rPr lang="en-US" dirty="0"/>
              <a:t>is apportioned by </a:t>
            </a:r>
            <a:r>
              <a:rPr lang="en-US" dirty="0" smtClean="0"/>
              <a:t>population </a:t>
            </a:r>
            <a:endParaRPr lang="en-US" dirty="0"/>
          </a:p>
          <a:p>
            <a:pPr lvl="2"/>
            <a:r>
              <a:rPr lang="en-US" dirty="0"/>
              <a:t>The Senate has a </a:t>
            </a:r>
            <a:r>
              <a:rPr lang="en-US" dirty="0" smtClean="0"/>
              <a:t>6 </a:t>
            </a:r>
            <a:r>
              <a:rPr lang="en-US" dirty="0"/>
              <a:t>year term </a:t>
            </a:r>
            <a:r>
              <a:rPr lang="en-US" sz="2000" dirty="0"/>
              <a:t>with </a:t>
            </a:r>
            <a:r>
              <a:rPr lang="en-US" dirty="0"/>
              <a:t>1/3 of the seats up for reelection every two years.</a:t>
            </a:r>
          </a:p>
          <a:p>
            <a:pPr lvl="2"/>
            <a:r>
              <a:rPr lang="en-US" dirty="0"/>
              <a:t>House members serve </a:t>
            </a:r>
            <a:r>
              <a:rPr lang="en-US" dirty="0" smtClean="0"/>
              <a:t>2 </a:t>
            </a:r>
            <a:r>
              <a:rPr lang="en-US" dirty="0"/>
              <a:t>year terms.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" y="141091"/>
            <a:ext cx="6228704" cy="6716910"/>
          </a:xfrm>
        </p:spPr>
        <p:txBody>
          <a:bodyPr>
            <a:normAutofit fontScale="85000" lnSpcReduction="10000"/>
          </a:bodyPr>
          <a:lstStyle/>
          <a:p>
            <a:r>
              <a:rPr lang="en-US" sz="3800" dirty="0"/>
              <a:t>The Constitution requires that all Americans be counted every 10 years by a </a:t>
            </a:r>
            <a:r>
              <a:rPr lang="en-US" sz="3800" u="sng" dirty="0" smtClean="0"/>
              <a:t>census</a:t>
            </a:r>
            <a:r>
              <a:rPr lang="en-US" sz="3800" dirty="0" smtClean="0"/>
              <a:t> </a:t>
            </a:r>
            <a:r>
              <a:rPr lang="en-US" sz="3800" dirty="0" smtClean="0"/>
              <a:t>This determines </a:t>
            </a:r>
            <a:r>
              <a:rPr lang="en-US" sz="3800" dirty="0"/>
              <a:t>the </a:t>
            </a:r>
            <a:r>
              <a:rPr lang="en-US" sz="3800" dirty="0" smtClean="0"/>
              <a:t>representation breakdown </a:t>
            </a:r>
            <a:r>
              <a:rPr lang="en-US" sz="3800" dirty="0"/>
              <a:t>in the </a:t>
            </a:r>
            <a:r>
              <a:rPr lang="en-US" sz="3800" dirty="0" smtClean="0"/>
              <a:t>House.</a:t>
            </a:r>
            <a:endParaRPr lang="en-US" sz="3800" dirty="0"/>
          </a:p>
          <a:p>
            <a:pPr lvl="1"/>
            <a:r>
              <a:rPr lang="en-US" dirty="0" smtClean="0"/>
              <a:t>Redistricting is </a:t>
            </a:r>
            <a:r>
              <a:rPr lang="en-US" dirty="0"/>
              <a:t>done by state </a:t>
            </a:r>
            <a:r>
              <a:rPr lang="en-US" dirty="0" smtClean="0"/>
              <a:t>legislatures (drawing new district boundaries for reps)</a:t>
            </a:r>
            <a:endParaRPr lang="en-US" dirty="0"/>
          </a:p>
          <a:p>
            <a:pPr lvl="1"/>
            <a:r>
              <a:rPr lang="en-US" dirty="0" smtClean="0"/>
              <a:t>Gerrymandering occurs when the </a:t>
            </a:r>
            <a:r>
              <a:rPr lang="en-US" dirty="0"/>
              <a:t>process is </a:t>
            </a:r>
            <a:r>
              <a:rPr lang="en-US" dirty="0" smtClean="0"/>
              <a:t>exploited purely for </a:t>
            </a:r>
            <a:r>
              <a:rPr lang="en-US" dirty="0" smtClean="0"/>
              <a:t>political </a:t>
            </a:r>
            <a:r>
              <a:rPr lang="en-US" dirty="0" smtClean="0"/>
              <a:t>gains.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3025" y="6265180"/>
            <a:ext cx="563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YcUDBgYodIE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808" y="483739"/>
            <a:ext cx="2594046" cy="2594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401" y="3239031"/>
            <a:ext cx="2189468" cy="2585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5401" y="6080514"/>
            <a:ext cx="233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Elbridge Gerry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47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800" b="1"/>
              <a:t>Powers of Congress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3058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The most important constitutional power of Congress is the power to make </a:t>
            </a:r>
            <a:r>
              <a:rPr lang="en-US" sz="4000" dirty="0" smtClean="0"/>
              <a:t>laws. </a:t>
            </a:r>
            <a:endParaRPr lang="en-US" sz="4000" dirty="0"/>
          </a:p>
          <a:p>
            <a:pPr>
              <a:lnSpc>
                <a:spcPct val="90000"/>
              </a:lnSpc>
            </a:pPr>
            <a:r>
              <a:rPr lang="en-US" sz="4000" dirty="0"/>
              <a:t>This power is shared by the </a:t>
            </a:r>
            <a:r>
              <a:rPr lang="en-US" sz="4000" u="sng" dirty="0"/>
              <a:t>House and the Senate</a:t>
            </a:r>
            <a:r>
              <a:rPr lang="en-US" sz="40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In order to become a law, a bill must be passed by </a:t>
            </a:r>
            <a:r>
              <a:rPr lang="en-US" sz="4000" b="1" dirty="0" smtClean="0"/>
              <a:t>both</a:t>
            </a:r>
            <a:r>
              <a:rPr lang="en-US" sz="4000" dirty="0" smtClean="0"/>
              <a:t> </a:t>
            </a:r>
            <a:r>
              <a:rPr lang="en-US" sz="4000" dirty="0"/>
              <a:t>the House and the Senate.</a:t>
            </a:r>
          </a:p>
        </p:txBody>
      </p:sp>
    </p:spTree>
    <p:extLst>
      <p:ext uri="{BB962C8B-B14F-4D97-AF65-F5344CB8AC3E}">
        <p14:creationId xmlns:p14="http://schemas.microsoft.com/office/powerpoint/2010/main" val="18307192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3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865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93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Democrats </a:t>
            </a:r>
            <a:r>
              <a:rPr lang="en-US" sz="3200" dirty="0" smtClean="0"/>
              <a:t>currently have the majority in the House of Representatives.  Therefore, they set the agenda for the legislature.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53323" y="1891882"/>
            <a:ext cx="59563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Nancy Pelosi is </a:t>
            </a:r>
            <a:r>
              <a:rPr lang="en-US" sz="2400" dirty="0" smtClean="0"/>
              <a:t>the Speaker of the House.  </a:t>
            </a:r>
            <a:r>
              <a:rPr lang="en-US" sz="2400" dirty="0" smtClean="0"/>
              <a:t>She </a:t>
            </a:r>
            <a:r>
              <a:rPr lang="en-US" sz="2400" dirty="0" smtClean="0"/>
              <a:t>is the presiding officer of the House and sets the agenda for legislation.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8178" y="5470462"/>
            <a:ext cx="734582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Jim Clyburn is </a:t>
            </a:r>
            <a:r>
              <a:rPr lang="en-US" sz="2400" dirty="0" smtClean="0"/>
              <a:t>the Majority Whip.  He counts votes and monitors attendance on party votes.  He uses his influence to support the party leadership.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92133" y="3534834"/>
            <a:ext cx="3894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Steny</a:t>
            </a:r>
            <a:r>
              <a:rPr lang="en-US" sz="2400" dirty="0" smtClean="0"/>
              <a:t> Hoyer is </a:t>
            </a:r>
            <a:r>
              <a:rPr lang="en-US" sz="2400" dirty="0" smtClean="0"/>
              <a:t>the Majority Leader.  He works to advance the policies of the </a:t>
            </a:r>
            <a:r>
              <a:rPr lang="en-US" sz="2400" dirty="0" smtClean="0"/>
              <a:t>Democratic </a:t>
            </a:r>
            <a:r>
              <a:rPr lang="en-US" sz="2400" dirty="0" smtClean="0"/>
              <a:t>Party.</a:t>
            </a:r>
            <a:endParaRPr lang="en-US" sz="2400" dirty="0"/>
          </a:p>
        </p:txBody>
      </p:sp>
      <p:pic>
        <p:nvPicPr>
          <p:cNvPr id="1026" name="Picture 2" descr="https://ballotpedia.s3.amazonaws.com/images/thumb/2/2a/Steny_Hoyer.jpg/150px-Steny_Hoyer.jpg?AWSAccessKeyId=AKIAJYSMGSWZEGREQP4Q&amp;Expires=1549378973&amp;Signature=qfoldXPq5ZJKBu%2BwJDyjlRWGJaI%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32" y="3606430"/>
            <a:ext cx="1201655" cy="14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James Clybur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5189788"/>
            <a:ext cx="987334" cy="14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allotpedia.s3.amazonaws.com/images/thumb/c/c9/Nancy_Pelosi.jpg/150px-Nancy_Pelosi.jpg?AWSAccessKeyId=AKIAJYSMGSWZEGREQP4Q&amp;Expires=1549378973&amp;Signature=QfLYTLWGv6zAuzoQkxFBThINPqI%3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03" y="1891882"/>
            <a:ext cx="1213555" cy="14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33"/>
            <a:ext cx="9144000" cy="18415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The </a:t>
            </a:r>
            <a:r>
              <a:rPr lang="en-US" sz="3200" dirty="0" smtClean="0"/>
              <a:t>Republicans </a:t>
            </a:r>
            <a:r>
              <a:rPr lang="en-US" sz="3200" dirty="0" smtClean="0"/>
              <a:t>are currently the minority in the House of Representatives.  They must follow the agenda set forth by </a:t>
            </a:r>
            <a:r>
              <a:rPr lang="en-US" sz="3200" dirty="0" smtClean="0"/>
              <a:t>Democrats, </a:t>
            </a:r>
            <a:r>
              <a:rPr lang="en-US" sz="3200" dirty="0" smtClean="0"/>
              <a:t>and rely upon negotiation to introduce and pass party legislation.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68500" y="2240340"/>
            <a:ext cx="717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Kevin McCarthy is </a:t>
            </a:r>
            <a:r>
              <a:rPr lang="en-US" sz="2400" dirty="0" smtClean="0"/>
              <a:t>the </a:t>
            </a:r>
            <a:r>
              <a:rPr lang="en-US" sz="2400" dirty="0" smtClean="0"/>
              <a:t>Republican </a:t>
            </a:r>
            <a:r>
              <a:rPr lang="en-US" sz="2400" dirty="0" smtClean="0"/>
              <a:t>Minority Leader of the House of Representatives.  </a:t>
            </a:r>
            <a:r>
              <a:rPr lang="en-US" sz="2400" dirty="0" smtClean="0"/>
              <a:t>His </a:t>
            </a:r>
            <a:r>
              <a:rPr lang="en-US" sz="2400" dirty="0" smtClean="0"/>
              <a:t>role is to compromise with the leadership and find ways to  pass legislation that supports the party platform.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1" y="5212833"/>
            <a:ext cx="6921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Steve </a:t>
            </a:r>
            <a:r>
              <a:rPr lang="en-US" sz="2400" dirty="0" err="1" smtClean="0"/>
              <a:t>Scalise</a:t>
            </a:r>
            <a:r>
              <a:rPr lang="en-US" sz="2400" dirty="0" smtClean="0"/>
              <a:t> is </a:t>
            </a:r>
            <a:r>
              <a:rPr lang="en-US" sz="2400" dirty="0" smtClean="0"/>
              <a:t>the </a:t>
            </a:r>
            <a:r>
              <a:rPr lang="en-US" sz="2400" dirty="0" smtClean="0"/>
              <a:t>Republican Whip</a:t>
            </a:r>
            <a:r>
              <a:rPr lang="en-US" sz="2400" dirty="0" smtClean="0"/>
              <a:t>.  He counts votes and  monitors party participation.  He takes directives from the Minority Leader. </a:t>
            </a:r>
            <a:endParaRPr lang="en-US" sz="2400" dirty="0"/>
          </a:p>
        </p:txBody>
      </p:sp>
      <p:pic>
        <p:nvPicPr>
          <p:cNvPr id="2050" name="Picture 2" descr="https://ballotpedia.s3.amazonaws.com/images/thumb/9/9e/Kevin_McCarthy_CA.png/150px-Kevin_McCarthy_CA.png?AWSAccessKeyId=AKIAJYSMGSWZEGREQP4Q&amp;Expires=1549378973&amp;Signature=EFm7eBNDrFVx72NcXaBGck5aFIQ%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7" y="2351151"/>
            <a:ext cx="1105189" cy="14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of Steve Scali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29" y="5041860"/>
            <a:ext cx="1028182" cy="15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539</TotalTime>
  <Words>665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Book Antiqua</vt:lpstr>
      <vt:lpstr>Corbel</vt:lpstr>
      <vt:lpstr>Twilight</vt:lpstr>
      <vt:lpstr>Article 1</vt:lpstr>
      <vt:lpstr>Congressional Origins</vt:lpstr>
      <vt:lpstr>House of Representatives and Senate</vt:lpstr>
      <vt:lpstr>PowerPoint Presentation</vt:lpstr>
      <vt:lpstr>Powers of Congress</vt:lpstr>
      <vt:lpstr>PowerPoint Presentation</vt:lpstr>
      <vt:lpstr>PowerPoint Presentation</vt:lpstr>
      <vt:lpstr>Democrats currently have the majority in the House of Representatives.  Therefore, they set the agenda for the legislature.</vt:lpstr>
      <vt:lpstr>The Republicans are currently the minority in the House of Representatives.  They must follow the agenda set forth by Democrats, and rely upon negotiation to introduce and pass party legislation.</vt:lpstr>
      <vt:lpstr>PowerPoint Presentation</vt:lpstr>
      <vt:lpstr>PowerPoint Presentation</vt:lpstr>
      <vt:lpstr>PowerPoint Presentation</vt:lpstr>
      <vt:lpstr>Bicameral Differences House                Senate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Continuity and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1</dc:title>
  <dc:creator>Nick Augustine</dc:creator>
  <cp:lastModifiedBy>North Boone</cp:lastModifiedBy>
  <cp:revision>32</cp:revision>
  <dcterms:created xsi:type="dcterms:W3CDTF">2016-08-14T04:45:28Z</dcterms:created>
  <dcterms:modified xsi:type="dcterms:W3CDTF">2019-01-29T20:25:33Z</dcterms:modified>
</cp:coreProperties>
</file>