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59" r:id="rId3"/>
    <p:sldId id="258" r:id="rId4"/>
    <p:sldId id="263" r:id="rId5"/>
    <p:sldId id="260" r:id="rId6"/>
    <p:sldId id="261" r:id="rId7"/>
    <p:sldId id="264" r:id="rId8"/>
    <p:sldId id="268" r:id="rId9"/>
    <p:sldId id="266" r:id="rId10"/>
    <p:sldId id="269" r:id="rId11"/>
    <p:sldId id="271" r:id="rId12"/>
    <p:sldId id="272" r:id="rId13"/>
    <p:sldId id="274" r:id="rId14"/>
    <p:sldId id="273" r:id="rId15"/>
    <p:sldId id="275" r:id="rId16"/>
    <p:sldId id="276" r:id="rId17"/>
    <p:sldId id="278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63CBB-7980-4D7A-9A97-1AAC5750B52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65C53-1B72-4805-A7DB-BD590E017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87125"/>
            <a:ext cx="54864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968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533E06-3570-4F9E-BED2-83079AD5EFB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8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EF8B16-DC03-4035-857D-FA726798971F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8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652757-EBF3-49B8-A08D-0C3901F5AF56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019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0BDBA0-4C88-4450-A451-8A28B4B32D1C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32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06B737-E89F-4869-A8C4-49C1EE3C9B16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556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3DDE6B-4BE7-4456-85F5-7443B96750A5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213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629232-DD6D-49BF-B888-AD56DB1EB25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05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38CF05-728E-4E2F-BE2B-DE3B38A947AD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850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365286-D470-4071-9E9F-C85C627F20F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35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526345-2955-40B1-8D03-9905620E3037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6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87125"/>
            <a:ext cx="54864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417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7EB33D-DCC5-41A7-80C9-0ACABE4F4E1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53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87125"/>
            <a:ext cx="54864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871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87125"/>
            <a:ext cx="5486400" cy="415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63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377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F1E6AF-457F-4A77-AABB-3F3494C60B4F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83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6EFFD7-3F51-4230-8E93-B30FB3FBCA50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4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5CB370-A477-4DFE-A34C-23C1EC8B30A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54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1027FC2-38E0-48BD-AC34-A27B4B148B3C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889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1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4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73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9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246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6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4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4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7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84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4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8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7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1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2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CEEF7D-B060-4C24-9984-FE2751ACC243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6F7E43E-8E74-4FFE-ADEB-CED58D6F7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106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cHMAwhkURs&amp;safety_mode=true&amp;persist_safety_mode=1&amp;safe=activ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://images.google.com/imgres?imgurl=http://www.brisbaneinsects.com/brisbane_insects/images/AntsMi12.jpg&amp;imgrefurl=http://www.brisbaneinsects.com/brisbane_insects/AntsMimicry.htm&amp;h=430&amp;w=600&amp;sz=24&amp;hl=en&amp;start=3&amp;usg=__eD16nHaMoH8DQ2L7lEP0pVbyVQA=&amp;tbnid=1TDGICpyMmYKBM:&amp;tbnh=97&amp;tbnw=135&amp;prev=/images?q=ants&amp;gbv=2&amp;hl=en&amp;safe=activ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8xxRxyrYm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598331" cy="355309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AP Human Geography  Unit 3:  </a:t>
            </a:r>
            <a:r>
              <a:rPr lang="en-US" dirty="0">
                <a:sym typeface="Trebuchet MS"/>
              </a:rPr>
              <a:t>Ch. 4 Folk &amp; Popular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58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Distinctive Food Preferences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43840" y="1138646"/>
            <a:ext cx="4495800" cy="247541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Folk food habits are embedded especially strong in the environment</a:t>
            </a:r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§"/>
              <a:defRPr/>
            </a:pPr>
            <a:r>
              <a:rPr lang="en-US" sz="2800" dirty="0" smtClean="0"/>
              <a:t>Humans eat mostly plants and animals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54629"/>
            <a:ext cx="5288280" cy="2558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Inhabitants of a region must consider: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400" dirty="0" smtClean="0"/>
              <a:t>Soil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400" dirty="0" smtClean="0"/>
              <a:t>Climate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400" dirty="0" smtClean="0"/>
              <a:t>Terrain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400" dirty="0" smtClean="0"/>
              <a:t>Vegetation</a:t>
            </a:r>
          </a:p>
          <a:p>
            <a:pPr lvl="1" eaLnBrk="1" hangingPunct="1">
              <a:buFont typeface="Wingdings" pitchFamily="-112" charset="2"/>
              <a:buNone/>
              <a:defRPr/>
            </a:pPr>
            <a:endParaRPr lang="en-US" sz="2400" dirty="0" smtClean="0"/>
          </a:p>
        </p:txBody>
      </p:sp>
      <p:pic>
        <p:nvPicPr>
          <p:cNvPr id="38917" name="Picture 6" descr="http://upload.wikimedia.org/wikipedia/commons/f/fc/NorthernIraqTerr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64" y="4213042"/>
            <a:ext cx="3496490" cy="231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http://jianiteo.com/wp-content/uploads/2012/08/plant-based-diet-beginn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2" y="4213041"/>
            <a:ext cx="3465835" cy="231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0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0297" y="1295400"/>
            <a:ext cx="5819503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-112" charset="0"/>
              <a:buChar char="►"/>
              <a:defRPr/>
            </a:pPr>
            <a:r>
              <a:rPr lang="en-US" sz="2400" dirty="0"/>
              <a:t>People adapt their food preferences to conditions in the environment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§"/>
              <a:defRPr/>
            </a:pPr>
            <a:r>
              <a:rPr lang="en-US" sz="2000" dirty="0"/>
              <a:t>Europe:</a:t>
            </a:r>
          </a:p>
          <a:p>
            <a:pPr lvl="2" eaLnBrk="1" hangingPunct="1">
              <a:lnSpc>
                <a:spcPct val="90000"/>
              </a:lnSpc>
              <a:buFont typeface="Arial" pitchFamily="-112" charset="0"/>
              <a:buChar char="►"/>
              <a:defRPr/>
            </a:pPr>
            <a:r>
              <a:rPr lang="en-US" sz="1800" dirty="0"/>
              <a:t>traditional preferences for quick-frying foods in Italy resulted in part from fuel shortages</a:t>
            </a:r>
          </a:p>
          <a:p>
            <a:pPr lvl="2" eaLnBrk="1" hangingPunct="1">
              <a:lnSpc>
                <a:spcPct val="90000"/>
              </a:lnSpc>
              <a:buFont typeface="Arial" pitchFamily="-112" charset="0"/>
              <a:buChar char="►"/>
              <a:defRPr/>
            </a:pPr>
            <a:r>
              <a:rPr lang="en-US" sz="1800" dirty="0"/>
              <a:t>In Northern Europe, an abundant wood supply encouraged the slow-stewing and roasting of foods</a:t>
            </a:r>
          </a:p>
          <a:p>
            <a:pPr lvl="2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1800" dirty="0"/>
          </a:p>
          <a:p>
            <a:pPr lvl="1" eaLnBrk="1" hangingPunct="1">
              <a:lnSpc>
                <a:spcPct val="90000"/>
              </a:lnSpc>
              <a:buFont typeface="Wingdings" pitchFamily="-112" charset="2"/>
              <a:buChar char="§"/>
              <a:defRPr/>
            </a:pPr>
            <a:r>
              <a:rPr lang="en-US" sz="2000" dirty="0"/>
              <a:t>Asia</a:t>
            </a:r>
          </a:p>
          <a:p>
            <a:pPr lvl="2" eaLnBrk="1" hangingPunct="1">
              <a:buFont typeface="Arial" pitchFamily="-112" charset="0"/>
              <a:buChar char="►"/>
              <a:defRPr/>
            </a:pPr>
            <a:r>
              <a:rPr lang="en-US" sz="1800" dirty="0"/>
              <a:t>Soybeans</a:t>
            </a:r>
          </a:p>
          <a:p>
            <a:pPr lvl="2" eaLnBrk="1" hangingPunct="1">
              <a:buFont typeface="Arial" pitchFamily="-112" charset="0"/>
              <a:buChar char="►"/>
              <a:defRPr/>
            </a:pPr>
            <a:r>
              <a:rPr lang="en-US" sz="1800" dirty="0"/>
              <a:t>Fuel scarce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1600" dirty="0"/>
              <a:t>Asians adapted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95400"/>
            <a:ext cx="4495800" cy="5334000"/>
          </a:xfrm>
        </p:spPr>
        <p:txBody>
          <a:bodyPr>
            <a:normAutofit/>
          </a:bodyPr>
          <a:lstStyle/>
          <a:p>
            <a:pPr eaLnBrk="1" hangingPunct="1">
              <a:buFont typeface="Arial" pitchFamily="-112" charset="0"/>
              <a:buChar char="►"/>
              <a:defRPr/>
            </a:pPr>
            <a:endParaRPr lang="en-US" dirty="0" smtClean="0"/>
          </a:p>
        </p:txBody>
      </p:sp>
      <p:pic>
        <p:nvPicPr>
          <p:cNvPr id="39941" name="Picture 6" descr="http://i.images.cdn.fotopedia.com/flickr-1373018149-ifill_1024x768/Japan/Thematic_division/Agriculture/Soybeans/Soybean_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http://www.trajansucks.com/wp-content/uploads/2011/08/Beef-St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Taboos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261257" y="1219200"/>
            <a:ext cx="5758543" cy="4171406"/>
          </a:xfrm>
        </p:spPr>
        <p:txBody>
          <a:bodyPr/>
          <a:lstStyle/>
          <a:p>
            <a:pPr eaLnBrk="1" hangingPunct="1">
              <a:buFont typeface="Arial" pitchFamily="-112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-112" charset="0"/>
              <a:buChar char="►"/>
              <a:defRPr/>
            </a:pPr>
            <a:r>
              <a:rPr lang="en-US" sz="2800" dirty="0" smtClean="0"/>
              <a:t>People refuse to eat particular plants or animals that are thought to embody negative forces in the environment.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800" dirty="0" smtClean="0"/>
              <a:t>protect an endangered animal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800" dirty="0" smtClean="0"/>
              <a:t>Conserve natural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4188823"/>
            <a:ext cx="4495800" cy="2669176"/>
          </a:xfrm>
        </p:spPr>
        <p:txBody>
          <a:bodyPr/>
          <a:lstStyle/>
          <a:p>
            <a:pPr lvl="1" eaLnBrk="1" hangingPunct="1">
              <a:buFont typeface="Wingdings" pitchFamily="-11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Taboo: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Restriction on behavior imposed by social custom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3013" name="Picture 6" descr="http://4.bp.blogspot.com/-ZrBOJK4c29w/Te_5G1wnW7I/AAAAAAAABXo/yZl5LQOxW2s/s1600/Insect+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35" y="590550"/>
            <a:ext cx="25908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00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1" y="93133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hlinkClick r:id="rId3"/>
              </a:rPr>
              <a:t>Food Taboos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201" y="1600200"/>
            <a:ext cx="5038997" cy="15872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Taboos are often found in countries that are dominated by popular culture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Americans don’t eat insects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564" y="601074"/>
            <a:ext cx="5941423" cy="417358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Terrain</a:t>
            </a:r>
            <a:endParaRPr lang="en-US" dirty="0" smtClean="0"/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Contribution of a location’s distinctive physical features to the way food tastes</a:t>
            </a:r>
          </a:p>
          <a:p>
            <a:pPr lvl="2" eaLnBrk="1" hangingPunct="1">
              <a:defRPr/>
            </a:pPr>
            <a:r>
              <a:rPr lang="en-US" dirty="0" smtClean="0"/>
              <a:t>Effects of local environment on a particular food item</a:t>
            </a:r>
          </a:p>
          <a:p>
            <a:pPr lvl="2" eaLnBrk="1" hangingPunct="1">
              <a:defRPr/>
            </a:pPr>
            <a:r>
              <a:rPr lang="en-US" dirty="0" smtClean="0"/>
              <a:t>Often used to refer to the combination of soil, climate, and other physical features that contribute to the distinctive taste of a wine.</a:t>
            </a:r>
          </a:p>
        </p:txBody>
      </p:sp>
      <p:pic>
        <p:nvPicPr>
          <p:cNvPr id="45061" name="Picture 5" descr="AntsMi1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323" y="3309620"/>
            <a:ext cx="2809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87" y="4139474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3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22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Food Taboos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504" y="1654628"/>
            <a:ext cx="5712822" cy="450233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/>
              <a:t>Taboos can be found in several religions including: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000" dirty="0"/>
              <a:t>Christianity</a:t>
            </a:r>
          </a:p>
          <a:p>
            <a:pPr lvl="2" eaLnBrk="1" hangingPunct="1">
              <a:defRPr/>
            </a:pPr>
            <a:r>
              <a:rPr lang="en-US" sz="2000" dirty="0"/>
              <a:t>Not many taboos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000" dirty="0"/>
              <a:t>Judaism</a:t>
            </a:r>
          </a:p>
          <a:p>
            <a:pPr lvl="2" eaLnBrk="1" hangingPunct="1">
              <a:defRPr/>
            </a:pPr>
            <a:r>
              <a:rPr lang="en-US" sz="2000" dirty="0"/>
              <a:t>Taboos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2000" dirty="0"/>
              <a:t>Animals that do not chew own cud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2000" dirty="0"/>
              <a:t>Animals that have cloven feet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2000" dirty="0"/>
              <a:t>Fish lacking fins and scales</a:t>
            </a:r>
          </a:p>
          <a:p>
            <a:pPr lvl="2" eaLnBrk="1" hangingPunct="1">
              <a:defRPr/>
            </a:pPr>
            <a:r>
              <a:rPr lang="en-US" sz="2000" dirty="0"/>
              <a:t>Why?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2000" dirty="0"/>
              <a:t>Concern for environment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2000" dirty="0"/>
              <a:t>Land near Mediterranean</a:t>
            </a:r>
          </a:p>
          <a:p>
            <a:pPr eaLnBrk="1" hangingPunct="1">
              <a:defRPr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2656523"/>
            <a:ext cx="5706291" cy="4201477"/>
          </a:xfrm>
        </p:spPr>
        <p:txBody>
          <a:bodyPr>
            <a:normAutofit fontScale="25000" lnSpcReduction="20000"/>
          </a:bodyPr>
          <a:lstStyle/>
          <a:p>
            <a:pPr lvl="1" eaLnBrk="1" hangingPunct="1">
              <a:buFont typeface="Wingdings" pitchFamily="-112" charset="2"/>
              <a:buChar char="§"/>
              <a:defRPr/>
            </a:pPr>
            <a:endParaRPr lang="en-US" dirty="0" smtClean="0"/>
          </a:p>
          <a:p>
            <a:pPr lvl="1" eaLnBrk="1" hangingPunct="1">
              <a:buFont typeface="Wingdings" pitchFamily="-112" charset="2"/>
              <a:buChar char="§"/>
              <a:defRPr/>
            </a:pPr>
            <a:endParaRPr lang="en-US" dirty="0" smtClean="0"/>
          </a:p>
          <a:p>
            <a:pPr lvl="1" eaLnBrk="1" hangingPunct="1">
              <a:buFont typeface="Wingdings" pitchFamily="-112" charset="2"/>
              <a:buChar char="§"/>
              <a:defRPr/>
            </a:pPr>
            <a:endParaRPr lang="en-US" dirty="0" smtClean="0"/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6200" dirty="0"/>
              <a:t>Islam</a:t>
            </a:r>
          </a:p>
          <a:p>
            <a:pPr lvl="2" eaLnBrk="1" hangingPunct="1">
              <a:defRPr/>
            </a:pPr>
            <a:r>
              <a:rPr lang="en-US" sz="6200" dirty="0"/>
              <a:t>Pork</a:t>
            </a:r>
          </a:p>
          <a:p>
            <a:pPr lvl="2" eaLnBrk="1" hangingPunct="1">
              <a:defRPr/>
            </a:pPr>
            <a:r>
              <a:rPr lang="en-US" sz="6200" dirty="0"/>
              <a:t>Why?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6200" dirty="0"/>
              <a:t>Pigs unsuited for dry land of Arabian Peninsula</a:t>
            </a:r>
          </a:p>
          <a:p>
            <a:pPr lvl="4" eaLnBrk="1" hangingPunct="1">
              <a:defRPr/>
            </a:pPr>
            <a:r>
              <a:rPr lang="en-US" sz="6200" dirty="0"/>
              <a:t>Compete with humans</a:t>
            </a:r>
          </a:p>
          <a:p>
            <a:pPr lvl="4" eaLnBrk="1" hangingPunct="1">
              <a:defRPr/>
            </a:pPr>
            <a:r>
              <a:rPr lang="en-US" sz="6200" dirty="0"/>
              <a:t>Ecological disaster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6200" dirty="0"/>
              <a:t>Hinduism</a:t>
            </a:r>
          </a:p>
          <a:p>
            <a:pPr lvl="2" eaLnBrk="1" hangingPunct="1">
              <a:defRPr/>
            </a:pPr>
            <a:r>
              <a:rPr lang="en-US" sz="6200" dirty="0"/>
              <a:t>Cows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6200" dirty="0"/>
              <a:t>Why? </a:t>
            </a:r>
          </a:p>
          <a:p>
            <a:pPr lvl="4" eaLnBrk="1" hangingPunct="1">
              <a:defRPr/>
            </a:pPr>
            <a:r>
              <a:rPr lang="en-US" sz="6200" dirty="0"/>
              <a:t>Environment</a:t>
            </a:r>
          </a:p>
          <a:p>
            <a:pPr lvl="4" eaLnBrk="1" hangingPunct="1">
              <a:buFont typeface="Arial" charset="0"/>
              <a:buNone/>
              <a:defRPr/>
            </a:pPr>
            <a:endParaRPr lang="en-US" sz="1600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40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44" y="307975"/>
            <a:ext cx="279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6" y="672148"/>
            <a:ext cx="2376488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2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Folk Housing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-78377" y="1295400"/>
            <a:ext cx="6098177" cy="334626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house is a product of both cultural traditions and natural conditions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000" u="sng" dirty="0" smtClean="0"/>
              <a:t>Reflection of cultural heritage, current fashion, </a:t>
            </a:r>
            <a:r>
              <a:rPr lang="en-US" sz="2000" u="sng" dirty="0" smtClean="0"/>
              <a:t>and functional needs</a:t>
            </a:r>
            <a:r>
              <a:rPr lang="en-US" sz="2000" u="sng" dirty="0"/>
              <a:t>.</a:t>
            </a:r>
            <a:endParaRPr lang="en-US" sz="2000" u="sng" dirty="0" smtClean="0"/>
          </a:p>
          <a:p>
            <a:pPr lvl="1">
              <a:buFont typeface="Wingdings" pitchFamily="-112" charset="2"/>
              <a:buChar char="§"/>
              <a:defRPr/>
            </a:pPr>
            <a:r>
              <a:rPr lang="en-US" sz="2000" u="sng" dirty="0"/>
              <a:t>Form of houses might reflect religious values, environmental, and social conditions. 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46084" name="Picture 5" descr="stru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" y="4032070"/>
            <a:ext cx="2438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http://www.visitchinaguide.org/Photo_Gallery/Chinese_buildings/big_pic/Folk-house-of-the-D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63" y="1441269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http://www.european-toys.com/Portals/0/EU2k7/IMG_11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3729038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99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5572" y="93133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Distinctive Building Materials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35572" y="1600200"/>
            <a:ext cx="5884228" cy="40342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Type of building materials used to construct folk houses is influenced partly by resources available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sz="2000" dirty="0" smtClean="0"/>
              <a:t>Two most common materials are wood and brick</a:t>
            </a:r>
          </a:p>
          <a:p>
            <a:pPr lvl="2" eaLnBrk="1" hangingPunct="1">
              <a:defRPr/>
            </a:pPr>
            <a:r>
              <a:rPr lang="en-US" sz="2000" dirty="0" smtClean="0"/>
              <a:t>Wood preferred because it is easy to build with</a:t>
            </a:r>
          </a:p>
          <a:p>
            <a:pPr lvl="3" eaLnBrk="1" hangingPunct="1">
              <a:buFont typeface="Wingdings" pitchFamily="-112" charset="2"/>
              <a:buChar char="§"/>
              <a:defRPr/>
            </a:pPr>
            <a:r>
              <a:rPr lang="en-US" sz="2000" dirty="0" smtClean="0"/>
              <a:t>Log cabins in forested regions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63092" y="973184"/>
            <a:ext cx="4934479" cy="361526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Choice of building materials is influenced both by social factors and what is available in the environment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Hot, dry climates - bricks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7109" name="Picture 7" descr="http://www.travel-pictures-gallery.com/images/mali/timbuktu/timbuktu-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131" y="3778614"/>
            <a:ext cx="39624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26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04502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Beliefs and Folk House Forms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2547" y="938348"/>
            <a:ext cx="7741921" cy="3128554"/>
          </a:xfrm>
        </p:spPr>
        <p:txBody>
          <a:bodyPr/>
          <a:lstStyle/>
          <a:p>
            <a:pPr eaLnBrk="1" hangingPunct="1">
              <a:buFont typeface="Arial" pitchFamily="-112" charset="0"/>
              <a:buChar char="►"/>
              <a:defRPr/>
            </a:pPr>
            <a:r>
              <a:rPr lang="en-US" dirty="0" smtClean="0"/>
              <a:t>The distinctive form of folk houses may derive primarily from religious values and other customary beliefs rather than from environmental factors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Compass directions may be more important than others</a:t>
            </a:r>
          </a:p>
        </p:txBody>
      </p:sp>
      <p:pic>
        <p:nvPicPr>
          <p:cNvPr id="56324" name="Picture 6" descr="http://0.tqn.com/d/healing/1/0/Q/U/1/ss-buddha-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283029"/>
            <a:ext cx="3489234" cy="26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23521" y="3358645"/>
            <a:ext cx="58666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Java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Front door often faces south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Direction of the South Sea Goddess</a:t>
            </a:r>
          </a:p>
          <a:p>
            <a:pPr lvl="4">
              <a:defRPr/>
            </a:pPr>
            <a:r>
              <a:rPr lang="en-US" sz="2000" dirty="0">
                <a:solidFill>
                  <a:schemeClr val="bg1"/>
                </a:solidFill>
              </a:rPr>
              <a:t>Holds the key to earth</a:t>
            </a:r>
          </a:p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Fiji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East wall of house sacred</a:t>
            </a:r>
          </a:p>
          <a:p>
            <a:pPr lvl="2"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Madagascar</a:t>
            </a:r>
            <a:endParaRPr lang="en-US" sz="2000" dirty="0">
              <a:solidFill>
                <a:schemeClr val="bg1"/>
              </a:solidFill>
            </a:endParaRP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Main door on west</a:t>
            </a:r>
          </a:p>
          <a:p>
            <a:pPr lvl="4">
              <a:defRPr/>
            </a:pPr>
            <a:r>
              <a:rPr lang="en-US" sz="2000" dirty="0">
                <a:solidFill>
                  <a:schemeClr val="bg1"/>
                </a:solidFill>
              </a:rPr>
              <a:t>Most important direction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2263" y="3358645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Thailand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Yuan and Shan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Sleep with head towards east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Staircases must not face west</a:t>
            </a:r>
          </a:p>
          <a:p>
            <a:pPr lvl="4">
              <a:buFont typeface="Arial" pitchFamily="-112" charset="0"/>
              <a:buChar char="►"/>
              <a:defRPr/>
            </a:pPr>
            <a:r>
              <a:rPr lang="en-US" sz="2000" dirty="0">
                <a:solidFill>
                  <a:schemeClr val="bg1"/>
                </a:solidFill>
              </a:rPr>
              <a:t>Direction of death and evil spirits</a:t>
            </a:r>
          </a:p>
          <a:p>
            <a:pPr lvl="2">
              <a:defRPr/>
            </a:pPr>
            <a:r>
              <a:rPr lang="en-US" sz="2000" dirty="0">
                <a:solidFill>
                  <a:schemeClr val="bg1"/>
                </a:solidFill>
              </a:rPr>
              <a:t>Laos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Beds perpendicular to the center ridgepole in house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Head =noble, high value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sz="2000" dirty="0">
                <a:solidFill>
                  <a:schemeClr val="bg1"/>
                </a:solidFill>
              </a:rPr>
              <a:t>Feet= low value</a:t>
            </a:r>
          </a:p>
        </p:txBody>
      </p:sp>
    </p:spTree>
    <p:extLst>
      <p:ext uri="{BB962C8B-B14F-4D97-AF65-F5344CB8AC3E}">
        <p14:creationId xmlns:p14="http://schemas.microsoft.com/office/powerpoint/2010/main" val="299230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0738" y="93133"/>
            <a:ext cx="8534400" cy="103898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U.S. Folk House Forms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00738" y="1600200"/>
            <a:ext cx="5919062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Older houses in U.S. display local folk-culture traditions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When families migrated west new homes reflected preference on East Coast</a:t>
            </a:r>
          </a:p>
          <a:p>
            <a:pPr lvl="1" eaLnBrk="1" hangingPunct="1">
              <a:buFont typeface="Wingdings" pitchFamily="-11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Three major hearths of folk house forms in U.S.: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New England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Middle Atlantic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Lower Chesapeake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endParaRPr lang="en-US" dirty="0" smtClean="0"/>
          </a:p>
          <a:p>
            <a:pPr lvl="1" eaLnBrk="1" hangingPunct="1">
              <a:buFont typeface="Wingdings" pitchFamily="-112" charset="2"/>
              <a:buNone/>
              <a:defRPr/>
            </a:pPr>
            <a:endParaRPr lang="en-US" dirty="0" smtClean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58372" name="Picture 5" descr="cape%20code-3rd%20w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85" y="1600200"/>
            <a:ext cx="4200525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90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35" y="93133"/>
            <a:ext cx="8534400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U.S. Folk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035" y="1391195"/>
            <a:ext cx="4495800" cy="3337559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Lower Chesapeake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Tidewater style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Typically one-story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Steep roof 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Chimneys at either end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>
                <a:solidFill>
                  <a:schemeClr val="bg1"/>
                </a:solidFill>
              </a:rPr>
              <a:t>Migration spread these houses from Chesapeake Bay – Tidewater, Virginia area to Southeast coast</a:t>
            </a:r>
          </a:p>
        </p:txBody>
      </p:sp>
      <p:pic>
        <p:nvPicPr>
          <p:cNvPr id="59396" name="Picture 6" descr="http://images.builderhouseplans.com/common/plans/images/DGG0/DGG009/DGG009-FR-RE-CO-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27" y="4832980"/>
            <a:ext cx="2710748" cy="177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6206" y="1692202"/>
            <a:ext cx="37882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Middle Atlantic</a:t>
            </a:r>
          </a:p>
          <a:p>
            <a:pPr lvl="1">
              <a:buFont typeface="Wingdings" pitchFamily="-11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Principle house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</a:rPr>
              <a:t>“I” house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Two full stories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Gables on sides</a:t>
            </a:r>
          </a:p>
          <a:p>
            <a:pPr lvl="3">
              <a:buFont typeface="Wingdings" pitchFamily="-11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One room deep, two rooms wide</a:t>
            </a:r>
          </a:p>
          <a:p>
            <a:pPr lvl="1">
              <a:buFont typeface="Wingdings" pitchFamily="-11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Migrants carried house type westward across Ohio Valley and along Appalachian trail</a:t>
            </a:r>
          </a:p>
          <a:p>
            <a:pPr lvl="2">
              <a:defRPr/>
            </a:pPr>
            <a:r>
              <a:rPr lang="en-US" dirty="0">
                <a:solidFill>
                  <a:schemeClr val="bg1"/>
                </a:solidFill>
              </a:rPr>
              <a:t>Most prevalent</a:t>
            </a:r>
          </a:p>
        </p:txBody>
      </p:sp>
      <p:pic>
        <p:nvPicPr>
          <p:cNvPr id="6" name="Picture 6" descr="http://www.antiquehomesmagazine.com/photos/georgian_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81" y="4819237"/>
            <a:ext cx="2369022" cy="17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02745" y="1692202"/>
            <a:ext cx="35871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-112" charset="0"/>
              <a:buChar char="►"/>
              <a:defRPr/>
            </a:pPr>
            <a:r>
              <a:rPr lang="en-US" dirty="0">
                <a:solidFill>
                  <a:schemeClr val="bg1"/>
                </a:solidFill>
              </a:rPr>
              <a:t>New England</a:t>
            </a:r>
          </a:p>
          <a:p>
            <a:pPr lvl="1">
              <a:buFont typeface="Wingdings" pitchFamily="-11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Four house types popular at various times in 18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and 19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centuries</a:t>
            </a:r>
          </a:p>
          <a:p>
            <a:pPr lvl="2">
              <a:buFont typeface="Arial" pitchFamily="-112" charset="0"/>
              <a:buChar char="►"/>
              <a:defRPr/>
            </a:pPr>
            <a:r>
              <a:rPr lang="en-US" dirty="0" err="1">
                <a:solidFill>
                  <a:schemeClr val="bg1"/>
                </a:solidFill>
              </a:rPr>
              <a:t>Sailbox</a:t>
            </a:r>
            <a:endParaRPr lang="en-US" dirty="0">
              <a:solidFill>
                <a:schemeClr val="bg1"/>
              </a:solidFill>
            </a:endParaRPr>
          </a:p>
          <a:p>
            <a:pPr lvl="2">
              <a:buFont typeface="Arial" pitchFamily="-112" charset="0"/>
              <a:buChar char="►"/>
              <a:defRPr/>
            </a:pPr>
            <a:r>
              <a:rPr lang="en-US" dirty="0">
                <a:solidFill>
                  <a:schemeClr val="bg1"/>
                </a:solidFill>
              </a:rPr>
              <a:t>Two-chimney</a:t>
            </a:r>
          </a:p>
          <a:p>
            <a:pPr lvl="2">
              <a:buFont typeface="Arial" pitchFamily="-112" charset="0"/>
              <a:buChar char="►"/>
              <a:defRPr/>
            </a:pPr>
            <a:r>
              <a:rPr lang="en-US" dirty="0">
                <a:solidFill>
                  <a:schemeClr val="bg1"/>
                </a:solidFill>
              </a:rPr>
              <a:t>Cape cod</a:t>
            </a:r>
          </a:p>
          <a:p>
            <a:pPr lvl="2">
              <a:buFont typeface="Arial" pitchFamily="-112" charset="0"/>
              <a:buChar char="►"/>
              <a:defRPr/>
            </a:pPr>
            <a:r>
              <a:rPr lang="en-US" dirty="0">
                <a:solidFill>
                  <a:schemeClr val="bg1"/>
                </a:solidFill>
              </a:rPr>
              <a:t>Front gable and wing</a:t>
            </a:r>
          </a:p>
          <a:p>
            <a:pPr lvl="1">
              <a:buFont typeface="Wingdings" pitchFamily="-11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Migrants carried house types northward to upper NE and across Great Lakes regions</a:t>
            </a:r>
          </a:p>
        </p:txBody>
      </p:sp>
      <p:pic>
        <p:nvPicPr>
          <p:cNvPr id="8" name="Picture 8" descr="http://1.bp.blogspot.com/-1gUyOvWrJWw/TeUzAUH5vEI/AAAAAAAAGeI/WPbH_V0UqWs/s1600/house-of-seven-gabl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573" y="4879231"/>
            <a:ext cx="2240280" cy="16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57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291737" y="263434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</a:pPr>
            <a:r>
              <a:rPr lang="en-US" sz="4000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Geography &amp; Culture</a:t>
            </a:r>
            <a:endParaRPr sz="4000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291737" y="1330234"/>
            <a:ext cx="10236926" cy="38774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65760" indent="-26416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Spatial distribution </a:t>
            </a:r>
            <a:endParaRPr dirty="0">
              <a:solidFill>
                <a:schemeClr val="bg1"/>
              </a:solidFill>
            </a:endParaRPr>
          </a:p>
          <a:p>
            <a:pPr marL="365760" indent="-26416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Diffusion patterns</a:t>
            </a:r>
            <a:endParaRPr dirty="0">
              <a:solidFill>
                <a:schemeClr val="bg1"/>
              </a:solidFill>
            </a:endParaRPr>
          </a:p>
          <a:p>
            <a:pPr marL="365760" indent="-26416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Integrates with other characteristics</a:t>
            </a:r>
            <a:endParaRPr dirty="0">
              <a:solidFill>
                <a:schemeClr val="bg1"/>
              </a:solidFill>
            </a:endParaRPr>
          </a:p>
          <a:p>
            <a:pPr marL="365760" indent="-26416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8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Relationship between material culture &amp; physical environment</a:t>
            </a:r>
            <a:endParaRPr dirty="0">
              <a:solidFill>
                <a:schemeClr val="bg1"/>
              </a:solidFill>
            </a:endParaRPr>
          </a:p>
          <a:p>
            <a:pPr marL="658368" lvl="1" indent="-251968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What do people take from the environment?</a:t>
            </a:r>
            <a:endParaRPr dirty="0">
              <a:solidFill>
                <a:schemeClr val="bg1"/>
              </a:solidFill>
            </a:endParaRPr>
          </a:p>
          <a:p>
            <a:pPr marL="658368" lvl="1" indent="-251968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6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How do people modify the environment?</a:t>
            </a:r>
            <a:endParaRPr dirty="0">
              <a:solidFill>
                <a:schemeClr val="bg1"/>
              </a:solidFill>
            </a:endParaRPr>
          </a:p>
          <a:p>
            <a:pPr marL="365760" indent="-86359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endParaRPr sz="28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01293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9" y="55827"/>
            <a:ext cx="5751422" cy="150706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U.S. Folk Housing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965" y="1332117"/>
            <a:ext cx="5721531" cy="5257800"/>
          </a:xfrm>
        </p:spPr>
        <p:txBody>
          <a:bodyPr/>
          <a:lstStyle/>
          <a:p>
            <a:pPr eaLnBrk="1" hangingPunct="1">
              <a:buFont typeface="Arial" pitchFamily="-112" charset="0"/>
              <a:buChar char="►"/>
              <a:defRPr/>
            </a:pPr>
            <a:r>
              <a:rPr lang="en-US" dirty="0" smtClean="0"/>
              <a:t>Today distinctions are relatively difficult to observe in the United States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Degree of regional distinctiveness diminishing</a:t>
            </a:r>
          </a:p>
          <a:p>
            <a:pPr lvl="2" eaLnBrk="1" hangingPunct="1">
              <a:buFont typeface="Arial" pitchFamily="-112" charset="0"/>
              <a:buChar char="►"/>
              <a:defRPr/>
            </a:pPr>
            <a:r>
              <a:rPr lang="en-US" dirty="0" smtClean="0"/>
              <a:t>Rapid construction</a:t>
            </a:r>
          </a:p>
          <a:p>
            <a:pPr lvl="2" eaLnBrk="1" hangingPunct="1">
              <a:buFont typeface="Arial" pitchFamily="-112" charset="0"/>
              <a:buChar char="►"/>
              <a:defRPr/>
            </a:pPr>
            <a:r>
              <a:rPr lang="en-US" dirty="0" smtClean="0"/>
              <a:t>Communication/ transportation</a:t>
            </a:r>
          </a:p>
          <a:p>
            <a:pPr lvl="1" eaLnBrk="1" hangingPunct="1">
              <a:buFont typeface="Wingdings" pitchFamily="-112" charset="2"/>
              <a:buChar char="§"/>
              <a:defRPr/>
            </a:pPr>
            <a:r>
              <a:rPr lang="en-US" dirty="0" smtClean="0"/>
              <a:t>No longer built by people, mainly companies</a:t>
            </a:r>
          </a:p>
        </p:txBody>
      </p:sp>
      <p:pic>
        <p:nvPicPr>
          <p:cNvPr id="62468" name="Picture 8" descr="http://us.123rf.com/400wm/400/400/jewhyte/jewhyte0802/jewhyte080200036/2557173-sunrise-in-calgary-suburbs-looking-towards-the-rocky-mounta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1371600"/>
            <a:ext cx="437197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" descr="http://drpinna.com/wp-content/uploads/2010/07/suburb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343400"/>
            <a:ext cx="33575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6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291737" y="420189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</a:pPr>
            <a:r>
              <a:rPr lang="en-US" sz="4000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Hierarchy</a:t>
            </a:r>
            <a:endParaRPr sz="4000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idx="1"/>
          </p:nvPr>
        </p:nvSpPr>
        <p:spPr>
          <a:xfrm>
            <a:off x="378822" y="1486988"/>
            <a:ext cx="11717383" cy="53710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65760" indent="-264160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59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Habit = individual</a:t>
            </a:r>
            <a:endParaRPr dirty="0"/>
          </a:p>
          <a:p>
            <a:pPr marL="365760" indent="-264160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59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Custom = habit adopted by a group</a:t>
            </a:r>
            <a:endParaRPr dirty="0"/>
          </a:p>
          <a:p>
            <a:pPr marL="365760" indent="-264160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59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Culture = </a:t>
            </a:r>
            <a:r>
              <a:rPr lang="en-US" sz="2590" u="sng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collection</a:t>
            </a:r>
            <a:r>
              <a:rPr lang="en-US" sz="259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of customs of a group</a:t>
            </a:r>
            <a:endParaRPr dirty="0"/>
          </a:p>
          <a:p>
            <a:pPr marL="658368" lvl="1" indent="-25196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405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Folk Culture</a:t>
            </a:r>
            <a:endParaRPr dirty="0"/>
          </a:p>
          <a:p>
            <a:pPr marL="923544" lvl="2" indent="-225044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22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Small, homogeneous groups, isolated, rural areas</a:t>
            </a:r>
            <a:endParaRPr dirty="0"/>
          </a:p>
          <a:p>
            <a:pPr marL="923544" lvl="2" indent="-225044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22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Very little variation over time</a:t>
            </a:r>
            <a:endParaRPr dirty="0"/>
          </a:p>
          <a:p>
            <a:pPr marL="923544" lvl="2" indent="-225044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22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Varies from place to place</a:t>
            </a:r>
            <a:endParaRPr dirty="0"/>
          </a:p>
          <a:p>
            <a:pPr marL="658368" lvl="1" indent="-251968">
              <a:lnSpc>
                <a:spcPct val="90000"/>
              </a:lnSpc>
              <a:spcBef>
                <a:spcPts val="300"/>
              </a:spcBef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405" dirty="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rPr>
              <a:t>Popular Culture</a:t>
            </a:r>
            <a:endParaRPr dirty="0"/>
          </a:p>
          <a:p>
            <a:pPr marL="923544" lvl="2" indent="-225044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22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Large, heterogeneous societies</a:t>
            </a:r>
            <a:endParaRPr dirty="0"/>
          </a:p>
          <a:p>
            <a:pPr marL="923544" lvl="2" indent="-225044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22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Share customs despite personal differences</a:t>
            </a:r>
            <a:endParaRPr dirty="0"/>
          </a:p>
          <a:p>
            <a:pPr marL="923544" lvl="2" indent="-225044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22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More widespread from interaction</a:t>
            </a:r>
            <a:endParaRPr dirty="0"/>
          </a:p>
          <a:p>
            <a:pPr marL="923544" lvl="2" indent="-225044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220" dirty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Changes frequently = varies from time to time</a:t>
            </a:r>
            <a:endParaRPr sz="2220" dirty="0">
              <a:solidFill>
                <a:schemeClr val="accen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3501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What is culture?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5098" y="984068"/>
            <a:ext cx="4495800" cy="5638800"/>
          </a:xfrm>
        </p:spPr>
        <p:txBody>
          <a:bodyPr/>
          <a:lstStyle/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Formal definition:</a:t>
            </a:r>
          </a:p>
          <a:p>
            <a:pPr lvl="1" eaLnBrk="1" hangingPunct="1">
              <a:defRPr/>
            </a:pPr>
            <a:r>
              <a:rPr lang="en-US" sz="2000" dirty="0"/>
              <a:t>Culture is a shared set of meanings that are lived through material and symbolic practices of everyday life</a:t>
            </a:r>
          </a:p>
          <a:p>
            <a:pPr lvl="1" eaLnBrk="1" hangingPunct="1">
              <a:buFontTx/>
              <a:buNone/>
              <a:defRPr/>
            </a:pPr>
            <a:endParaRPr lang="en-US" sz="2000" dirty="0"/>
          </a:p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Geography is concerned with how culture shapes space and place. How place and space can influence cultures</a:t>
            </a:r>
          </a:p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endParaRPr lang="en-US" dirty="0" smtClean="0"/>
          </a:p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5514702" cy="5715000"/>
          </a:xfrm>
        </p:spPr>
        <p:txBody>
          <a:bodyPr/>
          <a:lstStyle/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Habit</a:t>
            </a:r>
          </a:p>
          <a:p>
            <a:pPr lvl="1" eaLnBrk="1" hangingPunct="1">
              <a:defRPr/>
            </a:pPr>
            <a:r>
              <a:rPr lang="en-US" sz="2000" dirty="0"/>
              <a:t>Repetitive act that a particular individual performs</a:t>
            </a:r>
          </a:p>
          <a:p>
            <a:pPr lvl="2" eaLnBrk="1" hangingPunct="1">
              <a:buFont typeface="Wingdings" pitchFamily="-112" charset="2"/>
              <a:buBlip>
                <a:blip r:embed="rId4"/>
              </a:buBlip>
              <a:defRPr/>
            </a:pPr>
            <a:r>
              <a:rPr lang="en-US" sz="1800" dirty="0"/>
              <a:t>wearing jeans to class every day</a:t>
            </a:r>
          </a:p>
          <a:p>
            <a:pPr lvl="1" eaLnBrk="1" hangingPunct="1">
              <a:defRPr/>
            </a:pPr>
            <a:endParaRPr lang="en-US" sz="2000" dirty="0"/>
          </a:p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Custom</a:t>
            </a:r>
          </a:p>
          <a:p>
            <a:pPr lvl="1" eaLnBrk="1" hangingPunct="1">
              <a:defRPr/>
            </a:pPr>
            <a:r>
              <a:rPr lang="en-US" sz="2000" dirty="0"/>
              <a:t>Repetitive act of a group, performed to the extent that it becomes characteristic of the group</a:t>
            </a:r>
          </a:p>
          <a:p>
            <a:pPr lvl="2" eaLnBrk="1" hangingPunct="1">
              <a:buFont typeface="Wingdings" pitchFamily="-112" charset="2"/>
              <a:buBlip>
                <a:blip r:embed="rId4"/>
              </a:buBlip>
              <a:defRPr/>
            </a:pPr>
            <a:r>
              <a:rPr lang="en-US" sz="1800" dirty="0"/>
              <a:t>College students wear jeans to class every day</a:t>
            </a:r>
          </a:p>
          <a:p>
            <a:pPr lvl="2" eaLnBrk="1" hangingPunct="1">
              <a:buFont typeface="Wingdings" pitchFamily="-112" charset="2"/>
              <a:buBlip>
                <a:blip r:embed="rId4"/>
              </a:buBlip>
              <a:defRPr/>
            </a:pPr>
            <a:r>
              <a:rPr lang="en-US" sz="1800" dirty="0"/>
              <a:t>Adopted by most of the society's population</a:t>
            </a:r>
          </a:p>
        </p:txBody>
      </p:sp>
    </p:spTree>
    <p:extLst>
      <p:ext uri="{BB962C8B-B14F-4D97-AF65-F5344CB8AC3E}">
        <p14:creationId xmlns:p14="http://schemas.microsoft.com/office/powerpoint/2010/main" val="37193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74022" y="0"/>
            <a:ext cx="2373086" cy="6945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</a:pPr>
            <a:r>
              <a:rPr lang="en-US" sz="4000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Origins</a:t>
            </a:r>
            <a:endParaRPr sz="4000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6291944" y="694508"/>
            <a:ext cx="5360126" cy="599541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bg1"/>
                </a:solidFill>
              </a:rPr>
              <a:t>Popular Music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bg1"/>
                </a:solidFill>
              </a:rPr>
              <a:t>Music </a:t>
            </a:r>
            <a:r>
              <a:rPr lang="en-US" dirty="0">
                <a:solidFill>
                  <a:schemeClr val="bg1"/>
                </a:solidFill>
              </a:rPr>
              <a:t>written by specific individuals for the purpose of being sold to a large number of people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Takes technological skill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Performed in studio with equipment</a:t>
            </a: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dirty="0">
                <a:solidFill>
                  <a:schemeClr val="bg1"/>
                </a:solidFill>
              </a:rPr>
              <a:t>Originated in 1900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Music industry developed out of Vaudeville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Tin Pan Alley developed in New York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chemeClr val="bg1"/>
                </a:solidFill>
              </a:rPr>
              <a:t>Later moved to Broadway</a:t>
            </a:r>
          </a:p>
          <a:p>
            <a:pPr marL="365760" indent="-26416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endParaRPr sz="24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Google Shape;171;p23"/>
          <p:cNvSpPr txBox="1">
            <a:spLocks/>
          </p:cNvSpPr>
          <p:nvPr/>
        </p:nvSpPr>
        <p:spPr>
          <a:xfrm>
            <a:off x="74022" y="694508"/>
            <a:ext cx="5904411" cy="48480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26416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Folk Music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400" dirty="0" smtClean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Composed anonymously, transmitted orally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400" dirty="0" smtClean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May originate independently at multiple hearths</a:t>
            </a: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400" dirty="0" smtClean="0">
                <a:solidFill>
                  <a:schemeClr val="bg1"/>
                </a:solidFill>
              </a:rPr>
              <a:t>Tell </a:t>
            </a:r>
            <a:r>
              <a:rPr lang="en-US" sz="2400" dirty="0">
                <a:solidFill>
                  <a:schemeClr val="bg1"/>
                </a:solidFill>
              </a:rPr>
              <a:t>a story or convey information about: </a:t>
            </a:r>
          </a:p>
          <a:p>
            <a:pPr lvl="2">
              <a:defRPr/>
            </a:pPr>
            <a:r>
              <a:rPr lang="en-US" sz="2400" dirty="0">
                <a:solidFill>
                  <a:schemeClr val="bg1"/>
                </a:solidFill>
              </a:rPr>
              <a:t>daily </a:t>
            </a:r>
            <a:r>
              <a:rPr lang="en-US" sz="2400" dirty="0" smtClean="0">
                <a:solidFill>
                  <a:schemeClr val="bg1"/>
                </a:solidFill>
              </a:rPr>
              <a:t>activities</a:t>
            </a:r>
          </a:p>
          <a:p>
            <a:pPr lvl="2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life-cycle events</a:t>
            </a:r>
          </a:p>
          <a:p>
            <a:pPr lvl="2"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mysterious </a:t>
            </a:r>
            <a:r>
              <a:rPr lang="en-US" sz="2400" dirty="0">
                <a:solidFill>
                  <a:schemeClr val="bg1"/>
                </a:solidFill>
              </a:rPr>
              <a:t>events </a:t>
            </a:r>
            <a:r>
              <a:rPr lang="en-US" sz="2400" dirty="0" smtClean="0">
                <a:solidFill>
                  <a:schemeClr val="bg1"/>
                </a:solidFill>
              </a:rPr>
              <a:t>(nature events)</a:t>
            </a:r>
            <a:endParaRPr lang="en-US" sz="2400" dirty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http://upload.wikimedia.org/wikipedia/commons/thumb/c/c8/Tinpanalley.jpg/250px-Tinpanall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53" y="4662653"/>
            <a:ext cx="1800545" cy="212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Where to see traditional Ukranian folk music in Kie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6" y="4783078"/>
            <a:ext cx="3004457" cy="200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00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143691" y="21989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</a:pPr>
            <a:r>
              <a:rPr lang="en-US" sz="4000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Diffusion</a:t>
            </a:r>
            <a:endParaRPr sz="4000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1"/>
          </p:nvPr>
        </p:nvSpPr>
        <p:spPr>
          <a:xfrm>
            <a:off x="143690" y="1160853"/>
            <a:ext cx="8329749" cy="15562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365760" indent="-26416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Georgia"/>
              <a:buChar char="•"/>
            </a:pPr>
            <a:r>
              <a:rPr lang="en-US" sz="24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Folk = slower &amp; smaller scale</a:t>
            </a:r>
            <a:endParaRPr sz="2400" dirty="0">
              <a:solidFill>
                <a:schemeClr val="bg1"/>
              </a:solidFill>
            </a:endParaRPr>
          </a:p>
          <a:p>
            <a:pPr marL="658368" lvl="1" indent="-251968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4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Usually through migration</a:t>
            </a:r>
            <a:endParaRPr sz="2400" dirty="0">
              <a:solidFill>
                <a:schemeClr val="bg1"/>
              </a:solidFill>
            </a:endParaRPr>
          </a:p>
          <a:p>
            <a:pPr marL="658368" lvl="1" indent="-251968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24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Ex. Relocation diffusion</a:t>
            </a:r>
            <a:endParaRPr sz="2400" dirty="0">
              <a:solidFill>
                <a:schemeClr val="bg1"/>
              </a:solidFill>
            </a:endParaRPr>
          </a:p>
          <a:p>
            <a:pPr marL="658368" lvl="1" indent="-86868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None/>
            </a:pPr>
            <a:endParaRPr sz="2400" dirty="0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406" y="2743635"/>
            <a:ext cx="10012006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Folk Culture </a:t>
            </a:r>
            <a:r>
              <a:rPr lang="en-US" sz="2000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Diffusion-</a:t>
            </a:r>
            <a:r>
              <a:rPr lang="en-US" sz="2000" u="sng" dirty="0" smtClean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Amish</a:t>
            </a:r>
            <a:endParaRPr lang="en-US" sz="2000" u="sng" dirty="0" smtClean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65760" indent="-26416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Visible in 17 state in U.S.</a:t>
            </a:r>
            <a:endParaRPr lang="en-US" sz="2000" dirty="0">
              <a:solidFill>
                <a:schemeClr val="bg1"/>
              </a:solidFill>
            </a:endParaRPr>
          </a:p>
          <a:p>
            <a:pPr marL="365760" indent="-26416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Origin = Bern, Switzerland; Alsace region, France; southwest Germany</a:t>
            </a:r>
            <a:endParaRPr lang="en-US" sz="2000" dirty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Not distinctive in language, clothing etc.</a:t>
            </a:r>
            <a:endParaRPr lang="en-US" sz="2000" dirty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Blended into Mennonite church groups</a:t>
            </a:r>
            <a:endParaRPr lang="en-US" sz="2000" dirty="0">
              <a:solidFill>
                <a:schemeClr val="bg1"/>
              </a:solidFill>
            </a:endParaRPr>
          </a:p>
          <a:p>
            <a:pPr marL="365760" indent="-264160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2590"/>
              <a:buFont typeface="Georgia"/>
              <a:buChar char="•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2 waves of migration to N. Am. for cheap land</a:t>
            </a:r>
            <a:endParaRPr lang="en-US" sz="2000" dirty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1</a:t>
            </a:r>
            <a:r>
              <a:rPr lang="en-US" sz="2000" baseline="30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st</a:t>
            </a: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= PA in 1700s</a:t>
            </a:r>
            <a:endParaRPr lang="en-US" sz="2000" dirty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000" baseline="30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nd</a:t>
            </a: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= OH, IL, IA, Ontario early 1800s</a:t>
            </a:r>
            <a:endParaRPr lang="en-US" sz="2000" dirty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Rural &amp; isolated = retained traditional customs vs. adapting new ones of U.S.</a:t>
            </a:r>
            <a:endParaRPr lang="en-US" sz="2000" dirty="0">
              <a:solidFill>
                <a:schemeClr val="bg1"/>
              </a:solidFill>
            </a:endParaRPr>
          </a:p>
          <a:p>
            <a:pPr marL="658368" lvl="1" indent="-251968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05"/>
              <a:buFont typeface="Georgia"/>
              <a:buChar char="▫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Spreading with migration to KY </a:t>
            </a:r>
            <a:endParaRPr lang="en-US" sz="2000" dirty="0">
              <a:solidFill>
                <a:schemeClr val="bg1"/>
              </a:solidFill>
            </a:endParaRPr>
          </a:p>
          <a:p>
            <a:pPr marL="923544" lvl="2" indent="-225044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20"/>
              <a:buFont typeface="Noto Symbol"/>
              <a:buChar char="⚫"/>
            </a:pPr>
            <a:r>
              <a:rPr lang="en-US" sz="20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Cheaper land &amp; fewer tourists!</a:t>
            </a:r>
          </a:p>
          <a:p>
            <a:endParaRPr lang="en-US" dirty="0"/>
          </a:p>
        </p:txBody>
      </p:sp>
      <p:pic>
        <p:nvPicPr>
          <p:cNvPr id="2050" name="Picture 2" descr="Amish in America | American Experience | Official Site | P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12" y="66947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8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51" y="209005"/>
            <a:ext cx="8229600" cy="191539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Diffusion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Popular = hierarchical from nodes/hearths Rapid with use of technology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051" y="2281646"/>
            <a:ext cx="5662749" cy="457635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12" charset="2"/>
              <a:buBlip>
                <a:blip r:embed="rId3"/>
              </a:buBlip>
              <a:defRPr/>
            </a:pPr>
            <a:r>
              <a:rPr lang="en-US" dirty="0" smtClean="0"/>
              <a:t>Found in large, heterogeneous societies</a:t>
            </a:r>
          </a:p>
          <a:p>
            <a:pPr eaLnBrk="1" hangingPunct="1">
              <a:lnSpc>
                <a:spcPct val="80000"/>
              </a:lnSpc>
              <a:buFont typeface="Wingdings" pitchFamily="-11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-112" charset="2"/>
              <a:buBlip>
                <a:blip r:embed="rId3"/>
              </a:buBlip>
              <a:defRPr/>
            </a:pPr>
            <a:r>
              <a:rPr lang="en-US" dirty="0" smtClean="0"/>
              <a:t>Mass culture that diffuses rapidly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Spreads through expansion diffusion</a:t>
            </a:r>
          </a:p>
          <a:p>
            <a:pPr lvl="2" eaLnBrk="1" hangingPunct="1">
              <a:lnSpc>
                <a:spcPct val="80000"/>
              </a:lnSpc>
              <a:buFont typeface="Wingdings" pitchFamily="-112" charset="2"/>
              <a:buBlip>
                <a:blip r:embed="rId4"/>
              </a:buBlip>
              <a:defRPr/>
            </a:pPr>
            <a:r>
              <a:rPr lang="en-US" dirty="0" smtClean="0"/>
              <a:t>hierarchical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-112" charset="2"/>
              <a:buBlip>
                <a:blip r:embed="rId3"/>
              </a:buBlip>
              <a:defRPr/>
            </a:pPr>
            <a:r>
              <a:rPr lang="en-US" dirty="0" smtClean="0"/>
              <a:t>Some believe it threatens local or regional distinctiveness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Cultural homogeneity</a:t>
            </a:r>
          </a:p>
          <a:p>
            <a:pPr lvl="2" eaLnBrk="1" hangingPunct="1">
              <a:lnSpc>
                <a:spcPct val="80000"/>
              </a:lnSpc>
              <a:buFont typeface="Wingdings" pitchFamily="-112" charset="2"/>
              <a:buBlip>
                <a:blip r:embed="rId4"/>
              </a:buBlip>
              <a:defRPr/>
            </a:pPr>
            <a:r>
              <a:rPr lang="en-US" dirty="0" smtClean="0"/>
              <a:t>Effects on landscape create homogeneous “placeless landscape”</a:t>
            </a:r>
          </a:p>
          <a:p>
            <a:pPr eaLnBrk="1" hangingPunct="1">
              <a:lnSpc>
                <a:spcPct val="80000"/>
              </a:lnSpc>
              <a:buFont typeface="Wingdings" pitchFamily="-112" charset="2"/>
              <a:buBlip>
                <a:blip r:embed="rId3"/>
              </a:buBlip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143000"/>
            <a:ext cx="4495800" cy="5715000"/>
          </a:xfrm>
        </p:spPr>
        <p:txBody>
          <a:bodyPr/>
          <a:lstStyle/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dirty="0" smtClean="0"/>
              <a:t>Seen by some as threat to the environment</a:t>
            </a:r>
          </a:p>
          <a:p>
            <a:pPr lvl="1" eaLnBrk="1" hangingPunct="1">
              <a:defRPr/>
            </a:pPr>
            <a:r>
              <a:rPr lang="en-US" dirty="0" smtClean="0"/>
              <a:t>Increased consumption</a:t>
            </a:r>
          </a:p>
          <a:p>
            <a:pPr lvl="2" eaLnBrk="1" hangingPunct="1">
              <a:buFont typeface="Wingdings" pitchFamily="-112" charset="2"/>
              <a:buBlip>
                <a:blip r:embed="rId4"/>
              </a:buBlip>
              <a:defRPr/>
            </a:pPr>
            <a:r>
              <a:rPr lang="en-US" dirty="0" smtClean="0"/>
              <a:t>Plastic water bottles</a:t>
            </a:r>
          </a:p>
          <a:p>
            <a:pPr lvl="2" eaLnBrk="1" hangingPunct="1">
              <a:buFont typeface="Wingdings" pitchFamily="-112" charset="2"/>
              <a:buNone/>
              <a:defRPr/>
            </a:pPr>
            <a:endParaRPr lang="en-US" dirty="0" smtClean="0"/>
          </a:p>
          <a:p>
            <a:pPr lvl="2" eaLnBrk="1" hangingPunct="1">
              <a:buFont typeface="Wingdings" pitchFamily="-112" charset="2"/>
              <a:buBlip>
                <a:blip r:embed="rId4"/>
              </a:buBlip>
              <a:defRPr/>
            </a:pPr>
            <a:endParaRPr lang="en-US" dirty="0" smtClean="0"/>
          </a:p>
          <a:p>
            <a:pPr lvl="2" eaLnBrk="1" hangingPunct="1">
              <a:buFont typeface="Wingdings" pitchFamily="-112" charset="2"/>
              <a:buBlip>
                <a:blip r:embed="rId4"/>
              </a:buBlip>
              <a:defRPr/>
            </a:pPr>
            <a:endParaRPr lang="en-US" dirty="0" smtClean="0"/>
          </a:p>
          <a:p>
            <a:pPr lvl="2" eaLnBrk="1" hangingPunct="1">
              <a:buFont typeface="Wingdings" pitchFamily="-112" charset="2"/>
              <a:buNone/>
              <a:defRPr/>
            </a:pPr>
            <a:endParaRPr lang="en-US" dirty="0" smtClean="0"/>
          </a:p>
        </p:txBody>
      </p:sp>
      <p:pic>
        <p:nvPicPr>
          <p:cNvPr id="7173" name="Picture 6" descr="http://us.123rf.com/400wm/400/400/pajche/pajche0803/pajche080300028/2714348-dangerous-toxic-garbage-and-industrial-waste-floating-in-river-pollu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32" y="4325983"/>
            <a:ext cx="3543936" cy="237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68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Influences of Physical Environment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8377" y="1143000"/>
            <a:ext cx="5941423" cy="503137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Environmental conditions can limit the variety of human actions anywhere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Two necessities of daily life- food and shelter- demonstrate the influence of cultural values and environment on the development of unique folk culture.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Different societies prefer different foods and styles of house construction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37893" name="Picture 6" descr="http://mylittlenorway.com/wp-content/uploads/2009/10/folk-hou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82" y="1895202"/>
            <a:ext cx="5013181" cy="332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1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Cultural Imperialism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0" y="1219200"/>
            <a:ext cx="4495800" cy="5638800"/>
          </a:xfrm>
        </p:spPr>
        <p:txBody>
          <a:bodyPr/>
          <a:lstStyle/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Diffusion of popular culture can contribute to cultural conflict when part of a group may protest the arrival of a type of popular culture in its region</a:t>
            </a:r>
          </a:p>
          <a:p>
            <a:pPr eaLnBrk="1" hangingPunct="1">
              <a:buFont typeface="Wingdings" pitchFamily="-112" charset="2"/>
              <a:buNone/>
              <a:defRPr/>
            </a:pPr>
            <a:endParaRPr lang="en-US" sz="2400" dirty="0"/>
          </a:p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Cultural imperialism</a:t>
            </a:r>
          </a:p>
          <a:p>
            <a:pPr lvl="1" eaLnBrk="1" hangingPunct="1">
              <a:defRPr/>
            </a:pPr>
            <a:r>
              <a:rPr lang="en-US" sz="2000" dirty="0"/>
              <a:t>The invasion of a culture into another with the intent of dominating the invaded cultural politically, economically, and/or socially.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219200"/>
            <a:ext cx="4495800" cy="5638800"/>
          </a:xfrm>
        </p:spPr>
        <p:txBody>
          <a:bodyPr/>
          <a:lstStyle/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Cultural nationalism</a:t>
            </a:r>
          </a:p>
          <a:p>
            <a:pPr lvl="1" eaLnBrk="1" hangingPunct="1">
              <a:defRPr/>
            </a:pPr>
            <a:r>
              <a:rPr lang="en-US" sz="2000" dirty="0"/>
              <a:t>The resistance by a group of people against cultural imperialism and cultural convergence</a:t>
            </a:r>
          </a:p>
          <a:p>
            <a:pPr lvl="2" eaLnBrk="1" hangingPunct="1">
              <a:buFont typeface="Wingdings" pitchFamily="-112" charset="2"/>
              <a:buBlip>
                <a:blip r:embed="rId4"/>
              </a:buBlip>
              <a:defRPr/>
            </a:pPr>
            <a:r>
              <a:rPr lang="en-US" sz="1800" dirty="0"/>
              <a:t>McDonald’s attacks</a:t>
            </a:r>
          </a:p>
          <a:p>
            <a:pPr lvl="2" eaLnBrk="1" hangingPunct="1">
              <a:buFont typeface="Wingdings" pitchFamily="-112" charset="2"/>
              <a:buNone/>
              <a:defRPr/>
            </a:pPr>
            <a:endParaRPr lang="en-US" sz="1800" dirty="0"/>
          </a:p>
          <a:p>
            <a:pPr lvl="2" eaLnBrk="1" hangingPunct="1">
              <a:buFont typeface="Wingdings" pitchFamily="-112" charset="2"/>
              <a:buNone/>
              <a:defRPr/>
            </a:pPr>
            <a:endParaRPr lang="en-US" sz="1800" dirty="0"/>
          </a:p>
          <a:p>
            <a:pPr eaLnBrk="1" hangingPunct="1">
              <a:buFont typeface="Wingdings" pitchFamily="-112" charset="2"/>
              <a:buBlip>
                <a:blip r:embed="rId3"/>
              </a:buBlip>
              <a:defRPr/>
            </a:pPr>
            <a:r>
              <a:rPr lang="en-US" sz="2400" dirty="0"/>
              <a:t>Globalization is often seen as causing cultural imperialism and the controversy surrounding its cultural consequences.</a:t>
            </a:r>
          </a:p>
        </p:txBody>
      </p:sp>
    </p:spTree>
    <p:extLst>
      <p:ext uri="{BB962C8B-B14F-4D97-AF65-F5344CB8AC3E}">
        <p14:creationId xmlns:p14="http://schemas.microsoft.com/office/powerpoint/2010/main" val="2536484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</TotalTime>
  <Words>1220</Words>
  <Application>Microsoft Office PowerPoint</Application>
  <PresentationFormat>Widescreen</PresentationFormat>
  <Paragraphs>244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Georgia</vt:lpstr>
      <vt:lpstr>Noto Symbol</vt:lpstr>
      <vt:lpstr>Trebuchet MS</vt:lpstr>
      <vt:lpstr>Wingdings</vt:lpstr>
      <vt:lpstr>Wingdings 3</vt:lpstr>
      <vt:lpstr>Slice</vt:lpstr>
      <vt:lpstr>AP Human Geography  Unit 3:  Ch. 4 Folk &amp; Popular Culture</vt:lpstr>
      <vt:lpstr>Geography &amp; Culture</vt:lpstr>
      <vt:lpstr>Hierarchy</vt:lpstr>
      <vt:lpstr>What is culture?</vt:lpstr>
      <vt:lpstr>Origins</vt:lpstr>
      <vt:lpstr>Diffusion</vt:lpstr>
      <vt:lpstr>Diffusion Popular = hierarchical from nodes/hearths Rapid with use of technology</vt:lpstr>
      <vt:lpstr>Influences of Physical Environment</vt:lpstr>
      <vt:lpstr>Cultural Imperialism</vt:lpstr>
      <vt:lpstr>Distinctive Food Preferences</vt:lpstr>
      <vt:lpstr>Food Preferences</vt:lpstr>
      <vt:lpstr>Food Taboos</vt:lpstr>
      <vt:lpstr>Food Taboos</vt:lpstr>
      <vt:lpstr>Food Taboos</vt:lpstr>
      <vt:lpstr>Folk Housing</vt:lpstr>
      <vt:lpstr>Distinctive Building Materials</vt:lpstr>
      <vt:lpstr>Beliefs and Folk House Forms</vt:lpstr>
      <vt:lpstr>U.S. Folk House Forms</vt:lpstr>
      <vt:lpstr>U.S. Folk Housing</vt:lpstr>
      <vt:lpstr>U.S. Folk Housing</vt:lpstr>
    </vt:vector>
  </TitlesOfParts>
  <Company>North Boone Community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Human Geography  Unit 3:  Ch. 4 Folk &amp; Popular Culture</dc:title>
  <dc:creator>Nick Augustine</dc:creator>
  <cp:lastModifiedBy>Nick Augustine</cp:lastModifiedBy>
  <cp:revision>16</cp:revision>
  <dcterms:created xsi:type="dcterms:W3CDTF">2020-10-21T03:21:13Z</dcterms:created>
  <dcterms:modified xsi:type="dcterms:W3CDTF">2020-10-26T13:04:43Z</dcterms:modified>
</cp:coreProperties>
</file>