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Lst>
  <p:notesMasterIdLst>
    <p:notesMasterId r:id="rId59"/>
  </p:notesMasterIdLst>
  <p:sldIdLst>
    <p:sldId id="431" r:id="rId3"/>
    <p:sldId id="432" r:id="rId4"/>
    <p:sldId id="347" r:id="rId5"/>
    <p:sldId id="258" r:id="rId6"/>
    <p:sldId id="349" r:id="rId7"/>
    <p:sldId id="350" r:id="rId8"/>
    <p:sldId id="266" r:id="rId9"/>
    <p:sldId id="355" r:id="rId10"/>
    <p:sldId id="267" r:id="rId11"/>
    <p:sldId id="351" r:id="rId12"/>
    <p:sldId id="352" r:id="rId13"/>
    <p:sldId id="356" r:id="rId14"/>
    <p:sldId id="362" r:id="rId15"/>
    <p:sldId id="364" r:id="rId16"/>
    <p:sldId id="270" r:id="rId17"/>
    <p:sldId id="420" r:id="rId18"/>
    <p:sldId id="272" r:id="rId19"/>
    <p:sldId id="435" r:id="rId20"/>
    <p:sldId id="436" r:id="rId21"/>
    <p:sldId id="437" r:id="rId22"/>
    <p:sldId id="273" r:id="rId23"/>
    <p:sldId id="421" r:id="rId24"/>
    <p:sldId id="275" r:id="rId25"/>
    <p:sldId id="276" r:id="rId26"/>
    <p:sldId id="422" r:id="rId27"/>
    <p:sldId id="423" r:id="rId28"/>
    <p:sldId id="279" r:id="rId29"/>
    <p:sldId id="424" r:id="rId30"/>
    <p:sldId id="415" r:id="rId31"/>
    <p:sldId id="283" r:id="rId32"/>
    <p:sldId id="284" r:id="rId33"/>
    <p:sldId id="425" r:id="rId34"/>
    <p:sldId id="440" r:id="rId35"/>
    <p:sldId id="441" r:id="rId36"/>
    <p:sldId id="287" r:id="rId37"/>
    <p:sldId id="426" r:id="rId38"/>
    <p:sldId id="289" r:id="rId39"/>
    <p:sldId id="430" r:id="rId40"/>
    <p:sldId id="290" r:id="rId41"/>
    <p:sldId id="427" r:id="rId42"/>
    <p:sldId id="297" r:id="rId43"/>
    <p:sldId id="300" r:id="rId44"/>
    <p:sldId id="301" r:id="rId45"/>
    <p:sldId id="387" r:id="rId46"/>
    <p:sldId id="389" r:id="rId47"/>
    <p:sldId id="405" r:id="rId48"/>
    <p:sldId id="397" r:id="rId49"/>
    <p:sldId id="407" r:id="rId50"/>
    <p:sldId id="434" r:id="rId51"/>
    <p:sldId id="403" r:id="rId52"/>
    <p:sldId id="404" r:id="rId53"/>
    <p:sldId id="310" r:id="rId54"/>
    <p:sldId id="312" r:id="rId55"/>
    <p:sldId id="412" r:id="rId56"/>
    <p:sldId id="332" r:id="rId57"/>
    <p:sldId id="335" r:id="rId5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35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540" autoAdjust="0"/>
    <p:restoredTop sz="94671" autoAdjust="0"/>
  </p:normalViewPr>
  <p:slideViewPr>
    <p:cSldViewPr>
      <p:cViewPr varScale="1">
        <p:scale>
          <a:sx n="78" d="100"/>
          <a:sy n="78" d="100"/>
        </p:scale>
        <p:origin x="1138" y="43"/>
      </p:cViewPr>
      <p:guideLst>
        <p:guide orient="horz" pos="2160"/>
        <p:guide pos="2880"/>
      </p:guideLst>
    </p:cSldViewPr>
  </p:slideViewPr>
  <p:outlineViewPr>
    <p:cViewPr>
      <p:scale>
        <a:sx n="33" d="100"/>
        <a:sy n="33" d="100"/>
      </p:scale>
      <p:origin x="0" y="41512"/>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E70DF1B-1A28-4A84-8E3C-30CBF3616BA5}" type="datetimeFigureOut">
              <a:rPr lang="en-US"/>
              <a:pPr>
                <a:defRPr/>
              </a:pPr>
              <a:t>8/21/2022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421B5C19-1704-4346-9E4A-339EDBFD97C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D30102-46E0-42A8-A6E5-DF3553F40B3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12F4DB8-7EA4-4490-A0C1-97C751495730}" type="slidenum">
              <a:rPr lang="en-US"/>
              <a:pPr fontAlgn="base">
                <a:spcBef>
                  <a:spcPct val="0"/>
                </a:spcBef>
                <a:spcAft>
                  <a:spcPct val="0"/>
                </a:spcAft>
                <a:defRPr/>
              </a:pPr>
              <a:t>10</a:t>
            </a:fld>
            <a:endParaRPr lang="en-US"/>
          </a:p>
        </p:txBody>
      </p:sp>
      <p:sp>
        <p:nvSpPr>
          <p:cNvPr id="378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A33181F-962B-468F-8DD7-4A88CEDBBEDD}" type="slidenum">
              <a:rPr lang="en-US"/>
              <a:pPr fontAlgn="base">
                <a:spcBef>
                  <a:spcPct val="0"/>
                </a:spcBef>
                <a:spcAft>
                  <a:spcPct val="0"/>
                </a:spcAft>
                <a:defRPr/>
              </a:pPr>
              <a:t>11</a:t>
            </a:fld>
            <a:endParaRPr lang="en-US"/>
          </a:p>
        </p:txBody>
      </p:sp>
      <p:sp>
        <p:nvSpPr>
          <p:cNvPr id="399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5D18BB5-9ACF-4FD5-BA3E-01D7F96657FA}" type="slidenum">
              <a:rPr lang="en-US"/>
              <a:pPr fontAlgn="base">
                <a:spcBef>
                  <a:spcPct val="0"/>
                </a:spcBef>
                <a:spcAft>
                  <a:spcPct val="0"/>
                </a:spcAft>
                <a:defRPr/>
              </a:pPr>
              <a:t>12</a:t>
            </a:fld>
            <a:endParaRPr lang="en-US"/>
          </a:p>
        </p:txBody>
      </p:sp>
      <p:sp>
        <p:nvSpPr>
          <p:cNvPr id="419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3C36899-DC40-43F6-B1B2-98F8FAD7CCC7}" type="slidenum">
              <a:rPr lang="en-US"/>
              <a:pPr fontAlgn="base">
                <a:spcBef>
                  <a:spcPct val="0"/>
                </a:spcBef>
                <a:spcAft>
                  <a:spcPct val="0"/>
                </a:spcAft>
                <a:defRPr/>
              </a:pPr>
              <a:t>13</a:t>
            </a:fld>
            <a:endParaRPr lang="en-US"/>
          </a:p>
        </p:txBody>
      </p:sp>
      <p:sp>
        <p:nvSpPr>
          <p:cNvPr id="542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04F4057-5808-4F55-9B3E-C10D446E0B24}" type="slidenum">
              <a:rPr lang="en-US"/>
              <a:pPr fontAlgn="base">
                <a:spcBef>
                  <a:spcPct val="0"/>
                </a:spcBef>
                <a:spcAft>
                  <a:spcPct val="0"/>
                </a:spcAft>
                <a:defRPr/>
              </a:pPr>
              <a:t>14</a:t>
            </a:fld>
            <a:endParaRPr lang="en-US"/>
          </a:p>
        </p:txBody>
      </p:sp>
      <p:sp>
        <p:nvSpPr>
          <p:cNvPr id="604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5BB434-2A24-4DEB-81AE-2210A97B619B}" type="slidenum">
              <a:rPr lang="en-US"/>
              <a:pPr fontAlgn="base">
                <a:spcBef>
                  <a:spcPct val="0"/>
                </a:spcBef>
                <a:spcAft>
                  <a:spcPct val="0"/>
                </a:spcAft>
                <a:defRPr/>
              </a:pPr>
              <a:t>15</a:t>
            </a:fld>
            <a:endParaRPr lang="en-US"/>
          </a:p>
        </p:txBody>
      </p:sp>
      <p:sp>
        <p:nvSpPr>
          <p:cNvPr id="655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p:nvPr>
        </p:nvSpPr>
        <p:spPr bwMode="auto">
          <a:xfrm>
            <a:off x="1143000" y="687388"/>
            <a:ext cx="4572000" cy="3429000"/>
          </a:xfrm>
          <a:prstGeom prst="rect">
            <a:avLst/>
          </a:prstGeom>
          <a:solidFill>
            <a:srgbClr val="FFFFFF"/>
          </a:solidFill>
          <a:ln>
            <a:solidFill>
              <a:srgbClr val="000000"/>
            </a:solidFill>
            <a:miter lim="800000"/>
            <a:headEnd/>
            <a:tailEnd/>
          </a:ln>
        </p:spPr>
      </p:sp>
      <p:sp>
        <p:nvSpPr>
          <p:cNvPr id="180227" name="Rectangle 3"/>
          <p:cNvSpPr>
            <a:spLocks noGrp="1" noChangeArrowheads="1"/>
          </p:cNvSpPr>
          <p:nvPr>
            <p:ph type="body" idx="1"/>
          </p:nvPr>
        </p:nvSpPr>
        <p:spPr bwMode="auto">
          <a:xfrm>
            <a:off x="912813" y="4343400"/>
            <a:ext cx="5032375" cy="4113213"/>
          </a:xfrm>
          <a:prstGeom prst="rect">
            <a:avLst/>
          </a:prstGeom>
          <a:solidFill>
            <a:srgbClr val="FFFFFF"/>
          </a:solidFill>
          <a:ln>
            <a:solidFill>
              <a:srgbClr val="000000"/>
            </a:solidFill>
            <a:miter lim="800000"/>
            <a:headEnd/>
            <a:tailEnd/>
          </a:ln>
        </p:spPr>
        <p:txBody>
          <a:bodyPr lIns="91426" tIns="45714" rIns="91426" bIns="45714"/>
          <a:lstStyle/>
          <a:p>
            <a:endParaRPr lang="el-GR" dirty="0">
              <a:solidFill>
                <a:srgbClr val="000000"/>
              </a:solidFill>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A871B2-F448-4730-B125-332EE1B50529}" type="slidenum">
              <a:rPr lang="en-US"/>
              <a:pPr fontAlgn="base">
                <a:spcBef>
                  <a:spcPct val="0"/>
                </a:spcBef>
                <a:spcAft>
                  <a:spcPct val="0"/>
                </a:spcAft>
                <a:defRPr/>
              </a:pPr>
              <a:t>17</a:t>
            </a:fld>
            <a:endParaRPr lang="en-US"/>
          </a:p>
        </p:txBody>
      </p:sp>
      <p:sp>
        <p:nvSpPr>
          <p:cNvPr id="686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21B5C19-1704-4346-9E4A-339EDBFD97C4}"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21B5C19-1704-4346-9E4A-339EDBFD97C4}"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D30102-46E0-42A8-A6E5-DF3553F40B33}"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21B5C19-1704-4346-9E4A-339EDBFD97C4}"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D903DA1-CF34-4186-8C97-BD442B3B0E03}" type="slidenum">
              <a:rPr lang="en-US"/>
              <a:pPr fontAlgn="base">
                <a:spcBef>
                  <a:spcPct val="0"/>
                </a:spcBef>
                <a:spcAft>
                  <a:spcPct val="0"/>
                </a:spcAft>
                <a:defRPr/>
              </a:pPr>
              <a:t>21</a:t>
            </a:fld>
            <a:endParaRPr lang="en-US"/>
          </a:p>
        </p:txBody>
      </p:sp>
      <p:sp>
        <p:nvSpPr>
          <p:cNvPr id="706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bwMode="auto">
          <a:xfrm>
            <a:off x="1143000" y="687388"/>
            <a:ext cx="4572000" cy="3429000"/>
          </a:xfrm>
          <a:prstGeom prst="rect">
            <a:avLst/>
          </a:prstGeom>
          <a:solidFill>
            <a:srgbClr val="FFFFFF"/>
          </a:solidFill>
          <a:ln>
            <a:solidFill>
              <a:srgbClr val="000000"/>
            </a:solidFill>
            <a:miter lim="800000"/>
            <a:headEnd/>
            <a:tailEnd/>
          </a:ln>
        </p:spPr>
      </p:sp>
      <p:sp>
        <p:nvSpPr>
          <p:cNvPr id="182275" name="Rectangle 3"/>
          <p:cNvSpPr>
            <a:spLocks noGrp="1" noChangeArrowheads="1"/>
          </p:cNvSpPr>
          <p:nvPr>
            <p:ph type="body" idx="1"/>
          </p:nvPr>
        </p:nvSpPr>
        <p:spPr bwMode="auto">
          <a:xfrm>
            <a:off x="912813" y="4343400"/>
            <a:ext cx="5032375" cy="4113213"/>
          </a:xfrm>
          <a:prstGeom prst="rect">
            <a:avLst/>
          </a:prstGeom>
          <a:solidFill>
            <a:srgbClr val="FFFFFF"/>
          </a:solidFill>
          <a:ln>
            <a:solidFill>
              <a:srgbClr val="000000"/>
            </a:solidFill>
            <a:miter lim="800000"/>
            <a:headEnd/>
            <a:tailEnd/>
          </a:ln>
        </p:spPr>
        <p:txBody>
          <a:bodyPr lIns="91426" tIns="45714" rIns="91426" bIns="45714"/>
          <a:lstStyle/>
          <a:p>
            <a:endParaRPr lang="el-GR" dirty="0">
              <a:solidFill>
                <a:srgbClr val="000000"/>
              </a:solidFill>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A550F1-166C-4638-84FD-EB7445B363E1}" type="slidenum">
              <a:rPr lang="en-US"/>
              <a:pPr fontAlgn="base">
                <a:spcBef>
                  <a:spcPct val="0"/>
                </a:spcBef>
                <a:spcAft>
                  <a:spcPct val="0"/>
                </a:spcAft>
                <a:defRPr/>
              </a:pPr>
              <a:t>23</a:t>
            </a:fld>
            <a:endParaRPr lang="en-US"/>
          </a:p>
        </p:txBody>
      </p:sp>
      <p:sp>
        <p:nvSpPr>
          <p:cNvPr id="737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37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343AF30-D74F-4857-A690-AB89F680A510}" type="slidenum">
              <a:rPr lang="en-US"/>
              <a:pPr fontAlgn="base">
                <a:spcBef>
                  <a:spcPct val="0"/>
                </a:spcBef>
                <a:spcAft>
                  <a:spcPct val="0"/>
                </a:spcAft>
                <a:defRPr/>
              </a:pPr>
              <a:t>24</a:t>
            </a:fld>
            <a:endParaRPr lang="en-US"/>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57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bwMode="auto">
          <a:xfrm>
            <a:off x="1143000" y="687388"/>
            <a:ext cx="4572000" cy="3429000"/>
          </a:xfrm>
          <a:prstGeom prst="rect">
            <a:avLst/>
          </a:prstGeom>
          <a:solidFill>
            <a:srgbClr val="FFFFFF"/>
          </a:solidFill>
          <a:ln>
            <a:solidFill>
              <a:srgbClr val="000000"/>
            </a:solidFill>
            <a:miter lim="800000"/>
            <a:headEnd/>
            <a:tailEnd/>
          </a:ln>
        </p:spPr>
      </p:sp>
      <p:sp>
        <p:nvSpPr>
          <p:cNvPr id="184323" name="Rectangle 3"/>
          <p:cNvSpPr>
            <a:spLocks noGrp="1" noChangeArrowheads="1"/>
          </p:cNvSpPr>
          <p:nvPr>
            <p:ph type="body" idx="1"/>
          </p:nvPr>
        </p:nvSpPr>
        <p:spPr bwMode="auto">
          <a:xfrm>
            <a:off x="912813" y="4343400"/>
            <a:ext cx="5032375" cy="4113213"/>
          </a:xfrm>
          <a:prstGeom prst="rect">
            <a:avLst/>
          </a:prstGeom>
          <a:solidFill>
            <a:srgbClr val="FFFFFF"/>
          </a:solidFill>
          <a:ln>
            <a:solidFill>
              <a:srgbClr val="000000"/>
            </a:solidFill>
            <a:miter lim="800000"/>
            <a:headEnd/>
            <a:tailEnd/>
          </a:ln>
        </p:spPr>
        <p:txBody>
          <a:bodyPr lIns="91426" tIns="45714" rIns="91426" bIns="45714"/>
          <a:lstStyle/>
          <a:p>
            <a:endParaRPr lang="el-GR" dirty="0">
              <a:solidFill>
                <a:srgbClr val="000000"/>
              </a:solidFill>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86370" name="Rectangle 2"/>
          <p:cNvSpPr>
            <a:spLocks noGrp="1" noRot="1" noChangeAspect="1" noChangeArrowheads="1" noTextEdit="1"/>
          </p:cNvSpPr>
          <p:nvPr>
            <p:ph type="sldImg"/>
          </p:nvPr>
        </p:nvSpPr>
        <p:spPr bwMode="auto">
          <a:xfrm>
            <a:off x="1143000" y="687388"/>
            <a:ext cx="4572000" cy="3429000"/>
          </a:xfrm>
          <a:prstGeom prst="rect">
            <a:avLst/>
          </a:prstGeom>
          <a:solidFill>
            <a:srgbClr val="FFFFFF"/>
          </a:solidFill>
          <a:ln>
            <a:solidFill>
              <a:srgbClr val="000000"/>
            </a:solidFill>
            <a:miter lim="800000"/>
            <a:headEnd/>
            <a:tailEnd/>
          </a:ln>
        </p:spPr>
      </p:sp>
      <p:sp>
        <p:nvSpPr>
          <p:cNvPr id="186371" name="Rectangle 3"/>
          <p:cNvSpPr>
            <a:spLocks noGrp="1" noChangeArrowheads="1"/>
          </p:cNvSpPr>
          <p:nvPr>
            <p:ph type="body" idx="1"/>
          </p:nvPr>
        </p:nvSpPr>
        <p:spPr bwMode="auto">
          <a:xfrm>
            <a:off x="912813" y="4343400"/>
            <a:ext cx="5032375" cy="4113213"/>
          </a:xfrm>
          <a:prstGeom prst="rect">
            <a:avLst/>
          </a:prstGeom>
          <a:solidFill>
            <a:srgbClr val="FFFFFF"/>
          </a:solidFill>
          <a:ln>
            <a:solidFill>
              <a:srgbClr val="000000"/>
            </a:solidFill>
            <a:miter lim="800000"/>
            <a:headEnd/>
            <a:tailEnd/>
          </a:ln>
        </p:spPr>
        <p:txBody>
          <a:bodyPr lIns="91426" tIns="45714" rIns="91426" bIns="45714"/>
          <a:lstStyle/>
          <a:p>
            <a:endParaRPr lang="el-GR" dirty="0">
              <a:solidFill>
                <a:srgbClr val="000000"/>
              </a:solidFill>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7E8BE9-8B95-442E-A8DF-664BD69A4AB7}" type="slidenum">
              <a:rPr lang="en-US"/>
              <a:pPr fontAlgn="base">
                <a:spcBef>
                  <a:spcPct val="0"/>
                </a:spcBef>
                <a:spcAft>
                  <a:spcPct val="0"/>
                </a:spcAft>
                <a:defRPr/>
              </a:pPr>
              <a:t>27</a:t>
            </a:fld>
            <a:endParaRPr lang="en-US"/>
          </a:p>
        </p:txBody>
      </p:sp>
      <p:sp>
        <p:nvSpPr>
          <p:cNvPr id="798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98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88418" name="Rectangle 2"/>
          <p:cNvSpPr>
            <a:spLocks noGrp="1" noRot="1" noChangeAspect="1" noChangeArrowheads="1" noTextEdit="1"/>
          </p:cNvSpPr>
          <p:nvPr>
            <p:ph type="sldImg"/>
          </p:nvPr>
        </p:nvSpPr>
        <p:spPr bwMode="auto">
          <a:xfrm>
            <a:off x="1143000" y="687388"/>
            <a:ext cx="4572000" cy="3429000"/>
          </a:xfrm>
          <a:prstGeom prst="rect">
            <a:avLst/>
          </a:prstGeom>
          <a:solidFill>
            <a:srgbClr val="FFFFFF"/>
          </a:solidFill>
          <a:ln>
            <a:solidFill>
              <a:srgbClr val="000000"/>
            </a:solidFill>
            <a:miter lim="800000"/>
            <a:headEnd/>
            <a:tailEnd/>
          </a:ln>
        </p:spPr>
      </p:sp>
      <p:sp>
        <p:nvSpPr>
          <p:cNvPr id="188419" name="Rectangle 3"/>
          <p:cNvSpPr>
            <a:spLocks noGrp="1" noChangeArrowheads="1"/>
          </p:cNvSpPr>
          <p:nvPr>
            <p:ph type="body" idx="1"/>
          </p:nvPr>
        </p:nvSpPr>
        <p:spPr bwMode="auto">
          <a:xfrm>
            <a:off x="912813" y="4343400"/>
            <a:ext cx="5032375" cy="4113213"/>
          </a:xfrm>
          <a:prstGeom prst="rect">
            <a:avLst/>
          </a:prstGeom>
          <a:solidFill>
            <a:srgbClr val="FFFFFF"/>
          </a:solidFill>
          <a:ln>
            <a:solidFill>
              <a:srgbClr val="000000"/>
            </a:solidFill>
            <a:miter lim="800000"/>
            <a:headEnd/>
            <a:tailEnd/>
          </a:ln>
        </p:spPr>
        <p:txBody>
          <a:bodyPr lIns="91426" tIns="45714" rIns="91426" bIns="45714"/>
          <a:lstStyle/>
          <a:p>
            <a:endParaRPr lang="el-GR" dirty="0">
              <a:solidFill>
                <a:srgbClr val="000000"/>
              </a:solidFill>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bwMode="auto">
          <a:xfrm>
            <a:off x="1143000" y="687388"/>
            <a:ext cx="4572000" cy="3429000"/>
          </a:xfrm>
          <a:prstGeom prst="rect">
            <a:avLst/>
          </a:prstGeom>
          <a:solidFill>
            <a:srgbClr val="FFFFFF"/>
          </a:solidFill>
          <a:ln>
            <a:solidFill>
              <a:srgbClr val="000000"/>
            </a:solidFill>
            <a:miter lim="800000"/>
            <a:headEnd/>
            <a:tailEnd/>
          </a:ln>
        </p:spPr>
      </p:sp>
      <p:sp>
        <p:nvSpPr>
          <p:cNvPr id="166915" name="Rectangle 3"/>
          <p:cNvSpPr>
            <a:spLocks noGrp="1" noChangeArrowheads="1"/>
          </p:cNvSpPr>
          <p:nvPr>
            <p:ph type="body" idx="1"/>
          </p:nvPr>
        </p:nvSpPr>
        <p:spPr bwMode="auto">
          <a:xfrm>
            <a:off x="912813" y="4343400"/>
            <a:ext cx="5032375" cy="4113213"/>
          </a:xfrm>
          <a:prstGeom prst="rect">
            <a:avLst/>
          </a:prstGeom>
          <a:solidFill>
            <a:srgbClr val="FFFFFF"/>
          </a:solidFill>
          <a:ln>
            <a:solidFill>
              <a:srgbClr val="000000"/>
            </a:solidFill>
            <a:miter lim="800000"/>
            <a:headEnd/>
            <a:tailEnd/>
          </a:ln>
        </p:spPr>
        <p:txBody>
          <a:bodyPr lIns="91426" tIns="45714" rIns="91426" bIns="45714"/>
          <a:lstStyle/>
          <a:p>
            <a:endParaRPr lang="el-GR" dirty="0">
              <a:solidFill>
                <a:srgbClr val="000000"/>
              </a:solidFill>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8587703-83F9-4AB4-A6B2-F278C747CA46}" type="slidenum">
              <a:rPr lang="en-US"/>
              <a:pPr fontAlgn="base">
                <a:spcBef>
                  <a:spcPct val="0"/>
                </a:spcBef>
                <a:spcAft>
                  <a:spcPct val="0"/>
                </a:spcAft>
                <a:defRPr/>
              </a:pPr>
              <a:t>3</a:t>
            </a:fld>
            <a:endParaRPr lang="en-US"/>
          </a:p>
        </p:txBody>
      </p:sp>
      <p:sp>
        <p:nvSpPr>
          <p:cNvPr id="153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1F9A33-E557-4326-91D2-047C5A887AE9}" type="slidenum">
              <a:rPr lang="en-US"/>
              <a:pPr fontAlgn="base">
                <a:spcBef>
                  <a:spcPct val="0"/>
                </a:spcBef>
                <a:spcAft>
                  <a:spcPct val="0"/>
                </a:spcAft>
                <a:defRPr/>
              </a:pPr>
              <a:t>30</a:t>
            </a:fld>
            <a:endParaRPr lang="en-US"/>
          </a:p>
        </p:txBody>
      </p:sp>
      <p:sp>
        <p:nvSpPr>
          <p:cNvPr id="860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60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4E630C-C1E3-464B-90B2-8D7C2780995B}" type="slidenum">
              <a:rPr lang="en-US"/>
              <a:pPr fontAlgn="base">
                <a:spcBef>
                  <a:spcPct val="0"/>
                </a:spcBef>
                <a:spcAft>
                  <a:spcPct val="0"/>
                </a:spcAft>
                <a:defRPr/>
              </a:pPr>
              <a:t>31</a:t>
            </a:fld>
            <a:endParaRPr lang="en-US"/>
          </a:p>
        </p:txBody>
      </p:sp>
      <p:sp>
        <p:nvSpPr>
          <p:cNvPr id="880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80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90466" name="Rectangle 2"/>
          <p:cNvSpPr>
            <a:spLocks noGrp="1" noRot="1" noChangeAspect="1" noChangeArrowheads="1" noTextEdit="1"/>
          </p:cNvSpPr>
          <p:nvPr>
            <p:ph type="sldImg"/>
          </p:nvPr>
        </p:nvSpPr>
        <p:spPr bwMode="auto">
          <a:xfrm>
            <a:off x="1143000" y="687388"/>
            <a:ext cx="4572000" cy="3429000"/>
          </a:xfrm>
          <a:prstGeom prst="rect">
            <a:avLst/>
          </a:prstGeom>
          <a:solidFill>
            <a:srgbClr val="FFFFFF"/>
          </a:solidFill>
          <a:ln>
            <a:solidFill>
              <a:srgbClr val="000000"/>
            </a:solidFill>
            <a:miter lim="800000"/>
            <a:headEnd/>
            <a:tailEnd/>
          </a:ln>
        </p:spPr>
      </p:sp>
      <p:sp>
        <p:nvSpPr>
          <p:cNvPr id="190467" name="Rectangle 3"/>
          <p:cNvSpPr>
            <a:spLocks noGrp="1" noChangeArrowheads="1"/>
          </p:cNvSpPr>
          <p:nvPr>
            <p:ph type="body" idx="1"/>
          </p:nvPr>
        </p:nvSpPr>
        <p:spPr bwMode="auto">
          <a:xfrm>
            <a:off x="912813" y="4343400"/>
            <a:ext cx="5032375" cy="4113213"/>
          </a:xfrm>
          <a:prstGeom prst="rect">
            <a:avLst/>
          </a:prstGeom>
          <a:solidFill>
            <a:srgbClr val="FFFFFF"/>
          </a:solidFill>
          <a:ln>
            <a:solidFill>
              <a:srgbClr val="000000"/>
            </a:solidFill>
            <a:miter lim="800000"/>
            <a:headEnd/>
            <a:tailEnd/>
          </a:ln>
        </p:spPr>
        <p:txBody>
          <a:bodyPr lIns="91426" tIns="45714" rIns="91426" bIns="45714"/>
          <a:lstStyle/>
          <a:p>
            <a:endParaRPr lang="el-GR" dirty="0">
              <a:solidFill>
                <a:srgbClr val="000000"/>
              </a:solidFill>
              <a:cs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79BFA129-F738-45BE-AB36-00E528EF143C}" type="slidenum">
              <a:rPr lang="en-US" smtClean="0"/>
              <a:pPr/>
              <a:t>33</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400E84B-AFB7-4E1F-88B6-7160FB101293}"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42C0EF-BCD6-4796-A692-246D985A8D7A}" type="slidenum">
              <a:rPr lang="en-US"/>
              <a:pPr fontAlgn="base">
                <a:spcBef>
                  <a:spcPct val="0"/>
                </a:spcBef>
                <a:spcAft>
                  <a:spcPct val="0"/>
                </a:spcAft>
                <a:defRPr/>
              </a:pPr>
              <a:t>35</a:t>
            </a:fld>
            <a:endParaRPr lang="en-US"/>
          </a:p>
        </p:txBody>
      </p:sp>
      <p:sp>
        <p:nvSpPr>
          <p:cNvPr id="931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31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bwMode="auto">
          <a:xfrm>
            <a:off x="1143000" y="687388"/>
            <a:ext cx="4572000" cy="3429000"/>
          </a:xfrm>
          <a:prstGeom prst="rect">
            <a:avLst/>
          </a:prstGeom>
          <a:solidFill>
            <a:srgbClr val="FFFFFF"/>
          </a:solidFill>
          <a:ln>
            <a:solidFill>
              <a:srgbClr val="000000"/>
            </a:solidFill>
            <a:miter lim="800000"/>
            <a:headEnd/>
            <a:tailEnd/>
          </a:ln>
        </p:spPr>
      </p:sp>
      <p:sp>
        <p:nvSpPr>
          <p:cNvPr id="192515" name="Rectangle 3"/>
          <p:cNvSpPr>
            <a:spLocks noGrp="1" noChangeArrowheads="1"/>
          </p:cNvSpPr>
          <p:nvPr>
            <p:ph type="body" idx="1"/>
          </p:nvPr>
        </p:nvSpPr>
        <p:spPr bwMode="auto">
          <a:xfrm>
            <a:off x="912813" y="4343400"/>
            <a:ext cx="5032375" cy="4113213"/>
          </a:xfrm>
          <a:prstGeom prst="rect">
            <a:avLst/>
          </a:prstGeom>
          <a:solidFill>
            <a:srgbClr val="FFFFFF"/>
          </a:solidFill>
          <a:ln>
            <a:solidFill>
              <a:srgbClr val="000000"/>
            </a:solidFill>
            <a:miter lim="800000"/>
            <a:headEnd/>
            <a:tailEnd/>
          </a:ln>
        </p:spPr>
        <p:txBody>
          <a:bodyPr lIns="91426" tIns="45714" rIns="91426" bIns="45714"/>
          <a:lstStyle/>
          <a:p>
            <a:endParaRPr lang="el-GR" dirty="0">
              <a:solidFill>
                <a:srgbClr val="000000"/>
              </a:solidFill>
              <a:cs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239396-C814-496B-B6E7-AF054B4FAE17}" type="slidenum">
              <a:rPr lang="en-US"/>
              <a:pPr fontAlgn="base">
                <a:spcBef>
                  <a:spcPct val="0"/>
                </a:spcBef>
                <a:spcAft>
                  <a:spcPct val="0"/>
                </a:spcAft>
                <a:defRPr/>
              </a:pPr>
              <a:t>37</a:t>
            </a:fld>
            <a:endParaRPr lang="en-US"/>
          </a:p>
        </p:txBody>
      </p:sp>
      <p:sp>
        <p:nvSpPr>
          <p:cNvPr id="962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62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21B5C19-1704-4346-9E4A-339EDBFD97C4}"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7ABE3A1-2300-4867-B099-3F5F97B06A4A}" type="slidenum">
              <a:rPr lang="en-US"/>
              <a:pPr fontAlgn="base">
                <a:spcBef>
                  <a:spcPct val="0"/>
                </a:spcBef>
                <a:spcAft>
                  <a:spcPct val="0"/>
                </a:spcAft>
                <a:defRPr/>
              </a:pPr>
              <a:t>39</a:t>
            </a:fld>
            <a:endParaRPr lang="en-US"/>
          </a:p>
        </p:txBody>
      </p:sp>
      <p:sp>
        <p:nvSpPr>
          <p:cNvPr id="983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83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964BAF-910B-48B5-8715-6EE602C1B5DE}" type="slidenum">
              <a:rPr lang="en-US"/>
              <a:pPr fontAlgn="base">
                <a:spcBef>
                  <a:spcPct val="0"/>
                </a:spcBef>
                <a:spcAft>
                  <a:spcPct val="0"/>
                </a:spcAft>
                <a:defRPr/>
              </a:pPr>
              <a:t>4</a:t>
            </a:fld>
            <a:endParaRPr lang="en-US"/>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94562" name="Rectangle 2"/>
          <p:cNvSpPr>
            <a:spLocks noGrp="1" noRot="1" noChangeAspect="1" noChangeArrowheads="1" noTextEdit="1"/>
          </p:cNvSpPr>
          <p:nvPr>
            <p:ph type="sldImg"/>
          </p:nvPr>
        </p:nvSpPr>
        <p:spPr bwMode="auto">
          <a:xfrm>
            <a:off x="1143000" y="687388"/>
            <a:ext cx="4572000" cy="3429000"/>
          </a:xfrm>
          <a:prstGeom prst="rect">
            <a:avLst/>
          </a:prstGeom>
          <a:solidFill>
            <a:srgbClr val="FFFFFF"/>
          </a:solidFill>
          <a:ln>
            <a:solidFill>
              <a:srgbClr val="000000"/>
            </a:solidFill>
            <a:miter lim="800000"/>
            <a:headEnd/>
            <a:tailEnd/>
          </a:ln>
        </p:spPr>
      </p:sp>
      <p:sp>
        <p:nvSpPr>
          <p:cNvPr id="194563" name="Rectangle 3"/>
          <p:cNvSpPr>
            <a:spLocks noGrp="1" noChangeArrowheads="1"/>
          </p:cNvSpPr>
          <p:nvPr>
            <p:ph type="body" idx="1"/>
          </p:nvPr>
        </p:nvSpPr>
        <p:spPr bwMode="auto">
          <a:xfrm>
            <a:off x="912813" y="4343400"/>
            <a:ext cx="5032375" cy="4113213"/>
          </a:xfrm>
          <a:prstGeom prst="rect">
            <a:avLst/>
          </a:prstGeom>
          <a:solidFill>
            <a:srgbClr val="FFFFFF"/>
          </a:solidFill>
          <a:ln>
            <a:solidFill>
              <a:srgbClr val="000000"/>
            </a:solidFill>
            <a:miter lim="800000"/>
            <a:headEnd/>
            <a:tailEnd/>
          </a:ln>
        </p:spPr>
        <p:txBody>
          <a:bodyPr lIns="91426" tIns="45714" rIns="91426" bIns="45714"/>
          <a:lstStyle/>
          <a:p>
            <a:endParaRPr lang="el-GR" dirty="0">
              <a:solidFill>
                <a:srgbClr val="000000"/>
              </a:solidFill>
              <a:cs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2BB43B-4B09-46C2-A085-F8F9BF38FDA6}" type="slidenum">
              <a:rPr lang="en-US"/>
              <a:pPr fontAlgn="base">
                <a:spcBef>
                  <a:spcPct val="0"/>
                </a:spcBef>
                <a:spcAft>
                  <a:spcPct val="0"/>
                </a:spcAft>
                <a:defRPr/>
              </a:pPr>
              <a:t>41</a:t>
            </a:fld>
            <a:endParaRPr lang="en-US"/>
          </a:p>
        </p:txBody>
      </p:sp>
      <p:sp>
        <p:nvSpPr>
          <p:cNvPr id="1075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75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64C885-1D25-4877-A92B-987F2CB4E0A0}" type="slidenum">
              <a:rPr lang="en-US"/>
              <a:pPr fontAlgn="base">
                <a:spcBef>
                  <a:spcPct val="0"/>
                </a:spcBef>
                <a:spcAft>
                  <a:spcPct val="0"/>
                </a:spcAft>
                <a:defRPr/>
              </a:pPr>
              <a:t>42</a:t>
            </a:fld>
            <a:endParaRPr lang="en-US"/>
          </a:p>
        </p:txBody>
      </p:sp>
      <p:sp>
        <p:nvSpPr>
          <p:cNvPr id="1095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95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5A0C7C-FF8C-40F5-AEF9-1EA055FBB2DE}" type="slidenum">
              <a:rPr lang="en-US"/>
              <a:pPr fontAlgn="base">
                <a:spcBef>
                  <a:spcPct val="0"/>
                </a:spcBef>
                <a:spcAft>
                  <a:spcPct val="0"/>
                </a:spcAft>
                <a:defRPr/>
              </a:pPr>
              <a:t>43</a:t>
            </a:fld>
            <a:endParaRPr lang="en-US"/>
          </a:p>
        </p:txBody>
      </p:sp>
      <p:sp>
        <p:nvSpPr>
          <p:cNvPr id="1116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16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62D687-05AF-4C18-A522-7F20CE53D277}" type="slidenum">
              <a:rPr lang="en-US"/>
              <a:pPr fontAlgn="base">
                <a:spcBef>
                  <a:spcPct val="0"/>
                </a:spcBef>
                <a:spcAft>
                  <a:spcPct val="0"/>
                </a:spcAft>
                <a:defRPr/>
              </a:pPr>
              <a:t>44</a:t>
            </a:fld>
            <a:endParaRPr lang="en-US"/>
          </a:p>
        </p:txBody>
      </p:sp>
      <p:sp>
        <p:nvSpPr>
          <p:cNvPr id="1146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46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EE9540-424F-46E0-B043-091191B2C326}" type="slidenum">
              <a:rPr lang="en-US"/>
              <a:pPr fontAlgn="base">
                <a:spcBef>
                  <a:spcPct val="0"/>
                </a:spcBef>
                <a:spcAft>
                  <a:spcPct val="0"/>
                </a:spcAft>
                <a:defRPr/>
              </a:pPr>
              <a:t>45</a:t>
            </a:fld>
            <a:endParaRPr lang="en-US"/>
          </a:p>
        </p:txBody>
      </p:sp>
      <p:sp>
        <p:nvSpPr>
          <p:cNvPr id="1187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87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21B5C19-1704-4346-9E4A-339EDBFD97C4}" type="slidenum">
              <a:rPr lang="en-US" smtClean="0"/>
              <a:pPr>
                <a:defRPr/>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047A424-51DC-4882-A720-50A758CCBC1A}" type="slidenum">
              <a:rPr lang="en-US"/>
              <a:pPr fontAlgn="base">
                <a:spcBef>
                  <a:spcPct val="0"/>
                </a:spcBef>
                <a:spcAft>
                  <a:spcPct val="0"/>
                </a:spcAft>
                <a:defRPr/>
              </a:pPr>
              <a:t>47</a:t>
            </a:fld>
            <a:endParaRPr lang="en-US"/>
          </a:p>
        </p:txBody>
      </p:sp>
      <p:sp>
        <p:nvSpPr>
          <p:cNvPr id="1310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10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21B5C19-1704-4346-9E4A-339EDBFD97C4}" type="slidenum">
              <a:rPr lang="en-US" smtClean="0"/>
              <a:pPr>
                <a:defRPr/>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21B5C19-1704-4346-9E4A-339EDBFD97C4}" type="slidenum">
              <a:rPr lang="en-US" smtClean="0"/>
              <a:pPr>
                <a:defRPr/>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ADB3A0F-E5C1-44F0-B971-0BD6D04B0E59}" type="slidenum">
              <a:rPr lang="en-US"/>
              <a:pPr fontAlgn="base">
                <a:spcBef>
                  <a:spcPct val="0"/>
                </a:spcBef>
                <a:spcAft>
                  <a:spcPct val="0"/>
                </a:spcAft>
                <a:defRPr/>
              </a:pPr>
              <a:t>5</a:t>
            </a:fld>
            <a:endParaRPr lang="en-US"/>
          </a:p>
        </p:txBody>
      </p:sp>
      <p:sp>
        <p:nvSpPr>
          <p:cNvPr id="245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64E7166-0AF9-459C-9198-6D1C07F2FF55}" type="slidenum">
              <a:rPr lang="en-US"/>
              <a:pPr fontAlgn="base">
                <a:spcBef>
                  <a:spcPct val="0"/>
                </a:spcBef>
                <a:spcAft>
                  <a:spcPct val="0"/>
                </a:spcAft>
                <a:defRPr/>
              </a:pPr>
              <a:t>50</a:t>
            </a:fld>
            <a:endParaRPr lang="en-US"/>
          </a:p>
        </p:txBody>
      </p:sp>
      <p:sp>
        <p:nvSpPr>
          <p:cNvPr id="1382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82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C9A9E4-7AEC-4225-8AC5-D2C9D7812D6F}" type="slidenum">
              <a:rPr lang="en-US"/>
              <a:pPr fontAlgn="base">
                <a:spcBef>
                  <a:spcPct val="0"/>
                </a:spcBef>
                <a:spcAft>
                  <a:spcPct val="0"/>
                </a:spcAft>
                <a:defRPr/>
              </a:pPr>
              <a:t>51</a:t>
            </a:fld>
            <a:endParaRPr lang="en-US"/>
          </a:p>
        </p:txBody>
      </p:sp>
      <p:sp>
        <p:nvSpPr>
          <p:cNvPr id="1402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02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57EC60-691E-4750-8982-BAFB01EFD1CA}" type="slidenum">
              <a:rPr lang="en-US"/>
              <a:pPr fontAlgn="base">
                <a:spcBef>
                  <a:spcPct val="0"/>
                </a:spcBef>
                <a:spcAft>
                  <a:spcPct val="0"/>
                </a:spcAft>
                <a:defRPr/>
              </a:pPr>
              <a:t>52</a:t>
            </a:fld>
            <a:endParaRPr lang="en-US"/>
          </a:p>
        </p:txBody>
      </p:sp>
      <p:sp>
        <p:nvSpPr>
          <p:cNvPr id="1495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95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989272-2FFB-46DF-A031-9564039B2A9D}" type="slidenum">
              <a:rPr lang="en-US"/>
              <a:pPr fontAlgn="base">
                <a:spcBef>
                  <a:spcPct val="0"/>
                </a:spcBef>
                <a:spcAft>
                  <a:spcPct val="0"/>
                </a:spcAft>
                <a:defRPr/>
              </a:pPr>
              <a:t>53</a:t>
            </a:fld>
            <a:endParaRPr lang="en-US"/>
          </a:p>
        </p:txBody>
      </p:sp>
      <p:sp>
        <p:nvSpPr>
          <p:cNvPr id="153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21B5C19-1704-4346-9E4A-339EDBFD97C4}" type="slidenum">
              <a:rPr lang="en-US" smtClean="0"/>
              <a:pPr>
                <a:defRPr/>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20643BD-8AC4-4CAB-B374-5B3E1A965ADA}" type="slidenum">
              <a:rPr lang="en-US"/>
              <a:pPr fontAlgn="base">
                <a:spcBef>
                  <a:spcPct val="0"/>
                </a:spcBef>
                <a:spcAft>
                  <a:spcPct val="0"/>
                </a:spcAft>
                <a:defRPr/>
              </a:pPr>
              <a:t>55</a:t>
            </a:fld>
            <a:endParaRPr lang="en-US"/>
          </a:p>
        </p:txBody>
      </p:sp>
      <p:sp>
        <p:nvSpPr>
          <p:cNvPr id="156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6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34E6D4-BDD0-48D5-9D5B-A8E906E41C27}" type="slidenum">
              <a:rPr lang="en-US"/>
              <a:pPr fontAlgn="base">
                <a:spcBef>
                  <a:spcPct val="0"/>
                </a:spcBef>
                <a:spcAft>
                  <a:spcPct val="0"/>
                </a:spcAft>
                <a:defRPr/>
              </a:pPr>
              <a:t>56</a:t>
            </a:fld>
            <a:endParaRPr lang="en-US"/>
          </a:p>
        </p:txBody>
      </p:sp>
      <p:sp>
        <p:nvSpPr>
          <p:cNvPr id="1607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07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E1BC4BB-D906-485A-BF45-17A72BAE1E49}" type="slidenum">
              <a:rPr lang="en-US"/>
              <a:pPr fontAlgn="base">
                <a:spcBef>
                  <a:spcPct val="0"/>
                </a:spcBef>
                <a:spcAft>
                  <a:spcPct val="0"/>
                </a:spcAft>
                <a:defRPr/>
              </a:pPr>
              <a:t>6</a:t>
            </a:fld>
            <a:endParaRPr lang="en-US"/>
          </a:p>
        </p:txBody>
      </p:sp>
      <p:sp>
        <p:nvSpPr>
          <p:cNvPr id="266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67888A2-448E-425E-96B0-F9A1E70A4D0A}" type="slidenum">
              <a:rPr lang="en-US"/>
              <a:pPr fontAlgn="base">
                <a:spcBef>
                  <a:spcPct val="0"/>
                </a:spcBef>
                <a:spcAft>
                  <a:spcPct val="0"/>
                </a:spcAft>
                <a:defRPr/>
              </a:pPr>
              <a:t>7</a:t>
            </a:fld>
            <a:endParaRPr lang="en-US"/>
          </a:p>
        </p:txBody>
      </p:sp>
      <p:sp>
        <p:nvSpPr>
          <p:cNvPr id="296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6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21B5C19-1704-4346-9E4A-339EDBFD97C4}"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CE06C08-93CC-49E7-BC72-B75CFF306F84}" type="slidenum">
              <a:rPr lang="en-US"/>
              <a:pPr fontAlgn="base">
                <a:spcBef>
                  <a:spcPct val="0"/>
                </a:spcBef>
                <a:spcAft>
                  <a:spcPct val="0"/>
                </a:spcAft>
                <a:defRPr/>
              </a:pPr>
              <a:t>9</a:t>
            </a:fld>
            <a:endParaRPr lang="en-US"/>
          </a:p>
        </p:txBody>
      </p:sp>
      <p:sp>
        <p:nvSpPr>
          <p:cNvPr id="327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9846B72C-BA44-4118-8346-CCC25AC53099}" type="datetimeFigureOut">
              <a:rPr lang="en-US"/>
              <a:pPr>
                <a:defRPr/>
              </a:pPr>
              <a:t>8/21/2022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5F7967-99FD-42BC-A522-784FB330E6B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8CB293B-A6D2-407D-8C58-0865AC4A889C}" type="datetimeFigureOut">
              <a:rPr lang="en-US"/>
              <a:pPr>
                <a:defRPr/>
              </a:pPr>
              <a:t>8/21/2022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D8C4328-8418-464D-97A1-C08FB89F6F1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A49A486-051B-4BC3-AA0A-87A9A6C55CC4}" type="datetimeFigureOut">
              <a:rPr lang="en-US"/>
              <a:pPr>
                <a:defRPr/>
              </a:pPr>
              <a:t>8/21/2022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E7707AB-507D-40C4-9767-367B5277D6B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F72C812F-C5ED-43DA-91C1-4A76745670BC}" type="datetimeFigureOut">
              <a:rPr lang="en-US"/>
              <a:pPr/>
              <a:t>8/21/2022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D6E49E3-0B4B-4860-A0AC-8CFD5CDDB250}"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5A2C345E-C1A1-435E-AF94-416BEF6B947E}" type="datetimeFigureOut">
              <a:rPr lang="en-US"/>
              <a:pPr/>
              <a:t>8/21/2022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F9D3BEC-CDE2-481B-A523-29D56972ADA7}"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BF77146F-656F-4115-9B92-26F5E6D46534}" type="datetimeFigureOut">
              <a:rPr lang="en-US"/>
              <a:pPr/>
              <a:t>8/21/2022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FF50E5B-0E3C-4301-990C-FC5970731FCA}"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D8BFAC6A-EA3A-4984-AB31-B73BB637BC5A}" type="datetimeFigureOut">
              <a:rPr lang="en-US"/>
              <a:pPr/>
              <a:t>8/21/2022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CCDAEB0-9B81-4D63-8D1E-22B65423C097}"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9CBF9F63-5CB4-4556-BEB0-74AD6711C2C3}" type="datetimeFigureOut">
              <a:rPr lang="en-US"/>
              <a:pPr/>
              <a:t>8/21/2022</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416F274-CCFD-41E1-903E-08E6432076F1}"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A9B77BE2-33D1-4A60-B183-BA5303E1D381}" type="datetimeFigureOut">
              <a:rPr lang="en-US"/>
              <a:pPr/>
              <a:t>8/21/2022</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23B90A5-CCD6-445B-9FB4-82C94219E708}"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4E75D6C8-9CBD-4166-9F5B-8785997911CE}" type="datetimeFigureOut">
              <a:rPr lang="en-US"/>
              <a:pPr/>
              <a:t>8/21/2022</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CBA426C-361F-48A3-860B-1316D247C104}"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0FDF90DF-4C9C-4E81-9D2E-99A105BBD6A7}" type="datetimeFigureOut">
              <a:rPr lang="en-US"/>
              <a:pPr/>
              <a:t>8/21/2022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8988ECC-E83B-4238-B6C4-A599D9C9D9B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FACEE58-DCCE-4249-8EA1-34681DA59EFA}" type="datetimeFigureOut">
              <a:rPr lang="en-US"/>
              <a:pPr>
                <a:defRPr/>
              </a:pPr>
              <a:t>8/21/2022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A51FF4-55F4-47A9-943D-5A579B462AEC}"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8287182A-CEA5-4918-B6E1-9B8D40263C73}" type="datetimeFigureOut">
              <a:rPr lang="en-US"/>
              <a:pPr/>
              <a:t>8/21/2022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28541EE-4718-4256-A32A-6D25DFE5A21D}"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9EB36841-75F0-420F-A85F-60CA8FE90667}" type="datetimeFigureOut">
              <a:rPr lang="en-US"/>
              <a:pPr/>
              <a:t>8/21/2022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2239E0-94E1-4ADE-B116-A4473B00AE02}"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A5999BC2-40EB-4B24-A693-EC8380A11AD2}" type="datetimeFigureOut">
              <a:rPr lang="en-US"/>
              <a:pPr/>
              <a:t>8/21/2022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817E412-6EDF-48E2-8D08-9DB8A065BF8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88DFA1D-E2B0-4510-9005-2278CD48FF5C}" type="datetimeFigureOut">
              <a:rPr lang="en-US"/>
              <a:pPr>
                <a:defRPr/>
              </a:pPr>
              <a:t>8/21/2022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9902108-5B5E-4D09-90B5-9FBC343FA07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B0902E0-41B8-4C7B-AD71-56888B64186D}" type="datetimeFigureOut">
              <a:rPr lang="en-US"/>
              <a:pPr>
                <a:defRPr/>
              </a:pPr>
              <a:t>8/21/2022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CF9B9FA-E506-444F-8381-FE37F1BBDB0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E02BBEE6-10BE-4519-A3A7-9BB2E2BB2C5C}" type="datetimeFigureOut">
              <a:rPr lang="en-US"/>
              <a:pPr>
                <a:defRPr/>
              </a:pPr>
              <a:t>8/21/2022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1641FAB-7302-4A88-AF95-2878F8AEA22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5C7F936-99B6-4612-B0BD-F2B501AB5BB4}" type="datetimeFigureOut">
              <a:rPr lang="en-US"/>
              <a:pPr>
                <a:defRPr/>
              </a:pPr>
              <a:t>8/21/2022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FC699D9-8EE0-4E57-BD03-955289676C7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BC13C87-201C-4D42-AAB6-06540CBC3B5C}" type="datetimeFigureOut">
              <a:rPr lang="en-US"/>
              <a:pPr>
                <a:defRPr/>
              </a:pPr>
              <a:t>8/21/2022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75455A2-E7B8-402C-8FD8-A26F2DCA6D9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32D9971-03C9-4AD4-8505-96A2F47BC5A7}" type="datetimeFigureOut">
              <a:rPr lang="en-US"/>
              <a:pPr>
                <a:defRPr/>
              </a:pPr>
              <a:t>8/21/2022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87D4EEF-71F1-4FC8-A690-FF6B93521C3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F1CC52B-9BA0-40B0-BD82-F8BD1AAE81A2}" type="datetimeFigureOut">
              <a:rPr lang="en-US"/>
              <a:pPr>
                <a:defRPr/>
              </a:pPr>
              <a:t>8/21/2022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EA2E946-E999-4BEE-B4F8-D71768D42F5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31" name="Picture 7"/>
          <p:cNvPicPr>
            <a:picLocks noChangeAspect="1" noChangeArrowheads="1"/>
          </p:cNvPicPr>
          <p:nvPr userDrawn="1"/>
        </p:nvPicPr>
        <p:blipFill>
          <a:blip r:embed="rId13"/>
          <a:srcRect/>
          <a:stretch>
            <a:fillRect/>
          </a:stretch>
        </p:blipFill>
        <p:spPr bwMode="auto">
          <a:xfrm>
            <a:off x="0" y="0"/>
            <a:ext cx="9144000" cy="6858000"/>
          </a:xfrm>
          <a:prstGeom prst="rect">
            <a:avLst/>
          </a:prstGeom>
          <a:noFill/>
        </p:spPr>
      </p:pic>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E6C29F5-3261-404D-88DF-BC7FCCE0A2D0}" type="datetimeFigureOut">
              <a:rPr lang="en-US"/>
              <a:pPr>
                <a:defRPr/>
              </a:pPr>
              <a:t>8/21/2022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41CCB94-AC3D-44B2-8B28-0CD7D1C1AEE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48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48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06EAF2F5-E820-4536-BF9A-CEDACE460F1B}" type="datetimeFigureOut">
              <a:rPr lang="en-US"/>
              <a:pPr/>
              <a:t>8/21/2022</a:t>
            </a:fld>
            <a:endParaRPr lang="en-US"/>
          </a:p>
        </p:txBody>
      </p:sp>
      <p:sp>
        <p:nvSpPr>
          <p:cNvPr id="1648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648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98CFB04-9B18-47E1-BFC0-8577F4C8ACB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Psychology</a:t>
            </a:r>
          </a:p>
        </p:txBody>
      </p:sp>
      <p:sp>
        <p:nvSpPr>
          <p:cNvPr id="3" name="Content Placeholder 2"/>
          <p:cNvSpPr>
            <a:spLocks noGrp="1"/>
          </p:cNvSpPr>
          <p:nvPr>
            <p:ph idx="1"/>
          </p:nvPr>
        </p:nvSpPr>
        <p:spPr>
          <a:xfrm>
            <a:off x="457200" y="1600200"/>
            <a:ext cx="3810000" cy="4983162"/>
          </a:xfrm>
        </p:spPr>
        <p:txBody>
          <a:bodyPr/>
          <a:lstStyle/>
          <a:p>
            <a:r>
              <a:rPr lang="en-US" dirty="0"/>
              <a:t>Review Syllabus</a:t>
            </a:r>
          </a:p>
          <a:p>
            <a:r>
              <a:rPr lang="en-US" dirty="0"/>
              <a:t>PATH Guidelines</a:t>
            </a:r>
          </a:p>
          <a:p>
            <a:r>
              <a:rPr lang="en-US" dirty="0"/>
              <a:t>Describe your interests in psychology.</a:t>
            </a:r>
          </a:p>
          <a:p>
            <a:r>
              <a:rPr lang="en-US" dirty="0"/>
              <a:t>Assess your goals…is this a good fit for you this semester?</a:t>
            </a:r>
          </a:p>
        </p:txBody>
      </p:sp>
      <p:pic>
        <p:nvPicPr>
          <p:cNvPr id="1026" name="Picture 2"/>
          <p:cNvPicPr>
            <a:picLocks noChangeAspect="1" noChangeArrowheads="1"/>
          </p:cNvPicPr>
          <p:nvPr/>
        </p:nvPicPr>
        <p:blipFill>
          <a:blip r:embed="rId3"/>
          <a:srcRect/>
          <a:stretch>
            <a:fillRect/>
          </a:stretch>
        </p:blipFill>
        <p:spPr bwMode="auto">
          <a:xfrm>
            <a:off x="4267200" y="1905000"/>
            <a:ext cx="3810000" cy="434559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pPr eaLnBrk="1" hangingPunct="1"/>
            <a:r>
              <a:rPr lang="en-US" sz="3200" b="1">
                <a:latin typeface="Arial" charset="0"/>
                <a:cs typeface="Arial" charset="0"/>
              </a:rPr>
              <a:t>Critical Thinking</a:t>
            </a:r>
          </a:p>
        </p:txBody>
      </p:sp>
      <p:sp>
        <p:nvSpPr>
          <p:cNvPr id="36866" name="Rectangle 3"/>
          <p:cNvSpPr>
            <a:spLocks noGrp="1" noChangeArrowheads="1"/>
          </p:cNvSpPr>
          <p:nvPr>
            <p:ph type="body" idx="1"/>
          </p:nvPr>
        </p:nvSpPr>
        <p:spPr/>
        <p:txBody>
          <a:bodyPr/>
          <a:lstStyle/>
          <a:p>
            <a:pPr eaLnBrk="1" hangingPunct="1"/>
            <a:r>
              <a:rPr lang="en-US" sz="2800" dirty="0">
                <a:latin typeface="Arial" charset="0"/>
                <a:cs typeface="Arial" charset="0"/>
              </a:rPr>
              <a:t>Ability to analyze, evaluate, and synthesize information</a:t>
            </a:r>
          </a:p>
          <a:p>
            <a:pPr lvl="1" eaLnBrk="1" hangingPunct="1"/>
            <a:r>
              <a:rPr lang="en-US" dirty="0">
                <a:latin typeface="Arial" charset="0"/>
                <a:cs typeface="Arial" charset="0"/>
              </a:rPr>
              <a:t>What would you expect to see if the claim were true?</a:t>
            </a:r>
          </a:p>
          <a:p>
            <a:pPr lvl="1" eaLnBrk="1" hangingPunct="1"/>
            <a:r>
              <a:rPr lang="en-US" dirty="0">
                <a:latin typeface="Arial" charset="0"/>
                <a:cs typeface="Arial" charset="0"/>
              </a:rPr>
              <a:t>Gather evidence relevant to the claim</a:t>
            </a:r>
          </a:p>
          <a:p>
            <a:pPr lvl="1" eaLnBrk="1" hangingPunct="1"/>
            <a:r>
              <a:rPr lang="en-US" dirty="0">
                <a:latin typeface="Arial" charset="0"/>
                <a:cs typeface="Arial" charset="0"/>
              </a:rPr>
              <a:t>Evaluate the evidence</a:t>
            </a:r>
          </a:p>
          <a:p>
            <a:pPr lvl="1" eaLnBrk="1" hangingPunct="1"/>
            <a:r>
              <a:rPr lang="en-US" dirty="0">
                <a:latin typeface="Arial" charset="0"/>
                <a:cs typeface="Arial" charset="0"/>
              </a:rPr>
              <a:t>Draw a conclusion</a:t>
            </a:r>
          </a:p>
          <a:p>
            <a:pPr eaLnBrk="1" hangingPunct="1"/>
            <a:r>
              <a:rPr lang="en-US" sz="2800" dirty="0">
                <a:latin typeface="Arial" charset="0"/>
                <a:cs typeface="Arial" charset="0"/>
              </a:rPr>
              <a:t>Often used in research</a:t>
            </a:r>
          </a:p>
          <a:p>
            <a:pPr eaLnBrk="1" hangingPunct="1"/>
            <a:r>
              <a:rPr lang="en-US" sz="2800" dirty="0">
                <a:latin typeface="Arial" charset="0"/>
                <a:cs typeface="Arial" charset="0"/>
              </a:rPr>
              <a:t>Most important thing you will learn in this class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4"/>
          <p:cNvSpPr>
            <a:spLocks noGrp="1" noChangeArrowheads="1"/>
          </p:cNvSpPr>
          <p:nvPr>
            <p:ph type="title"/>
          </p:nvPr>
        </p:nvSpPr>
        <p:spPr/>
        <p:txBody>
          <a:bodyPr/>
          <a:lstStyle/>
          <a:p>
            <a:pPr eaLnBrk="1" hangingPunct="1"/>
            <a:r>
              <a:rPr lang="en-US" sz="3200" b="1">
                <a:latin typeface="Arial" charset="0"/>
                <a:cs typeface="Arial" charset="0"/>
              </a:rPr>
              <a:t>Critical Thinking: Key Principles</a:t>
            </a:r>
          </a:p>
        </p:txBody>
      </p:sp>
      <p:sp>
        <p:nvSpPr>
          <p:cNvPr id="38914" name="Rectangle 5"/>
          <p:cNvSpPr>
            <a:spLocks noGrp="1" noChangeArrowheads="1"/>
          </p:cNvSpPr>
          <p:nvPr>
            <p:ph type="body" idx="1"/>
          </p:nvPr>
        </p:nvSpPr>
        <p:spPr>
          <a:xfrm>
            <a:off x="457200" y="1143000"/>
            <a:ext cx="8229600" cy="4525963"/>
          </a:xfrm>
        </p:spPr>
        <p:txBody>
          <a:bodyPr/>
          <a:lstStyle/>
          <a:p>
            <a:pPr eaLnBrk="1" hangingPunct="1"/>
            <a:r>
              <a:rPr lang="en-US" sz="2800" dirty="0">
                <a:latin typeface="Arial" charset="0"/>
                <a:cs typeface="Arial" charset="0"/>
              </a:rPr>
              <a:t>Few truths transcend the need for empirical testing</a:t>
            </a:r>
          </a:p>
          <a:p>
            <a:pPr eaLnBrk="1" hangingPunct="1"/>
            <a:r>
              <a:rPr lang="en-US" sz="2800" dirty="0">
                <a:latin typeface="Arial" charset="0"/>
                <a:cs typeface="Arial" charset="0"/>
              </a:rPr>
              <a:t>Evidence varies in quality</a:t>
            </a:r>
          </a:p>
          <a:p>
            <a:pPr eaLnBrk="1" hangingPunct="1"/>
            <a:r>
              <a:rPr lang="en-US" sz="2800" dirty="0">
                <a:latin typeface="Arial" charset="0"/>
                <a:cs typeface="Arial" charset="0"/>
              </a:rPr>
              <a:t>Authority or claimed expertise does not automatically make an idea true</a:t>
            </a:r>
          </a:p>
          <a:p>
            <a:pPr eaLnBrk="1" hangingPunct="1"/>
            <a:r>
              <a:rPr lang="en-US" sz="2800" dirty="0">
                <a:latin typeface="Arial" charset="0"/>
                <a:cs typeface="Arial" charset="0"/>
              </a:rPr>
              <a:t>Critical thinking requires an open mind</a:t>
            </a:r>
          </a:p>
          <a:p>
            <a:pPr eaLnBrk="1" hangingPunct="1"/>
            <a:endParaRPr lang="en-US" sz="2800" dirty="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38914">
                                            <p:txEl>
                                              <p:pRg st="0" end="0"/>
                                            </p:txEl>
                                          </p:spTgt>
                                        </p:tgtEl>
                                      </p:cBhvr>
                                    </p:animEffect>
                                    <p:set>
                                      <p:cBhvr>
                                        <p:cTn id="7" dur="1" fill="hold">
                                          <p:stCondLst>
                                            <p:cond delay="499"/>
                                          </p:stCondLst>
                                        </p:cTn>
                                        <p:tgtEl>
                                          <p:spTgt spid="38914">
                                            <p:txEl>
                                              <p:pRg st="0" end="0"/>
                                            </p:txEl>
                                          </p:spTgt>
                                        </p:tgtEl>
                                        <p:attrNameLst>
                                          <p:attrName>style.visibility</p:attrName>
                                        </p:attrNameLst>
                                      </p:cBhvr>
                                      <p:to>
                                        <p:strVal val="hidden"/>
                                      </p:to>
                                    </p:set>
                                  </p:childTnLst>
                                </p:cTn>
                              </p:par>
                              <p:par>
                                <p:cTn id="8" presetID="5" presetClass="exit" presetSubtype="10" fill="hold" nodeType="withEffect">
                                  <p:stCondLst>
                                    <p:cond delay="0"/>
                                  </p:stCondLst>
                                  <p:childTnLst>
                                    <p:animEffect transition="out" filter="checkerboard(across)">
                                      <p:cBhvr>
                                        <p:cTn id="9" dur="500"/>
                                        <p:tgtEl>
                                          <p:spTgt spid="38914">
                                            <p:txEl>
                                              <p:pRg st="1" end="1"/>
                                            </p:txEl>
                                          </p:spTgt>
                                        </p:tgtEl>
                                      </p:cBhvr>
                                    </p:animEffect>
                                    <p:set>
                                      <p:cBhvr>
                                        <p:cTn id="10" dur="1" fill="hold">
                                          <p:stCondLst>
                                            <p:cond delay="499"/>
                                          </p:stCondLst>
                                        </p:cTn>
                                        <p:tgtEl>
                                          <p:spTgt spid="38914">
                                            <p:txEl>
                                              <p:pRg st="1" end="1"/>
                                            </p:txEl>
                                          </p:spTgt>
                                        </p:tgtEl>
                                        <p:attrNameLst>
                                          <p:attrName>style.visibility</p:attrName>
                                        </p:attrNameLst>
                                      </p:cBhvr>
                                      <p:to>
                                        <p:strVal val="hidden"/>
                                      </p:to>
                                    </p:set>
                                  </p:childTnLst>
                                </p:cTn>
                              </p:par>
                              <p:par>
                                <p:cTn id="11" presetID="5" presetClass="exit" presetSubtype="10" fill="hold" nodeType="withEffect">
                                  <p:stCondLst>
                                    <p:cond delay="0"/>
                                  </p:stCondLst>
                                  <p:childTnLst>
                                    <p:animEffect transition="out" filter="checkerboard(across)">
                                      <p:cBhvr>
                                        <p:cTn id="12" dur="500"/>
                                        <p:tgtEl>
                                          <p:spTgt spid="38914">
                                            <p:txEl>
                                              <p:pRg st="2" end="2"/>
                                            </p:txEl>
                                          </p:spTgt>
                                        </p:tgtEl>
                                      </p:cBhvr>
                                    </p:animEffect>
                                    <p:set>
                                      <p:cBhvr>
                                        <p:cTn id="13" dur="1" fill="hold">
                                          <p:stCondLst>
                                            <p:cond delay="499"/>
                                          </p:stCondLst>
                                        </p:cTn>
                                        <p:tgtEl>
                                          <p:spTgt spid="38914">
                                            <p:txEl>
                                              <p:pRg st="2" end="2"/>
                                            </p:txEl>
                                          </p:spTgt>
                                        </p:tgtEl>
                                        <p:attrNameLst>
                                          <p:attrName>style.visibility</p:attrName>
                                        </p:attrNameLst>
                                      </p:cBhvr>
                                      <p:to>
                                        <p:strVal val="hidden"/>
                                      </p:to>
                                    </p:set>
                                  </p:childTnLst>
                                </p:cTn>
                              </p:par>
                              <p:par>
                                <p:cTn id="14" presetID="5" presetClass="exit" presetSubtype="10" fill="hold" nodeType="withEffect">
                                  <p:stCondLst>
                                    <p:cond delay="0"/>
                                  </p:stCondLst>
                                  <p:childTnLst>
                                    <p:animEffect transition="out" filter="checkerboard(across)">
                                      <p:cBhvr>
                                        <p:cTn id="15" dur="500"/>
                                        <p:tgtEl>
                                          <p:spTgt spid="38914">
                                            <p:txEl>
                                              <p:pRg st="3" end="3"/>
                                            </p:txEl>
                                          </p:spTgt>
                                        </p:tgtEl>
                                      </p:cBhvr>
                                    </p:animEffect>
                                    <p:set>
                                      <p:cBhvr>
                                        <p:cTn id="16" dur="1" fill="hold">
                                          <p:stCondLst>
                                            <p:cond delay="499"/>
                                          </p:stCondLst>
                                        </p:cTn>
                                        <p:tgtEl>
                                          <p:spTgt spid="38914">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4"/>
          <p:cNvSpPr>
            <a:spLocks noGrp="1" noChangeArrowheads="1"/>
          </p:cNvSpPr>
          <p:nvPr>
            <p:ph type="title"/>
          </p:nvPr>
        </p:nvSpPr>
        <p:spPr/>
        <p:txBody>
          <a:bodyPr/>
          <a:lstStyle/>
          <a:p>
            <a:pPr eaLnBrk="1" hangingPunct="1"/>
            <a:r>
              <a:rPr lang="en-US" sz="3200" b="1" dirty="0" err="1">
                <a:latin typeface="Arial" charset="0"/>
                <a:cs typeface="Arial" charset="0"/>
              </a:rPr>
              <a:t>Pseudopsychologies</a:t>
            </a:r>
            <a:r>
              <a:rPr lang="en-US" dirty="0">
                <a:latin typeface="Arial" charset="0"/>
                <a:cs typeface="Arial" charset="0"/>
              </a:rPr>
              <a:t> </a:t>
            </a:r>
          </a:p>
        </p:txBody>
      </p:sp>
      <p:sp>
        <p:nvSpPr>
          <p:cNvPr id="40962" name="Rectangle 5"/>
          <p:cNvSpPr>
            <a:spLocks noGrp="1" noChangeArrowheads="1"/>
          </p:cNvSpPr>
          <p:nvPr>
            <p:ph type="body" idx="1"/>
          </p:nvPr>
        </p:nvSpPr>
        <p:spPr/>
        <p:txBody>
          <a:bodyPr/>
          <a:lstStyle/>
          <a:p>
            <a:pPr eaLnBrk="1" hangingPunct="1"/>
            <a:r>
              <a:rPr lang="en-US" sz="2800" dirty="0">
                <a:latin typeface="Arial" charset="0"/>
                <a:cs typeface="Arial" charset="0"/>
              </a:rPr>
              <a:t>Pseudo means “false.”  Any unfounded “system” that resembles psychology and is NOT based on scientific testing</a:t>
            </a:r>
          </a:p>
          <a:p>
            <a:pPr lvl="1" eaLnBrk="1" hangingPunct="1"/>
            <a:r>
              <a:rPr lang="en-US" sz="2400" dirty="0">
                <a:latin typeface="Arial" charset="0"/>
                <a:cs typeface="Arial" charset="0"/>
              </a:rPr>
              <a:t>Palmistry: Lines on your hands (palms) predict future and reveal personality  </a:t>
            </a:r>
          </a:p>
          <a:p>
            <a:pPr lvl="1" eaLnBrk="1" hangingPunct="1"/>
            <a:r>
              <a:rPr lang="en-US" sz="2400" dirty="0">
                <a:latin typeface="Arial" charset="0"/>
                <a:cs typeface="Arial" charset="0"/>
              </a:rPr>
              <a:t>Phrenology: Personality traits revealed by shape of skull</a:t>
            </a:r>
          </a:p>
          <a:p>
            <a:pPr lvl="1" eaLnBrk="1" hangingPunct="1"/>
            <a:r>
              <a:rPr lang="en-US" sz="2400" dirty="0">
                <a:latin typeface="Arial" charset="0"/>
                <a:cs typeface="Arial" charset="0"/>
              </a:rPr>
              <a:t>Graphology: Personality traits are revealed by your handwriting</a:t>
            </a:r>
          </a:p>
          <a:p>
            <a:pPr lvl="1" eaLnBrk="1" hangingPunct="1"/>
            <a:r>
              <a:rPr lang="en-US" sz="2400" dirty="0">
                <a:latin typeface="Arial" charset="0"/>
                <a:cs typeface="Arial" charset="0"/>
              </a:rPr>
              <a:t>Astrology: The positions of the stars and planets at birth determine personality traits and affect your behavior</a:t>
            </a:r>
          </a:p>
          <a:p>
            <a:pPr lvl="1" eaLnBrk="1" hangingPunct="1"/>
            <a:endParaRPr lang="en-US" dirty="0">
              <a:latin typeface="Arial" charset="0"/>
              <a:cs typeface="Arial" charset="0"/>
            </a:endParaRPr>
          </a:p>
          <a:p>
            <a:pPr eaLnBrk="1" hangingPunct="1"/>
            <a:endParaRPr lang="en-US" dirty="0">
              <a:latin typeface="Arial" charset="0"/>
              <a:cs typeface="Arial"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4"/>
          <p:cNvSpPr>
            <a:spLocks noGrp="1" noChangeArrowheads="1"/>
          </p:cNvSpPr>
          <p:nvPr>
            <p:ph type="title"/>
          </p:nvPr>
        </p:nvSpPr>
        <p:spPr/>
        <p:txBody>
          <a:bodyPr/>
          <a:lstStyle/>
          <a:p>
            <a:pPr eaLnBrk="1" hangingPunct="1"/>
            <a:r>
              <a:rPr lang="en-US" sz="3200" b="1">
                <a:latin typeface="Arial" charset="0"/>
                <a:cs typeface="Arial" charset="0"/>
              </a:rPr>
              <a:t>Separating Fact from Fiction </a:t>
            </a:r>
            <a:br>
              <a:rPr lang="en-US" sz="3200" b="1">
                <a:latin typeface="Arial" charset="0"/>
                <a:cs typeface="Arial" charset="0"/>
              </a:rPr>
            </a:br>
            <a:r>
              <a:rPr lang="en-US" sz="3200" b="1">
                <a:latin typeface="Arial" charset="0"/>
                <a:cs typeface="Arial" charset="0"/>
              </a:rPr>
              <a:t>(cont)</a:t>
            </a:r>
          </a:p>
        </p:txBody>
      </p:sp>
      <p:sp>
        <p:nvSpPr>
          <p:cNvPr id="53250" name="Rectangle 5"/>
          <p:cNvSpPr>
            <a:spLocks noGrp="1" noChangeArrowheads="1"/>
          </p:cNvSpPr>
          <p:nvPr>
            <p:ph type="body" idx="1"/>
          </p:nvPr>
        </p:nvSpPr>
        <p:spPr/>
        <p:txBody>
          <a:bodyPr/>
          <a:lstStyle/>
          <a:p>
            <a:pPr eaLnBrk="1" hangingPunct="1"/>
            <a:r>
              <a:rPr lang="en-US" sz="2800">
                <a:latin typeface="Arial" charset="0"/>
                <a:cs typeface="Arial" charset="0"/>
              </a:rPr>
              <a:t>Be sure to distinguish between observation and inference (e.g., Robert is crying, but do we know why he is crying?)</a:t>
            </a:r>
          </a:p>
          <a:p>
            <a:pPr eaLnBrk="1" hangingPunct="1"/>
            <a:r>
              <a:rPr lang="en-US" sz="2800">
                <a:latin typeface="Arial" charset="0"/>
                <a:cs typeface="Arial" charset="0"/>
              </a:rPr>
              <a:t>Beware of oversimplifications, especially those motivated by monetary gain</a:t>
            </a:r>
          </a:p>
          <a:p>
            <a:pPr eaLnBrk="1" hangingPunct="1"/>
            <a:r>
              <a:rPr lang="en-US" sz="2800">
                <a:latin typeface="Arial" charset="0"/>
                <a:cs typeface="Arial" charset="0"/>
              </a:rPr>
              <a:t>For example is not proof!</a:t>
            </a:r>
          </a:p>
          <a:p>
            <a:pPr eaLnBrk="1" hangingPunct="1"/>
            <a:endParaRPr lang="en-US" sz="2800">
              <a:latin typeface="Arial" charset="0"/>
              <a:cs typeface="Arial"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p:txBody>
          <a:bodyPr/>
          <a:lstStyle/>
          <a:p>
            <a:pPr eaLnBrk="1" hangingPunct="1"/>
            <a:r>
              <a:rPr lang="en-US" sz="3200" b="1">
                <a:latin typeface="Arial" charset="0"/>
                <a:cs typeface="Arial" charset="0"/>
              </a:rPr>
              <a:t>Some Terms</a:t>
            </a:r>
          </a:p>
        </p:txBody>
      </p:sp>
      <p:sp>
        <p:nvSpPr>
          <p:cNvPr id="59394" name="Rectangle 3"/>
          <p:cNvSpPr>
            <a:spLocks noGrp="1" noChangeArrowheads="1"/>
          </p:cNvSpPr>
          <p:nvPr>
            <p:ph type="body" idx="1"/>
          </p:nvPr>
        </p:nvSpPr>
        <p:spPr>
          <a:xfrm>
            <a:off x="457200" y="1600200"/>
            <a:ext cx="8229600" cy="5257800"/>
          </a:xfrm>
        </p:spPr>
        <p:txBody>
          <a:bodyPr/>
          <a:lstStyle/>
          <a:p>
            <a:pPr eaLnBrk="1" hangingPunct="1"/>
            <a:r>
              <a:rPr lang="en-US" sz="2800" dirty="0">
                <a:latin typeface="Arial" charset="0"/>
                <a:cs typeface="Arial" charset="0"/>
              </a:rPr>
              <a:t>Hypothesis testing: Scientifically testing the predicted outcome of an experiment or an educated guess about the relationship between variables.</a:t>
            </a:r>
          </a:p>
          <a:p>
            <a:pPr eaLnBrk="1" hangingPunct="1"/>
            <a:r>
              <a:rPr lang="en-US" sz="2800" dirty="0">
                <a:latin typeface="Arial" charset="0"/>
                <a:cs typeface="Arial" charset="0"/>
              </a:rPr>
              <a:t>Operational definition: Defines a scientific concept by stating specific actions or procedures used to measure it.</a:t>
            </a:r>
          </a:p>
          <a:p>
            <a:pPr eaLnBrk="1" hangingPunct="1"/>
            <a:r>
              <a:rPr lang="en-US" sz="2800" dirty="0">
                <a:latin typeface="Arial" charset="0"/>
                <a:cs typeface="Arial" charset="0"/>
              </a:rPr>
              <a:t>Theory: A system of ideas that interrelates facts and concepts, summarizes existing data, and predicts future observations.</a:t>
            </a:r>
          </a:p>
          <a:p>
            <a:pPr eaLnBrk="1" hangingPunct="1"/>
            <a:endParaRPr lang="en-US" sz="2800" dirty="0">
              <a:latin typeface="Arial" charset="0"/>
              <a:cs typeface="Arial"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4"/>
          <p:cNvSpPr>
            <a:spLocks noGrp="1" noChangeArrowheads="1"/>
          </p:cNvSpPr>
          <p:nvPr>
            <p:ph type="title"/>
          </p:nvPr>
        </p:nvSpPr>
        <p:spPr/>
        <p:txBody>
          <a:bodyPr/>
          <a:lstStyle/>
          <a:p>
            <a:pPr eaLnBrk="1" hangingPunct="1"/>
            <a:r>
              <a:rPr lang="en-US" sz="3200" b="1">
                <a:latin typeface="Arial" charset="0"/>
                <a:cs typeface="Arial" charset="0"/>
              </a:rPr>
              <a:t>History of Psychology: Beginnings</a:t>
            </a:r>
          </a:p>
        </p:txBody>
      </p:sp>
      <p:sp>
        <p:nvSpPr>
          <p:cNvPr id="64514" name="Rectangle 5"/>
          <p:cNvSpPr>
            <a:spLocks noGrp="1" noChangeArrowheads="1"/>
          </p:cNvSpPr>
          <p:nvPr>
            <p:ph type="body" idx="1"/>
          </p:nvPr>
        </p:nvSpPr>
        <p:spPr/>
        <p:txBody>
          <a:bodyPr/>
          <a:lstStyle/>
          <a:p>
            <a:pPr eaLnBrk="1" hangingPunct="1"/>
            <a:r>
              <a:rPr lang="en-US" sz="2800">
                <a:latin typeface="Arial" charset="0"/>
                <a:cs typeface="Arial" charset="0"/>
              </a:rPr>
              <a:t>Wilhelm Wundt: “Father” of psychology</a:t>
            </a:r>
          </a:p>
          <a:p>
            <a:pPr lvl="1" eaLnBrk="1" hangingPunct="1"/>
            <a:r>
              <a:rPr lang="en-US">
                <a:latin typeface="Arial" charset="0"/>
                <a:cs typeface="Arial" charset="0"/>
              </a:rPr>
              <a:t>1879: Set up first lab to study </a:t>
            </a:r>
            <a:r>
              <a:rPr lang="en-US" b="1">
                <a:latin typeface="Arial" charset="0"/>
                <a:cs typeface="Arial" charset="0"/>
              </a:rPr>
              <a:t>conscious</a:t>
            </a:r>
            <a:r>
              <a:rPr lang="en-US">
                <a:latin typeface="Arial" charset="0"/>
                <a:cs typeface="Arial" charset="0"/>
              </a:rPr>
              <a:t> experience</a:t>
            </a:r>
          </a:p>
          <a:p>
            <a:pPr lvl="1" eaLnBrk="1" hangingPunct="1"/>
            <a:r>
              <a:rPr lang="en-US">
                <a:latin typeface="Arial" charset="0"/>
                <a:cs typeface="Arial" charset="0"/>
              </a:rPr>
              <a:t>Introspection: Looking inward (i.e., examining and reporting your thoughts, feelings, etc.)</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2" name="Picture1" descr="01p22"/>
          <p:cNvPicPr>
            <a:picLocks noChangeAspect="1" noChangeArrowheads="1"/>
          </p:cNvPicPr>
          <p:nvPr/>
        </p:nvPicPr>
        <p:blipFill>
          <a:blip r:embed="rId3"/>
          <a:srcRect/>
          <a:stretch>
            <a:fillRect/>
          </a:stretch>
        </p:blipFill>
        <p:spPr bwMode="auto">
          <a:xfrm>
            <a:off x="3505200" y="179387"/>
            <a:ext cx="5011737" cy="6678613"/>
          </a:xfrm>
          <a:prstGeom prst="rect">
            <a:avLst/>
          </a:prstGeom>
          <a:noFill/>
          <a:ln w="9525">
            <a:noFill/>
            <a:miter lim="800000"/>
            <a:headEnd/>
            <a:tailEnd/>
          </a:ln>
          <a:effectLst/>
        </p:spPr>
      </p:pic>
      <p:sp>
        <p:nvSpPr>
          <p:cNvPr id="179203" name="Rectangle 3" hidden="1"/>
          <p:cNvSpPr>
            <a:spLocks noGrp="1" noChangeArrowheads="1"/>
          </p:cNvSpPr>
          <p:nvPr>
            <p:ph type="title"/>
          </p:nvPr>
        </p:nvSpPr>
        <p:spPr/>
        <p:txBody>
          <a:bodyPr/>
          <a:lstStyle/>
          <a:p>
            <a:endParaRPr lang="en-US"/>
          </a:p>
        </p:txBody>
      </p:sp>
      <p:sp>
        <p:nvSpPr>
          <p:cNvPr id="179204" name="Rectangle 4"/>
          <p:cNvSpPr>
            <a:spLocks noChangeArrowheads="1"/>
          </p:cNvSpPr>
          <p:nvPr/>
        </p:nvSpPr>
        <p:spPr bwMode="auto">
          <a:xfrm>
            <a:off x="8632825" y="6584950"/>
            <a:ext cx="511175" cy="265113"/>
          </a:xfrm>
          <a:prstGeom prst="rect">
            <a:avLst/>
          </a:prstGeom>
          <a:noFill/>
          <a:ln w="9525">
            <a:noFill/>
            <a:miter lim="800000"/>
            <a:headEnd/>
            <a:tailEnd/>
          </a:ln>
          <a:effectLst/>
        </p:spPr>
        <p:txBody>
          <a:bodyPr wrap="none" lIns="82058" tIns="41029" rIns="82058" bIns="41029"/>
          <a:lstStyle/>
          <a:p>
            <a:pPr algn="r" defTabSz="820738" eaLnBrk="0" hangingPunct="0"/>
            <a:r>
              <a:rPr lang="en-US" sz="1200" b="1"/>
              <a:t>p. 22</a:t>
            </a:r>
          </a:p>
        </p:txBody>
      </p:sp>
      <p:sp>
        <p:nvSpPr>
          <p:cNvPr id="5" name="Rectangle 4"/>
          <p:cNvSpPr/>
          <p:nvPr/>
        </p:nvSpPr>
        <p:spPr>
          <a:xfrm>
            <a:off x="0" y="0"/>
            <a:ext cx="3352800" cy="3970318"/>
          </a:xfrm>
          <a:prstGeom prst="rect">
            <a:avLst/>
          </a:prstGeom>
        </p:spPr>
        <p:txBody>
          <a:bodyPr wrap="square">
            <a:spAutoFit/>
          </a:bodyPr>
          <a:lstStyle/>
          <a:p>
            <a:r>
              <a:rPr lang="el-GR" b="1" dirty="0">
                <a:solidFill>
                  <a:srgbClr val="000000"/>
                </a:solidFill>
                <a:cs typeface="Arial" charset="0"/>
              </a:rPr>
              <a:t>Wilhelm Wundt, 1832</a:t>
            </a:r>
            <a:r>
              <a:rPr lang="el-GR" b="1" dirty="0">
                <a:solidFill>
                  <a:srgbClr val="000000"/>
                </a:solidFill>
                <a:latin typeface="Arial"/>
                <a:cs typeface="Arial" charset="0"/>
              </a:rPr>
              <a:t>–</a:t>
            </a:r>
            <a:r>
              <a:rPr lang="el-GR" b="1" dirty="0">
                <a:solidFill>
                  <a:srgbClr val="000000"/>
                </a:solidFill>
                <a:cs typeface="Arial" charset="0"/>
              </a:rPr>
              <a:t>1920. Wundt is credited with making psychology an independent science, separate from philosophy. Wundt</a:t>
            </a:r>
            <a:r>
              <a:rPr lang="el-GR" b="1" dirty="0">
                <a:solidFill>
                  <a:srgbClr val="000000"/>
                </a:solidFill>
                <a:latin typeface="Arial"/>
                <a:cs typeface="Arial" charset="0"/>
              </a:rPr>
              <a:t>’</a:t>
            </a:r>
            <a:r>
              <a:rPr lang="el-GR" b="1" dirty="0">
                <a:solidFill>
                  <a:srgbClr val="000000"/>
                </a:solidFill>
                <a:cs typeface="Arial" charset="0"/>
              </a:rPr>
              <a:t>s original training was in medicine, but he became deeply interested in psychology. In his laboratory, Wundt investigated how sensations, images, and feelings combine to make up personal experience.</a:t>
            </a:r>
            <a:r>
              <a:rPr lang="en-US" b="1" dirty="0">
                <a:solidFill>
                  <a:srgbClr val="000000"/>
                </a:solidFill>
                <a:cs typeface="Arial" charset="0"/>
              </a:rPr>
              <a:t> </a:t>
            </a:r>
            <a:endParaRPr lang="el-GR" b="1" dirty="0">
              <a:solidFill>
                <a:srgbClr val="000000"/>
              </a:solidFill>
              <a:cs typeface="Arial"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4"/>
          <p:cNvSpPr>
            <a:spLocks noGrp="1" noChangeArrowheads="1"/>
          </p:cNvSpPr>
          <p:nvPr>
            <p:ph type="title"/>
          </p:nvPr>
        </p:nvSpPr>
        <p:spPr/>
        <p:txBody>
          <a:bodyPr/>
          <a:lstStyle/>
          <a:p>
            <a:pPr eaLnBrk="1" hangingPunct="1"/>
            <a:r>
              <a:rPr lang="en-US" sz="3200" b="1">
                <a:latin typeface="Arial" charset="0"/>
                <a:cs typeface="Arial" charset="0"/>
              </a:rPr>
              <a:t>History of Psychology: Structuralism</a:t>
            </a:r>
          </a:p>
        </p:txBody>
      </p:sp>
      <p:sp>
        <p:nvSpPr>
          <p:cNvPr id="67586" name="Rectangle 5"/>
          <p:cNvSpPr>
            <a:spLocks noGrp="1" noChangeArrowheads="1"/>
          </p:cNvSpPr>
          <p:nvPr>
            <p:ph type="body" idx="1"/>
          </p:nvPr>
        </p:nvSpPr>
        <p:spPr/>
        <p:txBody>
          <a:bodyPr/>
          <a:lstStyle/>
          <a:p>
            <a:pPr eaLnBrk="1" hangingPunct="1"/>
            <a:r>
              <a:rPr lang="en-US" sz="2800" dirty="0">
                <a:latin typeface="Arial" charset="0"/>
                <a:cs typeface="Arial" charset="0"/>
              </a:rPr>
              <a:t>Wundt’s ideas brought to the US by Titchener and renamed </a:t>
            </a:r>
            <a:r>
              <a:rPr lang="en-US" sz="2800" i="1" dirty="0">
                <a:latin typeface="Arial" charset="0"/>
                <a:cs typeface="Arial" charset="0"/>
              </a:rPr>
              <a:t>Structuralism</a:t>
            </a:r>
            <a:r>
              <a:rPr lang="en-US" sz="2800" dirty="0">
                <a:latin typeface="Arial" charset="0"/>
                <a:cs typeface="Arial" charset="0"/>
              </a:rPr>
              <a:t>; dealt with structure of mental life</a:t>
            </a:r>
          </a:p>
          <a:p>
            <a:pPr eaLnBrk="1" hangingPunct="1">
              <a:buFont typeface="Arial" charset="0"/>
              <a:buNone/>
            </a:pPr>
            <a:r>
              <a:rPr lang="en-US" sz="2800" dirty="0">
                <a:latin typeface="Arial" charset="0"/>
                <a:cs typeface="Arial" charset="0"/>
              </a:rPr>
              <a:t>Attempted to discover the “building blocks” of conscious thought. This was based on a pure, immediate sensory experience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229600" cy="1143000"/>
          </a:xfrm>
        </p:spPr>
        <p:txBody>
          <a:bodyPr/>
          <a:lstStyle/>
          <a:p>
            <a:r>
              <a:rPr lang="en-US" dirty="0"/>
              <a:t>Structuralism Activity</a:t>
            </a:r>
          </a:p>
        </p:txBody>
      </p:sp>
      <p:sp>
        <p:nvSpPr>
          <p:cNvPr id="3" name="Content Placeholder 2"/>
          <p:cNvSpPr>
            <a:spLocks noGrp="1"/>
          </p:cNvSpPr>
          <p:nvPr>
            <p:ph idx="1"/>
          </p:nvPr>
        </p:nvSpPr>
        <p:spPr>
          <a:xfrm>
            <a:off x="304800" y="990600"/>
            <a:ext cx="8229600" cy="4525963"/>
          </a:xfrm>
        </p:spPr>
        <p:txBody>
          <a:bodyPr/>
          <a:lstStyle/>
          <a:p>
            <a:r>
              <a:rPr lang="en-US" dirty="0"/>
              <a:t>Identify the most basic taste sensations</a:t>
            </a:r>
          </a:p>
          <a:p>
            <a:r>
              <a:rPr lang="en-US" dirty="0"/>
              <a:t>How to you explain the taste of water using these sensations?</a:t>
            </a:r>
          </a:p>
          <a:p>
            <a:r>
              <a:rPr lang="en-US" dirty="0"/>
              <a:t>Structuralism is based on the truthfulness of your own sensory experiences</a:t>
            </a:r>
          </a:p>
          <a:p>
            <a:r>
              <a:rPr lang="en-US" dirty="0"/>
              <a:t>6 volunteers</a:t>
            </a:r>
          </a:p>
          <a:p>
            <a:r>
              <a:rPr lang="en-US" dirty="0"/>
              <a:t>In partners, one will be the “</a:t>
            </a:r>
            <a:r>
              <a:rPr lang="en-US" dirty="0" err="1"/>
              <a:t>introspectionist</a:t>
            </a:r>
            <a:r>
              <a:rPr lang="en-US" dirty="0"/>
              <a:t>” and the other is the recorder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Structuralism</a:t>
            </a:r>
          </a:p>
        </p:txBody>
      </p:sp>
      <p:sp>
        <p:nvSpPr>
          <p:cNvPr id="3" name="Content Placeholder 2"/>
          <p:cNvSpPr>
            <a:spLocks noGrp="1"/>
          </p:cNvSpPr>
          <p:nvPr>
            <p:ph idx="1"/>
          </p:nvPr>
        </p:nvSpPr>
        <p:spPr/>
        <p:txBody>
          <a:bodyPr/>
          <a:lstStyle/>
          <a:p>
            <a:r>
              <a:rPr lang="en-US" dirty="0"/>
              <a:t>The </a:t>
            </a:r>
            <a:r>
              <a:rPr lang="en-US" dirty="0" err="1"/>
              <a:t>introspectionist</a:t>
            </a:r>
            <a:r>
              <a:rPr lang="en-US" dirty="0"/>
              <a:t> gets 10 seconds to look at the object and say whatever comes to mind about the </a:t>
            </a:r>
            <a:r>
              <a:rPr lang="en-US" sz="3600" dirty="0"/>
              <a:t>qualities </a:t>
            </a:r>
            <a:r>
              <a:rPr lang="en-US" dirty="0"/>
              <a:t>of the object. Not emotional responses.</a:t>
            </a:r>
          </a:p>
          <a:p>
            <a:r>
              <a:rPr lang="en-US" dirty="0"/>
              <a:t>Example: This object is “round, soft, sweet</a:t>
            </a:r>
            <a:r>
              <a:rPr lang="en-US"/>
              <a:t>, juicy, etc…”</a:t>
            </a:r>
            <a:endParaRPr lang="en-US" dirty="0"/>
          </a:p>
          <a:p>
            <a:r>
              <a:rPr lang="en-US" dirty="0"/>
              <a:t>Recorder writes down everything they say.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0"/>
            <a:ext cx="7772400" cy="1470025"/>
          </a:xfrm>
        </p:spPr>
        <p:txBody>
          <a:bodyPr/>
          <a:lstStyle/>
          <a:p>
            <a:r>
              <a:rPr lang="en-US" dirty="0"/>
              <a:t>Getting to know you</a:t>
            </a:r>
          </a:p>
        </p:txBody>
      </p:sp>
      <p:sp>
        <p:nvSpPr>
          <p:cNvPr id="5" name="TextBox 4">
            <a:extLst>
              <a:ext uri="{FF2B5EF4-FFF2-40B4-BE49-F238E27FC236}">
                <a16:creationId xmlns:a16="http://schemas.microsoft.com/office/drawing/2014/main" id="{693E2163-92FD-47B6-95ED-389FAF84CDFC}"/>
              </a:ext>
            </a:extLst>
          </p:cNvPr>
          <p:cNvSpPr txBox="1"/>
          <p:nvPr/>
        </p:nvSpPr>
        <p:spPr>
          <a:xfrm>
            <a:off x="4114800" y="2974258"/>
            <a:ext cx="914400" cy="914400"/>
          </a:xfrm>
          <a:prstGeom prst="rect">
            <a:avLst/>
          </a:prstGeom>
          <a:noFill/>
        </p:spPr>
        <p:txBody>
          <a:bodyPr wrap="square" rtlCol="0">
            <a:spAutoFit/>
          </a:bodyPr>
          <a:lstStyle/>
          <a:p>
            <a:endParaRPr lang="en-US" dirty="0"/>
          </a:p>
        </p:txBody>
      </p:sp>
      <p:sp>
        <p:nvSpPr>
          <p:cNvPr id="6" name="TextBox 5">
            <a:extLst>
              <a:ext uri="{FF2B5EF4-FFF2-40B4-BE49-F238E27FC236}">
                <a16:creationId xmlns:a16="http://schemas.microsoft.com/office/drawing/2014/main" id="{259B685F-46C9-446F-9331-35B50C48F18B}"/>
              </a:ext>
            </a:extLst>
          </p:cNvPr>
          <p:cNvSpPr txBox="1"/>
          <p:nvPr/>
        </p:nvSpPr>
        <p:spPr>
          <a:xfrm flipH="1">
            <a:off x="76200" y="1219200"/>
            <a:ext cx="5562600" cy="4524315"/>
          </a:xfrm>
          <a:prstGeom prst="rect">
            <a:avLst/>
          </a:prstGeom>
          <a:noFill/>
        </p:spPr>
        <p:txBody>
          <a:bodyPr wrap="square" rtlCol="0">
            <a:spAutoFit/>
          </a:bodyPr>
          <a:lstStyle/>
          <a:p>
            <a:r>
              <a:rPr lang="en-US" dirty="0">
                <a:latin typeface="Arial Black" panose="020B0A04020102020204" pitchFamily="34" charset="0"/>
              </a:rPr>
              <a:t>Answer the following questions independently, and then break into groups to discuss your responses.  Provide an explanation for each response.</a:t>
            </a:r>
          </a:p>
          <a:p>
            <a:endParaRPr lang="en-US" dirty="0"/>
          </a:p>
          <a:p>
            <a:pPr marL="342900" indent="-342900">
              <a:buFont typeface="+mj-lt"/>
              <a:buAutoNum type="arabicPeriod"/>
            </a:pPr>
            <a:r>
              <a:rPr lang="en-US" dirty="0"/>
              <a:t>What motivates me to do good work?</a:t>
            </a:r>
          </a:p>
          <a:p>
            <a:pPr marL="342900" indent="-342900">
              <a:buFont typeface="+mj-lt"/>
              <a:buAutoNum type="arabicPeriod"/>
            </a:pPr>
            <a:r>
              <a:rPr lang="en-US" dirty="0"/>
              <a:t>Where do I want to spend most of my time?</a:t>
            </a:r>
          </a:p>
          <a:p>
            <a:pPr marL="342900" indent="-342900">
              <a:buFont typeface="+mj-lt"/>
              <a:buAutoNum type="arabicPeriod"/>
            </a:pPr>
            <a:r>
              <a:rPr lang="en-US" dirty="0"/>
              <a:t>What helps me with memorization?</a:t>
            </a:r>
          </a:p>
          <a:p>
            <a:pPr marL="342900" indent="-342900">
              <a:buFont typeface="+mj-lt"/>
              <a:buAutoNum type="arabicPeriod"/>
            </a:pPr>
            <a:r>
              <a:rPr lang="en-US" dirty="0"/>
              <a:t>What intelligence factor do I value?</a:t>
            </a:r>
          </a:p>
          <a:p>
            <a:pPr marL="342900" indent="-342900">
              <a:buFont typeface="+mj-lt"/>
              <a:buAutoNum type="arabicPeriod"/>
            </a:pPr>
            <a:r>
              <a:rPr lang="en-US" dirty="0"/>
              <a:t>What is my preferred method for communication?</a:t>
            </a:r>
          </a:p>
          <a:p>
            <a:pPr marL="342900" indent="-342900">
              <a:buFont typeface="+mj-lt"/>
              <a:buAutoNum type="arabicPeriod"/>
            </a:pPr>
            <a:r>
              <a:rPr lang="en-US" dirty="0"/>
              <a:t>How can I become self-actualized?</a:t>
            </a:r>
          </a:p>
          <a:p>
            <a:pPr marL="342900" indent="-342900">
              <a:buFont typeface="+mj-lt"/>
              <a:buAutoNum type="arabicPeriod"/>
            </a:pPr>
            <a:r>
              <a:rPr lang="en-US" dirty="0"/>
              <a:t>When am I most vulnerable to my emotions?</a:t>
            </a:r>
          </a:p>
          <a:p>
            <a:pPr marL="342900" indent="-342900">
              <a:buFont typeface="+mj-lt"/>
              <a:buAutoNum type="arabicPeriod"/>
            </a:pPr>
            <a:r>
              <a:rPr lang="en-US" dirty="0"/>
              <a:t>What is more important? Nature or Nurture?</a:t>
            </a:r>
          </a:p>
          <a:p>
            <a:endParaRPr lang="en-US" dirty="0"/>
          </a:p>
          <a:p>
            <a:endParaRPr lang="en-US" dirty="0"/>
          </a:p>
          <a:p>
            <a:endParaRPr lang="en-US" dirty="0"/>
          </a:p>
        </p:txBody>
      </p:sp>
      <p:pic>
        <p:nvPicPr>
          <p:cNvPr id="1026" name="Picture 2" descr="Group Interviews: A Brief What, How and Why">
            <a:extLst>
              <a:ext uri="{FF2B5EF4-FFF2-40B4-BE49-F238E27FC236}">
                <a16:creationId xmlns:a16="http://schemas.microsoft.com/office/drawing/2014/main" id="{0FA4FE51-8B61-48C8-85E3-77D4CB09B1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3665" y="1475184"/>
            <a:ext cx="3810000" cy="3181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3" name="Content Placeholder 2"/>
          <p:cNvSpPr>
            <a:spLocks noGrp="1"/>
          </p:cNvSpPr>
          <p:nvPr>
            <p:ph idx="1"/>
          </p:nvPr>
        </p:nvSpPr>
        <p:spPr>
          <a:xfrm>
            <a:off x="457200" y="1219200"/>
            <a:ext cx="8229600" cy="4525963"/>
          </a:xfrm>
        </p:spPr>
        <p:txBody>
          <a:bodyPr/>
          <a:lstStyle/>
          <a:p>
            <a:r>
              <a:rPr lang="en-US" dirty="0"/>
              <a:t>Should we rely on this methodology as a way of obtaining consistent and unbiased data?</a:t>
            </a:r>
          </a:p>
          <a:p>
            <a:r>
              <a:rPr lang="en-US" dirty="0"/>
              <a:t>What problems exist with interpreting data based on this methodology?</a:t>
            </a:r>
          </a:p>
          <a:p>
            <a:r>
              <a:rPr lang="en-US" dirty="0"/>
              <a:t>What problems exist with regard to studying certain types of psychological phenomena using the method of introspection? (altruism, aggression, psychopathology?</a:t>
            </a:r>
          </a:p>
          <a:p>
            <a:r>
              <a:rPr lang="en-US" dirty="0"/>
              <a:t>To what degree or how does this methodology violate the basic tenants of empiricism?</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4"/>
          <p:cNvSpPr>
            <a:spLocks noGrp="1" noChangeArrowheads="1"/>
          </p:cNvSpPr>
          <p:nvPr>
            <p:ph type="title"/>
          </p:nvPr>
        </p:nvSpPr>
        <p:spPr/>
        <p:txBody>
          <a:bodyPr/>
          <a:lstStyle/>
          <a:p>
            <a:pPr eaLnBrk="1" hangingPunct="1"/>
            <a:r>
              <a:rPr lang="en-US" sz="3200" b="1">
                <a:latin typeface="Arial" charset="0"/>
                <a:cs typeface="Arial" charset="0"/>
              </a:rPr>
              <a:t>History of Psychology: Functionalism </a:t>
            </a:r>
          </a:p>
        </p:txBody>
      </p:sp>
      <p:sp>
        <p:nvSpPr>
          <p:cNvPr id="69634" name="Rectangle 5"/>
          <p:cNvSpPr>
            <a:spLocks noGrp="1" noChangeArrowheads="1"/>
          </p:cNvSpPr>
          <p:nvPr>
            <p:ph type="body" idx="1"/>
          </p:nvPr>
        </p:nvSpPr>
        <p:spPr/>
        <p:txBody>
          <a:bodyPr/>
          <a:lstStyle/>
          <a:p>
            <a:pPr eaLnBrk="1" hangingPunct="1"/>
            <a:r>
              <a:rPr lang="en-US" sz="2800" dirty="0">
                <a:latin typeface="Arial" charset="0"/>
                <a:cs typeface="Arial" charset="0"/>
              </a:rPr>
              <a:t>William James (American) and functionalism</a:t>
            </a:r>
          </a:p>
          <a:p>
            <a:pPr lvl="1" eaLnBrk="1" hangingPunct="1"/>
            <a:r>
              <a:rPr lang="en-US" dirty="0">
                <a:latin typeface="Arial" charset="0"/>
                <a:cs typeface="Arial" charset="0"/>
              </a:rPr>
              <a:t>How the mind functions to help us adapt and survive</a:t>
            </a:r>
          </a:p>
          <a:p>
            <a:pPr lvl="1" eaLnBrk="1" hangingPunct="1"/>
            <a:r>
              <a:rPr lang="en-US" dirty="0">
                <a:latin typeface="Arial" charset="0"/>
                <a:cs typeface="Arial" charset="0"/>
              </a:rPr>
              <a:t>Functionalists admired Darwin and his theory of natural selection: based on the idea that Animals keep features through evolution that help them adapt to environments</a:t>
            </a:r>
            <a:endParaRPr lang="en-US" sz="3200" dirty="0">
              <a:latin typeface="Arial" charset="0"/>
              <a:cs typeface="Arial" charset="0"/>
            </a:endParaRPr>
          </a:p>
          <a:p>
            <a:pPr lvl="1" eaLnBrk="1" hangingPunct="1"/>
            <a:endParaRPr lang="en-US" dirty="0">
              <a:latin typeface="Arial" charset="0"/>
              <a:cs typeface="Arial" charset="0"/>
            </a:endParaRPr>
          </a:p>
          <a:p>
            <a:pPr eaLnBrk="1" hangingPunct="1"/>
            <a:endParaRPr lang="en-US" dirty="0">
              <a:latin typeface="Arial" charset="0"/>
              <a:cs typeface="Arial"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0" name="Picture1" descr="01p23a"/>
          <p:cNvPicPr>
            <a:picLocks noChangeAspect="1" noChangeArrowheads="1"/>
          </p:cNvPicPr>
          <p:nvPr/>
        </p:nvPicPr>
        <p:blipFill>
          <a:blip r:embed="rId3"/>
          <a:srcRect/>
          <a:stretch>
            <a:fillRect/>
          </a:stretch>
        </p:blipFill>
        <p:spPr bwMode="auto">
          <a:xfrm>
            <a:off x="457200" y="179387"/>
            <a:ext cx="5011737" cy="6678613"/>
          </a:xfrm>
          <a:prstGeom prst="rect">
            <a:avLst/>
          </a:prstGeom>
          <a:noFill/>
          <a:ln w="9525">
            <a:noFill/>
            <a:miter lim="800000"/>
            <a:headEnd/>
            <a:tailEnd/>
          </a:ln>
          <a:effectLst/>
        </p:spPr>
      </p:pic>
      <p:sp>
        <p:nvSpPr>
          <p:cNvPr id="181251" name="Rectangle 3" hidden="1"/>
          <p:cNvSpPr>
            <a:spLocks noGrp="1" noChangeArrowheads="1"/>
          </p:cNvSpPr>
          <p:nvPr>
            <p:ph type="title"/>
          </p:nvPr>
        </p:nvSpPr>
        <p:spPr/>
        <p:txBody>
          <a:bodyPr/>
          <a:lstStyle/>
          <a:p>
            <a:endParaRPr lang="en-US"/>
          </a:p>
        </p:txBody>
      </p:sp>
      <p:sp>
        <p:nvSpPr>
          <p:cNvPr id="181252" name="Rectangle 4"/>
          <p:cNvSpPr>
            <a:spLocks noChangeArrowheads="1"/>
          </p:cNvSpPr>
          <p:nvPr/>
        </p:nvSpPr>
        <p:spPr bwMode="auto">
          <a:xfrm>
            <a:off x="8632825" y="6584950"/>
            <a:ext cx="511175" cy="265113"/>
          </a:xfrm>
          <a:prstGeom prst="rect">
            <a:avLst/>
          </a:prstGeom>
          <a:noFill/>
          <a:ln w="9525">
            <a:noFill/>
            <a:miter lim="800000"/>
            <a:headEnd/>
            <a:tailEnd/>
          </a:ln>
          <a:effectLst/>
        </p:spPr>
        <p:txBody>
          <a:bodyPr wrap="none" lIns="82058" tIns="41029" rIns="82058" bIns="41029"/>
          <a:lstStyle/>
          <a:p>
            <a:pPr algn="r" defTabSz="820738" eaLnBrk="0" hangingPunct="0"/>
            <a:r>
              <a:rPr lang="en-US" sz="1200" b="1"/>
              <a:t>p. 23</a:t>
            </a:r>
          </a:p>
        </p:txBody>
      </p:sp>
      <p:sp>
        <p:nvSpPr>
          <p:cNvPr id="5" name="Rectangle 4"/>
          <p:cNvSpPr/>
          <p:nvPr/>
        </p:nvSpPr>
        <p:spPr>
          <a:xfrm>
            <a:off x="6629400" y="152400"/>
            <a:ext cx="2514600" cy="6863417"/>
          </a:xfrm>
          <a:prstGeom prst="rect">
            <a:avLst/>
          </a:prstGeom>
        </p:spPr>
        <p:txBody>
          <a:bodyPr wrap="square">
            <a:spAutoFit/>
          </a:bodyPr>
          <a:lstStyle/>
          <a:p>
            <a:r>
              <a:rPr lang="el-GR" sz="2000" b="1" dirty="0">
                <a:solidFill>
                  <a:srgbClr val="000000"/>
                </a:solidFill>
                <a:cs typeface="Arial" charset="0"/>
              </a:rPr>
              <a:t>William James, 1842</a:t>
            </a:r>
            <a:r>
              <a:rPr lang="el-GR" sz="2000" b="1" dirty="0">
                <a:solidFill>
                  <a:srgbClr val="000000"/>
                </a:solidFill>
                <a:latin typeface="Arial"/>
                <a:cs typeface="Arial" charset="0"/>
              </a:rPr>
              <a:t>–</a:t>
            </a:r>
            <a:r>
              <a:rPr lang="el-GR" sz="2000" b="1" dirty="0">
                <a:solidFill>
                  <a:srgbClr val="000000"/>
                </a:solidFill>
                <a:cs typeface="Arial" charset="0"/>
              </a:rPr>
              <a:t>1910. William James was the son of philosopher Henry James, Sr., and the brother of novelist Henry James. During his long academic career, James taught anatomy, physiology, psychology, and philosophy at Harvard University. James believed strongly that ideas should be judged in terms of their practical consequences for human conduct.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p:txBody>
          <a:bodyPr/>
          <a:lstStyle/>
          <a:p>
            <a:pPr eaLnBrk="1" hangingPunct="1"/>
            <a:r>
              <a:rPr lang="en-US" sz="3200" b="1">
                <a:latin typeface="Arial" charset="0"/>
                <a:cs typeface="Arial" charset="0"/>
              </a:rPr>
              <a:t>Educational Psychology</a:t>
            </a:r>
          </a:p>
        </p:txBody>
      </p:sp>
      <p:sp>
        <p:nvSpPr>
          <p:cNvPr id="72706" name="Rectangle 3"/>
          <p:cNvSpPr>
            <a:spLocks noGrp="1" noChangeArrowheads="1"/>
          </p:cNvSpPr>
          <p:nvPr>
            <p:ph type="body" idx="1"/>
          </p:nvPr>
        </p:nvSpPr>
        <p:spPr/>
        <p:txBody>
          <a:bodyPr/>
          <a:lstStyle/>
          <a:p>
            <a:pPr eaLnBrk="1" hangingPunct="1"/>
            <a:r>
              <a:rPr lang="en-US" sz="2800" dirty="0">
                <a:latin typeface="Arial" charset="0"/>
                <a:cs typeface="Arial" charset="0"/>
              </a:rPr>
              <a:t>Educational Psychology</a:t>
            </a:r>
          </a:p>
          <a:p>
            <a:pPr lvl="1" eaLnBrk="1" hangingPunct="1"/>
            <a:r>
              <a:rPr lang="en-US" dirty="0">
                <a:latin typeface="Arial" charset="0"/>
                <a:cs typeface="Arial" charset="0"/>
              </a:rPr>
              <a:t>Study of learning, teaching, classroom dynamics, and related topics</a:t>
            </a:r>
          </a:p>
          <a:p>
            <a:pPr lvl="1" eaLnBrk="1" hangingPunct="1"/>
            <a:r>
              <a:rPr lang="en-US" dirty="0">
                <a:latin typeface="Arial" charset="0"/>
                <a:cs typeface="Arial" charset="0"/>
              </a:rPr>
              <a:t>Promoted by functionalists</a:t>
            </a:r>
          </a:p>
          <a:p>
            <a:pPr lvl="1" eaLnBrk="1" hangingPunct="1"/>
            <a:r>
              <a:rPr lang="en-US" dirty="0">
                <a:latin typeface="Arial" charset="0"/>
                <a:cs typeface="Arial" charset="0"/>
              </a:rPr>
              <a:t>What I’ve been doing by default in the teaching role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4"/>
          <p:cNvSpPr>
            <a:spLocks noGrp="1" noChangeArrowheads="1"/>
          </p:cNvSpPr>
          <p:nvPr>
            <p:ph type="title"/>
          </p:nvPr>
        </p:nvSpPr>
        <p:spPr/>
        <p:txBody>
          <a:bodyPr/>
          <a:lstStyle/>
          <a:p>
            <a:pPr eaLnBrk="1" hangingPunct="1"/>
            <a:r>
              <a:rPr lang="en-US" sz="3200" b="1">
                <a:latin typeface="Arial" charset="0"/>
                <a:cs typeface="Arial" charset="0"/>
              </a:rPr>
              <a:t>History of Psychology: Behaviorism</a:t>
            </a:r>
          </a:p>
        </p:txBody>
      </p:sp>
      <p:sp>
        <p:nvSpPr>
          <p:cNvPr id="74754" name="Rectangle 5"/>
          <p:cNvSpPr>
            <a:spLocks noGrp="1" noChangeArrowheads="1"/>
          </p:cNvSpPr>
          <p:nvPr>
            <p:ph type="body" idx="1"/>
          </p:nvPr>
        </p:nvSpPr>
        <p:spPr/>
        <p:txBody>
          <a:bodyPr/>
          <a:lstStyle/>
          <a:p>
            <a:pPr eaLnBrk="1" hangingPunct="1"/>
            <a:r>
              <a:rPr lang="en-US" sz="2800" dirty="0">
                <a:latin typeface="Arial" charset="0"/>
                <a:cs typeface="Arial" charset="0"/>
              </a:rPr>
              <a:t>John Watson and B.F. Skinner </a:t>
            </a:r>
          </a:p>
          <a:p>
            <a:pPr lvl="1" eaLnBrk="1" hangingPunct="1"/>
            <a:r>
              <a:rPr lang="en-US" dirty="0">
                <a:latin typeface="Arial" charset="0"/>
                <a:cs typeface="Arial" charset="0"/>
              </a:rPr>
              <a:t>Psychology must study observable behavior objectively</a:t>
            </a:r>
          </a:p>
          <a:p>
            <a:pPr lvl="1" eaLnBrk="1" hangingPunct="1"/>
            <a:r>
              <a:rPr lang="en-US" dirty="0">
                <a:latin typeface="Arial" charset="0"/>
                <a:cs typeface="Arial" charset="0"/>
              </a:rPr>
              <a:t>Studied relationship between</a:t>
            </a:r>
          </a:p>
          <a:p>
            <a:pPr lvl="2" eaLnBrk="1" hangingPunct="1"/>
            <a:r>
              <a:rPr lang="en-US" sz="2800" dirty="0">
                <a:latin typeface="Arial" charset="0"/>
                <a:cs typeface="Arial" charset="0"/>
              </a:rPr>
              <a:t>Stimuli: Environmental events</a:t>
            </a:r>
          </a:p>
          <a:p>
            <a:pPr lvl="2" eaLnBrk="1" hangingPunct="1"/>
            <a:r>
              <a:rPr lang="en-US" sz="2800" dirty="0">
                <a:latin typeface="Arial" charset="0"/>
                <a:cs typeface="Arial" charset="0"/>
              </a:rPr>
              <a:t>Responses: Any identifiable behavior(s)</a:t>
            </a:r>
          </a:p>
          <a:p>
            <a:pPr lvl="1" eaLnBrk="1" hangingPunct="1"/>
            <a:r>
              <a:rPr lang="en-US" dirty="0">
                <a:latin typeface="Arial" charset="0"/>
                <a:cs typeface="Arial" charset="0"/>
              </a:rPr>
              <a:t>Watson studied Little Albert with Rosalie Raynor; Skinner studied animals almost exclusively</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8" name="Picture1" descr="01p23b"/>
          <p:cNvPicPr>
            <a:picLocks noChangeAspect="1" noChangeArrowheads="1"/>
          </p:cNvPicPr>
          <p:nvPr/>
        </p:nvPicPr>
        <p:blipFill>
          <a:blip r:embed="rId3"/>
          <a:srcRect/>
          <a:stretch>
            <a:fillRect/>
          </a:stretch>
        </p:blipFill>
        <p:spPr bwMode="auto">
          <a:xfrm>
            <a:off x="3886200" y="0"/>
            <a:ext cx="5011737" cy="6678613"/>
          </a:xfrm>
          <a:prstGeom prst="rect">
            <a:avLst/>
          </a:prstGeom>
          <a:noFill/>
          <a:ln w="9525">
            <a:noFill/>
            <a:miter lim="800000"/>
            <a:headEnd/>
            <a:tailEnd/>
          </a:ln>
          <a:effectLst/>
        </p:spPr>
      </p:pic>
      <p:sp>
        <p:nvSpPr>
          <p:cNvPr id="183299" name="Rectangle 3" hidden="1"/>
          <p:cNvSpPr>
            <a:spLocks noGrp="1" noChangeArrowheads="1"/>
          </p:cNvSpPr>
          <p:nvPr>
            <p:ph type="title"/>
          </p:nvPr>
        </p:nvSpPr>
        <p:spPr/>
        <p:txBody>
          <a:bodyPr/>
          <a:lstStyle/>
          <a:p>
            <a:endParaRPr lang="en-US"/>
          </a:p>
        </p:txBody>
      </p:sp>
      <p:sp>
        <p:nvSpPr>
          <p:cNvPr id="183300" name="Rectangle 4"/>
          <p:cNvSpPr>
            <a:spLocks noChangeArrowheads="1"/>
          </p:cNvSpPr>
          <p:nvPr/>
        </p:nvSpPr>
        <p:spPr bwMode="auto">
          <a:xfrm>
            <a:off x="8632825" y="6584950"/>
            <a:ext cx="511175" cy="265113"/>
          </a:xfrm>
          <a:prstGeom prst="rect">
            <a:avLst/>
          </a:prstGeom>
          <a:noFill/>
          <a:ln w="9525">
            <a:noFill/>
            <a:miter lim="800000"/>
            <a:headEnd/>
            <a:tailEnd/>
          </a:ln>
          <a:effectLst/>
        </p:spPr>
        <p:txBody>
          <a:bodyPr wrap="none" lIns="82058" tIns="41029" rIns="82058" bIns="41029"/>
          <a:lstStyle/>
          <a:p>
            <a:pPr algn="r" defTabSz="820738" eaLnBrk="0" hangingPunct="0"/>
            <a:r>
              <a:rPr lang="en-US" sz="1200" b="1"/>
              <a:t>p. 23</a:t>
            </a:r>
          </a:p>
        </p:txBody>
      </p:sp>
      <p:sp>
        <p:nvSpPr>
          <p:cNvPr id="5" name="Rectangle 4"/>
          <p:cNvSpPr/>
          <p:nvPr/>
        </p:nvSpPr>
        <p:spPr>
          <a:xfrm>
            <a:off x="0" y="0"/>
            <a:ext cx="3200400" cy="3970318"/>
          </a:xfrm>
          <a:prstGeom prst="rect">
            <a:avLst/>
          </a:prstGeom>
        </p:spPr>
        <p:txBody>
          <a:bodyPr wrap="square">
            <a:spAutoFit/>
          </a:bodyPr>
          <a:lstStyle/>
          <a:p>
            <a:r>
              <a:rPr lang="el-GR" dirty="0">
                <a:solidFill>
                  <a:srgbClr val="000000"/>
                </a:solidFill>
                <a:cs typeface="Arial" charset="0"/>
              </a:rPr>
              <a:t>John B. Watson, 1878</a:t>
            </a:r>
            <a:r>
              <a:rPr lang="el-GR" dirty="0">
                <a:solidFill>
                  <a:srgbClr val="000000"/>
                </a:solidFill>
                <a:latin typeface="Arial"/>
                <a:cs typeface="Arial" charset="0"/>
              </a:rPr>
              <a:t>–</a:t>
            </a:r>
            <a:r>
              <a:rPr lang="el-GR" dirty="0">
                <a:solidFill>
                  <a:srgbClr val="000000"/>
                </a:solidFill>
                <a:cs typeface="Arial" charset="0"/>
              </a:rPr>
              <a:t>1958. Watson</a:t>
            </a:r>
            <a:r>
              <a:rPr lang="el-GR" dirty="0">
                <a:solidFill>
                  <a:srgbClr val="000000"/>
                </a:solidFill>
                <a:latin typeface="Arial"/>
                <a:cs typeface="Arial" charset="0"/>
              </a:rPr>
              <a:t>’</a:t>
            </a:r>
            <a:r>
              <a:rPr lang="el-GR" dirty="0">
                <a:solidFill>
                  <a:srgbClr val="000000"/>
                </a:solidFill>
                <a:cs typeface="Arial" charset="0"/>
              </a:rPr>
              <a:t>s intense interest in observable behavior began with his doctoral studies in biology and neurology. Watson became a psychology professor at Johns Hopkins University in 1908 and advanced his theory of behaviorism. He remained at Johns Hopkins until 1920 when he left for a career in the advertising industry!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6" name="Picture1" descr="01p24a"/>
          <p:cNvPicPr>
            <a:picLocks noChangeAspect="1" noChangeArrowheads="1"/>
          </p:cNvPicPr>
          <p:nvPr/>
        </p:nvPicPr>
        <p:blipFill>
          <a:blip r:embed="rId3"/>
          <a:srcRect/>
          <a:stretch>
            <a:fillRect/>
          </a:stretch>
        </p:blipFill>
        <p:spPr bwMode="auto">
          <a:xfrm>
            <a:off x="304800" y="0"/>
            <a:ext cx="5011737" cy="6678613"/>
          </a:xfrm>
          <a:prstGeom prst="rect">
            <a:avLst/>
          </a:prstGeom>
          <a:noFill/>
          <a:ln w="9525">
            <a:noFill/>
            <a:miter lim="800000"/>
            <a:headEnd/>
            <a:tailEnd/>
          </a:ln>
          <a:effectLst/>
        </p:spPr>
      </p:pic>
      <p:sp>
        <p:nvSpPr>
          <p:cNvPr id="185347" name="Rectangle 3" hidden="1"/>
          <p:cNvSpPr>
            <a:spLocks noGrp="1" noChangeArrowheads="1"/>
          </p:cNvSpPr>
          <p:nvPr>
            <p:ph type="title"/>
          </p:nvPr>
        </p:nvSpPr>
        <p:spPr/>
        <p:txBody>
          <a:bodyPr/>
          <a:lstStyle/>
          <a:p>
            <a:endParaRPr lang="en-US"/>
          </a:p>
        </p:txBody>
      </p:sp>
      <p:sp>
        <p:nvSpPr>
          <p:cNvPr id="185348" name="Rectangle 4"/>
          <p:cNvSpPr>
            <a:spLocks noChangeArrowheads="1"/>
          </p:cNvSpPr>
          <p:nvPr/>
        </p:nvSpPr>
        <p:spPr bwMode="auto">
          <a:xfrm>
            <a:off x="8632825" y="6584950"/>
            <a:ext cx="511175" cy="265113"/>
          </a:xfrm>
          <a:prstGeom prst="rect">
            <a:avLst/>
          </a:prstGeom>
          <a:noFill/>
          <a:ln w="9525">
            <a:noFill/>
            <a:miter lim="800000"/>
            <a:headEnd/>
            <a:tailEnd/>
          </a:ln>
          <a:effectLst/>
        </p:spPr>
        <p:txBody>
          <a:bodyPr wrap="none" lIns="82058" tIns="41029" rIns="82058" bIns="41029"/>
          <a:lstStyle/>
          <a:p>
            <a:pPr algn="r" defTabSz="820738" eaLnBrk="0" hangingPunct="0"/>
            <a:r>
              <a:rPr lang="en-US" sz="1200" b="1"/>
              <a:t>p. 24</a:t>
            </a:r>
          </a:p>
        </p:txBody>
      </p:sp>
      <p:sp>
        <p:nvSpPr>
          <p:cNvPr id="5" name="Rectangle 4"/>
          <p:cNvSpPr/>
          <p:nvPr/>
        </p:nvSpPr>
        <p:spPr>
          <a:xfrm>
            <a:off x="5316536" y="0"/>
            <a:ext cx="3316289" cy="3416320"/>
          </a:xfrm>
          <a:prstGeom prst="rect">
            <a:avLst/>
          </a:prstGeom>
        </p:spPr>
        <p:txBody>
          <a:bodyPr wrap="square">
            <a:spAutoFit/>
          </a:bodyPr>
          <a:lstStyle/>
          <a:p>
            <a:r>
              <a:rPr lang="el-GR" dirty="0">
                <a:solidFill>
                  <a:srgbClr val="000000"/>
                </a:solidFill>
                <a:cs typeface="Arial" charset="0"/>
              </a:rPr>
              <a:t>B. F. Skinner, 1904</a:t>
            </a:r>
            <a:r>
              <a:rPr lang="el-GR" dirty="0">
                <a:solidFill>
                  <a:srgbClr val="000000"/>
                </a:solidFill>
                <a:latin typeface="Arial"/>
                <a:cs typeface="Arial" charset="0"/>
              </a:rPr>
              <a:t>–</a:t>
            </a:r>
            <a:r>
              <a:rPr lang="el-GR" dirty="0">
                <a:solidFill>
                  <a:srgbClr val="000000"/>
                </a:solidFill>
                <a:cs typeface="Arial" charset="0"/>
              </a:rPr>
              <a:t>1990. Skinner studied simple behaviors under carefully controlled conditions. The </a:t>
            </a:r>
            <a:r>
              <a:rPr lang="el-GR" dirty="0">
                <a:solidFill>
                  <a:srgbClr val="000000"/>
                </a:solidFill>
                <a:latin typeface="Arial"/>
                <a:cs typeface="Arial" charset="0"/>
              </a:rPr>
              <a:t>“</a:t>
            </a:r>
            <a:r>
              <a:rPr lang="el-GR" dirty="0">
                <a:solidFill>
                  <a:srgbClr val="000000"/>
                </a:solidFill>
                <a:cs typeface="Arial" charset="0"/>
              </a:rPr>
              <a:t>Skinner box</a:t>
            </a:r>
            <a:r>
              <a:rPr lang="el-GR" dirty="0">
                <a:solidFill>
                  <a:srgbClr val="000000"/>
                </a:solidFill>
                <a:latin typeface="Arial"/>
                <a:cs typeface="Arial" charset="0"/>
              </a:rPr>
              <a:t>”</a:t>
            </a:r>
            <a:r>
              <a:rPr lang="el-GR" dirty="0">
                <a:solidFill>
                  <a:srgbClr val="000000"/>
                </a:solidFill>
                <a:cs typeface="Arial" charset="0"/>
              </a:rPr>
              <a:t> has been widely used to study learning in simplified animal experiments. In addition to advancing psychology, Skinner hoped that his radical brand of behaviorism would improve human life.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p:txBody>
          <a:bodyPr/>
          <a:lstStyle/>
          <a:p>
            <a:pPr eaLnBrk="1" hangingPunct="1"/>
            <a:r>
              <a:rPr lang="en-US" sz="3200" b="1" dirty="0">
                <a:latin typeface="Arial" charset="0"/>
                <a:cs typeface="Arial" charset="0"/>
              </a:rPr>
              <a:t>History of Psychology: </a:t>
            </a:r>
            <a:r>
              <a:rPr lang="en-US" sz="3200" b="1">
                <a:latin typeface="Arial" charset="0"/>
                <a:cs typeface="Arial" charset="0"/>
              </a:rPr>
              <a:t>Cognitive Behaviorism</a:t>
            </a:r>
            <a:endParaRPr lang="en-US" sz="3200" b="1" dirty="0">
              <a:latin typeface="Arial" charset="0"/>
              <a:cs typeface="Arial" charset="0"/>
            </a:endParaRPr>
          </a:p>
        </p:txBody>
      </p:sp>
      <p:sp>
        <p:nvSpPr>
          <p:cNvPr id="78850" name="Rectangle 3"/>
          <p:cNvSpPr>
            <a:spLocks noGrp="1" noChangeArrowheads="1"/>
          </p:cNvSpPr>
          <p:nvPr>
            <p:ph type="body" idx="1"/>
          </p:nvPr>
        </p:nvSpPr>
        <p:spPr/>
        <p:txBody>
          <a:bodyPr/>
          <a:lstStyle/>
          <a:p>
            <a:pPr eaLnBrk="1" hangingPunct="1"/>
            <a:r>
              <a:rPr lang="en-US" sz="2800" dirty="0">
                <a:latin typeface="Arial" charset="0"/>
                <a:cs typeface="Arial" charset="0"/>
              </a:rPr>
              <a:t>Albert Ellis and Albert Bandura</a:t>
            </a:r>
          </a:p>
          <a:p>
            <a:pPr lvl="1" eaLnBrk="1" hangingPunct="1"/>
            <a:r>
              <a:rPr lang="en-US" dirty="0">
                <a:latin typeface="Arial" charset="0"/>
                <a:cs typeface="Arial" charset="0"/>
              </a:rPr>
              <a:t>Our thoughts influence our behaviors; used often in treatment of depression</a:t>
            </a:r>
          </a:p>
          <a:p>
            <a:pPr lvl="1" eaLnBrk="1" hangingPunct="1"/>
            <a:r>
              <a:rPr lang="en-US" dirty="0">
                <a:latin typeface="Arial" charset="0"/>
                <a:cs typeface="Arial" charset="0"/>
              </a:rPr>
              <a:t>Cognition (thinking) and conditioning are combined to explain behavior</a:t>
            </a:r>
          </a:p>
          <a:p>
            <a:pPr eaLnBrk="1" hangingPunct="1"/>
            <a:r>
              <a:rPr lang="en-US" sz="2800" dirty="0">
                <a:latin typeface="Arial" charset="0"/>
                <a:cs typeface="Arial" charset="0"/>
              </a:rPr>
              <a:t>Gestalt psychology: “The whole is greater than the sum of its parts”</a:t>
            </a:r>
          </a:p>
          <a:p>
            <a:pPr lvl="1" eaLnBrk="1" hangingPunct="1"/>
            <a:r>
              <a:rPr lang="en-US" dirty="0">
                <a:latin typeface="Arial" charset="0"/>
                <a:cs typeface="Arial" charset="0"/>
              </a:rPr>
              <a:t>Studied thinking, learning, and perception in whole units, not by analyzing experiences into parts</a:t>
            </a:r>
          </a:p>
          <a:p>
            <a:pPr lvl="1" eaLnBrk="1" hangingPunct="1"/>
            <a:r>
              <a:rPr lang="en-US" dirty="0">
                <a:latin typeface="Arial" charset="0"/>
                <a:cs typeface="Arial" charset="0"/>
              </a:rPr>
              <a:t>Key names: Max Wertheimer, Fritz </a:t>
            </a:r>
            <a:r>
              <a:rPr lang="en-US" dirty="0" err="1">
                <a:latin typeface="Arial" charset="0"/>
                <a:cs typeface="Arial" charset="0"/>
              </a:rPr>
              <a:t>Perls</a:t>
            </a:r>
            <a:endParaRPr lang="en-US" dirty="0">
              <a:latin typeface="Arial" charset="0"/>
              <a:cs typeface="Arial" charset="0"/>
            </a:endParaRPr>
          </a:p>
          <a:p>
            <a:pPr eaLnBrk="1" hangingPunct="1"/>
            <a:endParaRPr lang="en-US" dirty="0">
              <a:latin typeface="Arial" charset="0"/>
              <a:cs typeface="Arial"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4" name="Picture1" descr="01p24b"/>
          <p:cNvPicPr>
            <a:picLocks noChangeAspect="1" noChangeArrowheads="1"/>
          </p:cNvPicPr>
          <p:nvPr/>
        </p:nvPicPr>
        <p:blipFill>
          <a:blip r:embed="rId3"/>
          <a:srcRect/>
          <a:stretch>
            <a:fillRect/>
          </a:stretch>
        </p:blipFill>
        <p:spPr bwMode="auto">
          <a:xfrm>
            <a:off x="3733800" y="0"/>
            <a:ext cx="5011737" cy="6678613"/>
          </a:xfrm>
          <a:prstGeom prst="rect">
            <a:avLst/>
          </a:prstGeom>
          <a:noFill/>
          <a:ln w="9525">
            <a:noFill/>
            <a:miter lim="800000"/>
            <a:headEnd/>
            <a:tailEnd/>
          </a:ln>
          <a:effectLst/>
        </p:spPr>
      </p:pic>
      <p:sp>
        <p:nvSpPr>
          <p:cNvPr id="187395" name="Rectangle 3" hidden="1"/>
          <p:cNvSpPr>
            <a:spLocks noGrp="1" noChangeArrowheads="1"/>
          </p:cNvSpPr>
          <p:nvPr>
            <p:ph type="title"/>
          </p:nvPr>
        </p:nvSpPr>
        <p:spPr/>
        <p:txBody>
          <a:bodyPr/>
          <a:lstStyle/>
          <a:p>
            <a:endParaRPr lang="en-US"/>
          </a:p>
        </p:txBody>
      </p:sp>
      <p:sp>
        <p:nvSpPr>
          <p:cNvPr id="187396" name="Rectangle 4"/>
          <p:cNvSpPr>
            <a:spLocks noChangeArrowheads="1"/>
          </p:cNvSpPr>
          <p:nvPr/>
        </p:nvSpPr>
        <p:spPr bwMode="auto">
          <a:xfrm>
            <a:off x="8632825" y="6584950"/>
            <a:ext cx="511175" cy="265113"/>
          </a:xfrm>
          <a:prstGeom prst="rect">
            <a:avLst/>
          </a:prstGeom>
          <a:noFill/>
          <a:ln w="9525">
            <a:noFill/>
            <a:miter lim="800000"/>
            <a:headEnd/>
            <a:tailEnd/>
          </a:ln>
          <a:effectLst/>
        </p:spPr>
        <p:txBody>
          <a:bodyPr wrap="none" lIns="82058" tIns="41029" rIns="82058" bIns="41029"/>
          <a:lstStyle/>
          <a:p>
            <a:pPr algn="r" defTabSz="820738" eaLnBrk="0" hangingPunct="0"/>
            <a:r>
              <a:rPr lang="en-US" sz="1200" b="1"/>
              <a:t>p. 24</a:t>
            </a:r>
          </a:p>
        </p:txBody>
      </p:sp>
      <p:sp>
        <p:nvSpPr>
          <p:cNvPr id="5" name="Rectangle 4"/>
          <p:cNvSpPr/>
          <p:nvPr/>
        </p:nvSpPr>
        <p:spPr>
          <a:xfrm>
            <a:off x="0" y="152400"/>
            <a:ext cx="3352800" cy="3139321"/>
          </a:xfrm>
          <a:prstGeom prst="rect">
            <a:avLst/>
          </a:prstGeom>
        </p:spPr>
        <p:txBody>
          <a:bodyPr wrap="square">
            <a:spAutoFit/>
          </a:bodyPr>
          <a:lstStyle/>
          <a:p>
            <a:r>
              <a:rPr lang="el-GR" dirty="0">
                <a:solidFill>
                  <a:srgbClr val="000000"/>
                </a:solidFill>
                <a:cs typeface="Arial" charset="0"/>
              </a:rPr>
              <a:t>Max Wertheimer, 1880</a:t>
            </a:r>
            <a:r>
              <a:rPr lang="el-GR" dirty="0">
                <a:solidFill>
                  <a:srgbClr val="000000"/>
                </a:solidFill>
                <a:latin typeface="Arial"/>
                <a:cs typeface="Arial" charset="0"/>
              </a:rPr>
              <a:t>–</a:t>
            </a:r>
            <a:r>
              <a:rPr lang="el-GR" dirty="0">
                <a:solidFill>
                  <a:srgbClr val="000000"/>
                </a:solidFill>
                <a:cs typeface="Arial" charset="0"/>
              </a:rPr>
              <a:t>1941. Wertheimer first proposed the Gestalt viewpoint to help explain perceptual illusions. He later promoted Gestalt psychology as a way to understand not only perception, problem solving, thinking, and social behavior, but also art, logic, philosophy, and politics.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5890" name="Picture1" descr="0104"/>
          <p:cNvPicPr preferRelativeResize="0">
            <a:picLocks noChangeAspect="1" noChangeArrowheads="1"/>
          </p:cNvPicPr>
          <p:nvPr/>
        </p:nvPicPr>
        <p:blipFill>
          <a:blip r:embed="rId3"/>
          <a:srcRect/>
          <a:stretch>
            <a:fillRect/>
          </a:stretch>
        </p:blipFill>
        <p:spPr bwMode="auto">
          <a:xfrm>
            <a:off x="906463" y="76200"/>
            <a:ext cx="7329487" cy="6478588"/>
          </a:xfrm>
          <a:prstGeom prst="rect">
            <a:avLst/>
          </a:prstGeom>
          <a:noFill/>
          <a:ln w="9525">
            <a:noFill/>
            <a:miter lim="800000"/>
            <a:headEnd/>
            <a:tailEnd/>
          </a:ln>
          <a:effectLst/>
        </p:spPr>
      </p:pic>
      <p:sp>
        <p:nvSpPr>
          <p:cNvPr id="165891" name="Rectangle 3" hidden="1"/>
          <p:cNvSpPr>
            <a:spLocks noGrp="1" noChangeArrowheads="1"/>
          </p:cNvSpPr>
          <p:nvPr>
            <p:ph type="title"/>
          </p:nvPr>
        </p:nvSpPr>
        <p:spPr/>
        <p:txBody>
          <a:bodyPr/>
          <a:lstStyle/>
          <a:p>
            <a:endParaRPr lang="en-US"/>
          </a:p>
        </p:txBody>
      </p:sp>
      <p:sp>
        <p:nvSpPr>
          <p:cNvPr id="165892" name="Rectangle 4"/>
          <p:cNvSpPr>
            <a:spLocks noChangeArrowheads="1"/>
          </p:cNvSpPr>
          <p:nvPr/>
        </p:nvSpPr>
        <p:spPr bwMode="auto">
          <a:xfrm>
            <a:off x="8012113" y="6584950"/>
            <a:ext cx="1131887" cy="265113"/>
          </a:xfrm>
          <a:prstGeom prst="rect">
            <a:avLst/>
          </a:prstGeom>
          <a:noFill/>
          <a:ln w="9525">
            <a:noFill/>
            <a:miter lim="800000"/>
            <a:headEnd/>
            <a:tailEnd/>
          </a:ln>
          <a:effectLst/>
        </p:spPr>
        <p:txBody>
          <a:bodyPr wrap="none" lIns="82058" tIns="41029" rIns="82058" bIns="41029"/>
          <a:lstStyle/>
          <a:p>
            <a:pPr algn="r" defTabSz="820738" eaLnBrk="0" hangingPunct="0"/>
            <a:r>
              <a:rPr lang="en-US" sz="1200" b="1"/>
              <a:t>Fig. 1-4, p. 24</a:t>
            </a:r>
          </a:p>
        </p:txBody>
      </p:sp>
      <p:sp>
        <p:nvSpPr>
          <p:cNvPr id="5" name="TextBox 4"/>
          <p:cNvSpPr txBox="1"/>
          <p:nvPr/>
        </p:nvSpPr>
        <p:spPr>
          <a:xfrm>
            <a:off x="0" y="0"/>
            <a:ext cx="3200400" cy="4524315"/>
          </a:xfrm>
          <a:prstGeom prst="rect">
            <a:avLst/>
          </a:prstGeom>
          <a:noFill/>
        </p:spPr>
        <p:txBody>
          <a:bodyPr wrap="square" rtlCol="0">
            <a:spAutoFit/>
          </a:bodyPr>
          <a:lstStyle/>
          <a:p>
            <a:endParaRPr lang="el-GR" dirty="0">
              <a:solidFill>
                <a:srgbClr val="000000"/>
              </a:solidFill>
              <a:cs typeface="Arial" charset="0"/>
            </a:endParaRPr>
          </a:p>
          <a:p>
            <a:r>
              <a:rPr lang="el-GR" dirty="0">
                <a:solidFill>
                  <a:srgbClr val="000000"/>
                </a:solidFill>
                <a:cs typeface="Arial" charset="0"/>
              </a:rPr>
              <a:t>The design you see here is entirely made up of broken circles. However, as the Gestalt psychologists discovered, our perceptions have a powerful tendency to form meaningful patterns. Because of this tendency, you will probably see a triangle in this design, even though it is only an illusion. Your whole perceptual experience exceeds the sum of its parts.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609600" y="2438400"/>
            <a:ext cx="8229600" cy="2057400"/>
          </a:xfrm>
        </p:spPr>
        <p:txBody>
          <a:bodyPr/>
          <a:lstStyle/>
          <a:p>
            <a:pPr eaLnBrk="1" hangingPunct="1"/>
            <a:r>
              <a:rPr lang="en-US" b="1">
                <a:latin typeface="Arial" charset="0"/>
                <a:cs typeface="Arial" charset="0"/>
              </a:rPr>
              <a:t>Chapter 1</a:t>
            </a:r>
            <a:br>
              <a:rPr lang="en-US" b="1">
                <a:latin typeface="Arial" charset="0"/>
                <a:cs typeface="Arial" charset="0"/>
              </a:rPr>
            </a:br>
            <a:r>
              <a:rPr lang="en-US" b="1">
                <a:latin typeface="Arial" charset="0"/>
                <a:cs typeface="Arial" charset="0"/>
              </a:rPr>
              <a:t>Introduction to Psychology and Research Methods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4"/>
          <p:cNvSpPr>
            <a:spLocks noGrp="1" noChangeArrowheads="1"/>
          </p:cNvSpPr>
          <p:nvPr>
            <p:ph type="title"/>
          </p:nvPr>
        </p:nvSpPr>
        <p:spPr/>
        <p:txBody>
          <a:bodyPr/>
          <a:lstStyle/>
          <a:p>
            <a:pPr eaLnBrk="1" hangingPunct="1"/>
            <a:r>
              <a:rPr lang="en-US" sz="3200" b="1" dirty="0">
                <a:latin typeface="Arial" charset="0"/>
                <a:cs typeface="Arial" charset="0"/>
              </a:rPr>
              <a:t>History of Psychology: Freud</a:t>
            </a:r>
          </a:p>
        </p:txBody>
      </p:sp>
      <p:sp>
        <p:nvSpPr>
          <p:cNvPr id="84994" name="Rectangle 5"/>
          <p:cNvSpPr>
            <a:spLocks noGrp="1" noChangeArrowheads="1"/>
          </p:cNvSpPr>
          <p:nvPr>
            <p:ph type="body" idx="1"/>
          </p:nvPr>
        </p:nvSpPr>
        <p:spPr/>
        <p:txBody>
          <a:bodyPr/>
          <a:lstStyle/>
          <a:p>
            <a:pPr eaLnBrk="1" hangingPunct="1"/>
            <a:r>
              <a:rPr lang="en-US" sz="2800" dirty="0">
                <a:latin typeface="Arial" charset="0"/>
                <a:cs typeface="Arial" charset="0"/>
              </a:rPr>
              <a:t>Psychoanalytic Perspective</a:t>
            </a:r>
          </a:p>
          <a:p>
            <a:pPr eaLnBrk="1" hangingPunct="1"/>
            <a:r>
              <a:rPr lang="en-US" sz="2800" dirty="0">
                <a:latin typeface="Arial" charset="0"/>
                <a:cs typeface="Arial" charset="0"/>
              </a:rPr>
              <a:t>Battle of the Id, Ego, &amp; Super Ego</a:t>
            </a:r>
          </a:p>
          <a:p>
            <a:pPr lvl="1" eaLnBrk="1" hangingPunct="1"/>
            <a:r>
              <a:rPr lang="en-US" dirty="0">
                <a:latin typeface="Arial" charset="0"/>
                <a:cs typeface="Arial" charset="0"/>
              </a:rPr>
              <a:t>Our behavior is largely influenced by our unconscious wishes, thoughts, and desires, especially sex and aggression</a:t>
            </a:r>
          </a:p>
          <a:p>
            <a:pPr lvl="1" eaLnBrk="1" hangingPunct="1"/>
            <a:r>
              <a:rPr lang="en-US" dirty="0">
                <a:latin typeface="Arial" charset="0"/>
                <a:cs typeface="Arial" charset="0"/>
              </a:rPr>
              <a:t>All thoughts, actions, and emotions are determined  </a:t>
            </a:r>
          </a:p>
          <a:p>
            <a:pPr lvl="1" eaLnBrk="1" hangingPunct="1"/>
            <a:r>
              <a:rPr lang="en-US" dirty="0">
                <a:latin typeface="Arial" charset="0"/>
                <a:cs typeface="Arial" charset="0"/>
              </a:rPr>
              <a:t>Freud performed dream analysis and was an interactionist (combination of our biology and environment makes us who we are)</a:t>
            </a:r>
          </a:p>
          <a:p>
            <a:pPr lvl="1" eaLnBrk="1" hangingPunct="1"/>
            <a:endParaRPr lang="en-US" dirty="0">
              <a:latin typeface="Arial" charset="0"/>
              <a:cs typeface="Arial"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p:txBody>
          <a:bodyPr/>
          <a:lstStyle/>
          <a:p>
            <a:pPr eaLnBrk="1" hangingPunct="1"/>
            <a:r>
              <a:rPr lang="en-US" sz="3200" b="1">
                <a:latin typeface="Arial" charset="0"/>
                <a:cs typeface="Arial" charset="0"/>
              </a:rPr>
              <a:t>Repression</a:t>
            </a:r>
          </a:p>
        </p:txBody>
      </p:sp>
      <p:sp>
        <p:nvSpPr>
          <p:cNvPr id="87042" name="Rectangle 3"/>
          <p:cNvSpPr>
            <a:spLocks noGrp="1" noChangeArrowheads="1"/>
          </p:cNvSpPr>
          <p:nvPr>
            <p:ph type="body" idx="1"/>
          </p:nvPr>
        </p:nvSpPr>
        <p:spPr/>
        <p:txBody>
          <a:bodyPr/>
          <a:lstStyle/>
          <a:p>
            <a:pPr eaLnBrk="1" hangingPunct="1"/>
            <a:r>
              <a:rPr lang="en-US" sz="2800">
                <a:latin typeface="Arial" charset="0"/>
                <a:cs typeface="Arial" charset="0"/>
              </a:rPr>
              <a:t>Repression: When threatening thoughts are unconsciously held out of awareness</a:t>
            </a:r>
          </a:p>
          <a:p>
            <a:pPr eaLnBrk="1" hangingPunct="1"/>
            <a:r>
              <a:rPr lang="en-US" sz="2800">
                <a:latin typeface="Arial" charset="0"/>
                <a:cs typeface="Arial" charset="0"/>
              </a:rPr>
              <a:t>Recent research has hypothesized that our unconscious mind is partially responsible for our behaviors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2" name="Picture1" descr="01p25a"/>
          <p:cNvPicPr>
            <a:picLocks noChangeAspect="1" noChangeArrowheads="1"/>
          </p:cNvPicPr>
          <p:nvPr/>
        </p:nvPicPr>
        <p:blipFill>
          <a:blip r:embed="rId3"/>
          <a:srcRect/>
          <a:stretch>
            <a:fillRect/>
          </a:stretch>
        </p:blipFill>
        <p:spPr bwMode="auto">
          <a:xfrm>
            <a:off x="0" y="0"/>
            <a:ext cx="5011737" cy="6678613"/>
          </a:xfrm>
          <a:prstGeom prst="rect">
            <a:avLst/>
          </a:prstGeom>
          <a:noFill/>
          <a:ln w="9525">
            <a:noFill/>
            <a:miter lim="800000"/>
            <a:headEnd/>
            <a:tailEnd/>
          </a:ln>
          <a:effectLst/>
        </p:spPr>
      </p:pic>
      <p:sp>
        <p:nvSpPr>
          <p:cNvPr id="189443" name="Rectangle 3" hidden="1"/>
          <p:cNvSpPr>
            <a:spLocks noGrp="1" noChangeArrowheads="1"/>
          </p:cNvSpPr>
          <p:nvPr>
            <p:ph type="title"/>
          </p:nvPr>
        </p:nvSpPr>
        <p:spPr/>
        <p:txBody>
          <a:bodyPr/>
          <a:lstStyle/>
          <a:p>
            <a:endParaRPr lang="en-US"/>
          </a:p>
        </p:txBody>
      </p:sp>
      <p:sp>
        <p:nvSpPr>
          <p:cNvPr id="189444" name="Rectangle 4"/>
          <p:cNvSpPr>
            <a:spLocks noChangeArrowheads="1"/>
          </p:cNvSpPr>
          <p:nvPr/>
        </p:nvSpPr>
        <p:spPr bwMode="auto">
          <a:xfrm>
            <a:off x="8632825" y="6584950"/>
            <a:ext cx="511175" cy="265113"/>
          </a:xfrm>
          <a:prstGeom prst="rect">
            <a:avLst/>
          </a:prstGeom>
          <a:noFill/>
          <a:ln w="9525">
            <a:noFill/>
            <a:miter lim="800000"/>
            <a:headEnd/>
            <a:tailEnd/>
          </a:ln>
          <a:effectLst/>
        </p:spPr>
        <p:txBody>
          <a:bodyPr wrap="none" lIns="82058" tIns="41029" rIns="82058" bIns="41029"/>
          <a:lstStyle/>
          <a:p>
            <a:pPr algn="r" defTabSz="820738" eaLnBrk="0" hangingPunct="0"/>
            <a:r>
              <a:rPr lang="en-US" sz="1200" b="1"/>
              <a:t>p. 25</a:t>
            </a:r>
          </a:p>
        </p:txBody>
      </p:sp>
      <p:sp>
        <p:nvSpPr>
          <p:cNvPr id="5" name="Rectangle 4"/>
          <p:cNvSpPr/>
          <p:nvPr/>
        </p:nvSpPr>
        <p:spPr>
          <a:xfrm>
            <a:off x="5562600" y="381000"/>
            <a:ext cx="3276600" cy="3693319"/>
          </a:xfrm>
          <a:prstGeom prst="rect">
            <a:avLst/>
          </a:prstGeom>
        </p:spPr>
        <p:txBody>
          <a:bodyPr wrap="square">
            <a:spAutoFit/>
          </a:bodyPr>
          <a:lstStyle/>
          <a:p>
            <a:r>
              <a:rPr lang="el-GR" dirty="0">
                <a:solidFill>
                  <a:srgbClr val="000000"/>
                </a:solidFill>
                <a:cs typeface="Arial" charset="0"/>
              </a:rPr>
              <a:t>Sigmund Freud, 1856</a:t>
            </a:r>
            <a:r>
              <a:rPr lang="el-GR" dirty="0">
                <a:solidFill>
                  <a:srgbClr val="000000"/>
                </a:solidFill>
                <a:latin typeface="Arial"/>
                <a:cs typeface="Arial" charset="0"/>
              </a:rPr>
              <a:t>–</a:t>
            </a:r>
            <a:r>
              <a:rPr lang="el-GR" dirty="0">
                <a:solidFill>
                  <a:srgbClr val="000000"/>
                </a:solidFill>
                <a:cs typeface="Arial" charset="0"/>
              </a:rPr>
              <a:t>1939. For more than 50 years, Freud probed the unconscious mind. In doing so, he altered modern views of human nature. His early experimentation with a </a:t>
            </a:r>
            <a:r>
              <a:rPr lang="el-GR" dirty="0">
                <a:solidFill>
                  <a:srgbClr val="000000"/>
                </a:solidFill>
                <a:latin typeface="Arial"/>
                <a:cs typeface="Arial" charset="0"/>
              </a:rPr>
              <a:t>“</a:t>
            </a:r>
            <a:r>
              <a:rPr lang="el-GR" dirty="0">
                <a:solidFill>
                  <a:srgbClr val="000000"/>
                </a:solidFill>
                <a:cs typeface="Arial" charset="0"/>
              </a:rPr>
              <a:t>talking cure</a:t>
            </a:r>
            <a:r>
              <a:rPr lang="el-GR" dirty="0">
                <a:solidFill>
                  <a:srgbClr val="000000"/>
                </a:solidFill>
                <a:latin typeface="Arial"/>
                <a:cs typeface="Arial" charset="0"/>
              </a:rPr>
              <a:t>”</a:t>
            </a:r>
            <a:r>
              <a:rPr lang="el-GR" dirty="0">
                <a:solidFill>
                  <a:srgbClr val="000000"/>
                </a:solidFill>
                <a:cs typeface="Arial" charset="0"/>
              </a:rPr>
              <a:t> for hysteria is regarded as the beginning of psychoanalysis. Through psychoanalysis, Freud added psychological treatment methods to psychiatry.</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4572000" y="3014663"/>
            <a:ext cx="0" cy="823912"/>
          </a:xfrm>
          <a:prstGeom prst="rect">
            <a:avLst/>
          </a:prstGeom>
          <a:noFill/>
          <a:ln w="9525">
            <a:noFill/>
            <a:miter lim="800000"/>
            <a:headEnd/>
            <a:tailEnd/>
          </a:ln>
        </p:spPr>
        <p:txBody>
          <a:bodyPr wrap="none" lIns="0" tIns="0" rIns="0" bIns="0" anchor="ctr">
            <a:spAutoFit/>
          </a:bodyPr>
          <a:lstStyle/>
          <a:p>
            <a:pPr algn="ctr" eaLnBrk="1" hangingPunct="1">
              <a:tabLst>
                <a:tab pos="457200" algn="l"/>
              </a:tabLst>
            </a:pPr>
            <a:br>
              <a:rPr lang="en-US" sz="1800" b="1"/>
            </a:br>
            <a:endParaRPr lang="en-US" sz="1800" b="1"/>
          </a:p>
          <a:p>
            <a:pPr algn="ctr" eaLnBrk="1" hangingPunct="1">
              <a:tabLst>
                <a:tab pos="457200" algn="l"/>
              </a:tabLst>
            </a:pPr>
            <a:endParaRPr lang="en-US" sz="1800" b="1"/>
          </a:p>
        </p:txBody>
      </p:sp>
      <p:sp>
        <p:nvSpPr>
          <p:cNvPr id="11267" name="Rectangle 3"/>
          <p:cNvSpPr>
            <a:spLocks noGrp="1" noChangeArrowheads="1"/>
          </p:cNvSpPr>
          <p:nvPr>
            <p:ph type="title"/>
          </p:nvPr>
        </p:nvSpPr>
        <p:spPr>
          <a:xfrm>
            <a:off x="0" y="0"/>
            <a:ext cx="7772400" cy="1143000"/>
          </a:xfrm>
        </p:spPr>
        <p:txBody>
          <a:bodyPr/>
          <a:lstStyle/>
          <a:p>
            <a:pPr eaLnBrk="1" hangingPunct="1"/>
            <a:r>
              <a:rPr lang="en-US" dirty="0"/>
              <a:t>Psychoanalysis</a:t>
            </a:r>
          </a:p>
        </p:txBody>
      </p:sp>
      <p:sp>
        <p:nvSpPr>
          <p:cNvPr id="11268" name="Rectangle 4"/>
          <p:cNvSpPr>
            <a:spLocks noGrp="1" noChangeArrowheads="1"/>
          </p:cNvSpPr>
          <p:nvPr>
            <p:ph type="body" idx="1"/>
          </p:nvPr>
        </p:nvSpPr>
        <p:spPr>
          <a:xfrm>
            <a:off x="1219200" y="1066800"/>
            <a:ext cx="7772400" cy="2312988"/>
          </a:xfrm>
        </p:spPr>
        <p:txBody>
          <a:bodyPr/>
          <a:lstStyle/>
          <a:p>
            <a:pPr eaLnBrk="1" hangingPunct="1"/>
            <a:r>
              <a:rPr lang="en-US" sz="2400" dirty="0"/>
              <a:t>Free Association: Saying whatever comes to mind, regardless of how embarrassing or unimportant it may seem</a:t>
            </a:r>
          </a:p>
          <a:p>
            <a:pPr lvl="1" eaLnBrk="1" hangingPunct="1"/>
            <a:r>
              <a:rPr lang="en-US" dirty="0"/>
              <a:t>By doing so without censorship and censure, unconscious material can emerge</a:t>
            </a:r>
          </a:p>
        </p:txBody>
      </p:sp>
      <p:sp>
        <p:nvSpPr>
          <p:cNvPr id="5" name="Rectangle 4"/>
          <p:cNvSpPr/>
          <p:nvPr/>
        </p:nvSpPr>
        <p:spPr>
          <a:xfrm>
            <a:off x="381000" y="3200400"/>
            <a:ext cx="7848600" cy="2862322"/>
          </a:xfrm>
          <a:prstGeom prst="rect">
            <a:avLst/>
          </a:prstGeom>
        </p:spPr>
        <p:txBody>
          <a:bodyPr wrap="square">
            <a:spAutoFit/>
          </a:bodyPr>
          <a:lstStyle/>
          <a:p>
            <a:r>
              <a:rPr lang="en-US" sz="2000" dirty="0"/>
              <a:t>In partners, have a recorder and a subject. The recorder says one of the following words to the subject: </a:t>
            </a:r>
          </a:p>
          <a:p>
            <a:r>
              <a:rPr lang="en-US" sz="2000" dirty="0"/>
              <a:t>Mother, father, death, birth, gun, love, failure, touch, rival</a:t>
            </a:r>
          </a:p>
          <a:p>
            <a:r>
              <a:rPr lang="en-US" sz="2000" dirty="0"/>
              <a:t>The subject then says whatever word comes to mind first.</a:t>
            </a:r>
          </a:p>
          <a:p>
            <a:r>
              <a:rPr lang="en-US" sz="2000" dirty="0"/>
              <a:t>The recorder writes that word down, then repeats it back to the subject, the subject then says what word first comes to mind from that word</a:t>
            </a:r>
          </a:p>
          <a:p>
            <a:r>
              <a:rPr lang="en-US" sz="2000" dirty="0"/>
              <a:t>Do this 10 times so you each have a word list</a:t>
            </a:r>
          </a:p>
          <a:p>
            <a:r>
              <a:rPr lang="en-US" sz="2000" dirty="0"/>
              <a:t>Switch partners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did you end up?</a:t>
            </a:r>
          </a:p>
        </p:txBody>
      </p:sp>
      <p:sp>
        <p:nvSpPr>
          <p:cNvPr id="3" name="Content Placeholder 2"/>
          <p:cNvSpPr>
            <a:spLocks noGrp="1"/>
          </p:cNvSpPr>
          <p:nvPr>
            <p:ph idx="1"/>
          </p:nvPr>
        </p:nvSpPr>
        <p:spPr>
          <a:xfrm>
            <a:off x="228600" y="1066800"/>
            <a:ext cx="8534400" cy="5486400"/>
          </a:xfrm>
        </p:spPr>
        <p:txBody>
          <a:bodyPr/>
          <a:lstStyle/>
          <a:p>
            <a:r>
              <a:rPr lang="en-US" dirty="0"/>
              <a:t>Share where you started and where you ended up with a partner. </a:t>
            </a:r>
          </a:p>
          <a:p>
            <a:r>
              <a:rPr lang="en-US" dirty="0"/>
              <a:t>Explain, as much as you can, HOW you ended up with the word you did. </a:t>
            </a:r>
          </a:p>
          <a:p>
            <a:r>
              <a:rPr lang="en-US" dirty="0"/>
              <a:t>Does it relate to what’s going on in your life currently? </a:t>
            </a:r>
          </a:p>
          <a:p>
            <a:r>
              <a:rPr lang="en-US" dirty="0"/>
              <a:t>Analyze the lists for themes: violence, family, love, sex, money, aggression</a:t>
            </a:r>
            <a:r>
              <a:rPr lang="en-US"/>
              <a:t>, etcetera </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title"/>
          </p:nvPr>
        </p:nvSpPr>
        <p:spPr/>
        <p:txBody>
          <a:bodyPr/>
          <a:lstStyle/>
          <a:p>
            <a:pPr eaLnBrk="1" hangingPunct="1"/>
            <a:r>
              <a:rPr lang="en-US" sz="3200" b="1">
                <a:latin typeface="Arial" charset="0"/>
                <a:cs typeface="Arial" charset="0"/>
              </a:rPr>
              <a:t>History of Psychology: Humanism</a:t>
            </a:r>
          </a:p>
        </p:txBody>
      </p:sp>
      <p:sp>
        <p:nvSpPr>
          <p:cNvPr id="92162" name="Rectangle 3"/>
          <p:cNvSpPr>
            <a:spLocks noGrp="1" noChangeArrowheads="1"/>
          </p:cNvSpPr>
          <p:nvPr>
            <p:ph type="body" idx="1"/>
          </p:nvPr>
        </p:nvSpPr>
        <p:spPr/>
        <p:txBody>
          <a:bodyPr/>
          <a:lstStyle/>
          <a:p>
            <a:pPr eaLnBrk="1" hangingPunct="1"/>
            <a:r>
              <a:rPr lang="en-US" sz="2800" dirty="0">
                <a:latin typeface="Arial" charset="0"/>
                <a:cs typeface="Arial" charset="0"/>
              </a:rPr>
              <a:t>Goal of psychology is to study unique aspects of the person</a:t>
            </a:r>
          </a:p>
          <a:p>
            <a:pPr eaLnBrk="1" hangingPunct="1"/>
            <a:r>
              <a:rPr lang="en-US" sz="2800" dirty="0">
                <a:latin typeface="Arial" charset="0"/>
                <a:cs typeface="Arial" charset="0"/>
              </a:rPr>
              <a:t>Focuses on human experience, problems, potentials, and ideals  </a:t>
            </a:r>
          </a:p>
          <a:p>
            <a:pPr eaLnBrk="1" hangingPunct="1"/>
            <a:r>
              <a:rPr lang="en-US" sz="2800" dirty="0">
                <a:latin typeface="Arial" charset="0"/>
                <a:cs typeface="Arial" charset="0"/>
              </a:rPr>
              <a:t>Each person has innate goodness and is able to make free choices (contrast with Skinner and Freud)</a:t>
            </a:r>
          </a:p>
          <a:p>
            <a:pPr eaLnBrk="1" hangingPunct="1"/>
            <a:r>
              <a:rPr lang="en-US" sz="2800" dirty="0">
                <a:latin typeface="Arial" charset="0"/>
                <a:cs typeface="Arial" charset="0"/>
              </a:rPr>
              <a:t>Key Names: Carl Rogers and Abraham Maslow</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0" name="Picture1" descr="01p25b"/>
          <p:cNvPicPr>
            <a:picLocks noChangeAspect="1" noChangeArrowheads="1"/>
          </p:cNvPicPr>
          <p:nvPr/>
        </p:nvPicPr>
        <p:blipFill>
          <a:blip r:embed="rId3"/>
          <a:srcRect/>
          <a:stretch>
            <a:fillRect/>
          </a:stretch>
        </p:blipFill>
        <p:spPr bwMode="auto">
          <a:xfrm>
            <a:off x="3733800" y="179387"/>
            <a:ext cx="5011737" cy="6678613"/>
          </a:xfrm>
          <a:prstGeom prst="rect">
            <a:avLst/>
          </a:prstGeom>
          <a:noFill/>
          <a:ln w="9525">
            <a:noFill/>
            <a:miter lim="800000"/>
            <a:headEnd/>
            <a:tailEnd/>
          </a:ln>
          <a:effectLst/>
        </p:spPr>
      </p:pic>
      <p:sp>
        <p:nvSpPr>
          <p:cNvPr id="191491" name="Rectangle 3" hidden="1"/>
          <p:cNvSpPr>
            <a:spLocks noGrp="1" noChangeArrowheads="1"/>
          </p:cNvSpPr>
          <p:nvPr>
            <p:ph type="title"/>
          </p:nvPr>
        </p:nvSpPr>
        <p:spPr/>
        <p:txBody>
          <a:bodyPr/>
          <a:lstStyle/>
          <a:p>
            <a:endParaRPr lang="en-US"/>
          </a:p>
        </p:txBody>
      </p:sp>
      <p:sp>
        <p:nvSpPr>
          <p:cNvPr id="191492" name="Rectangle 4"/>
          <p:cNvSpPr>
            <a:spLocks noChangeArrowheads="1"/>
          </p:cNvSpPr>
          <p:nvPr/>
        </p:nvSpPr>
        <p:spPr bwMode="auto">
          <a:xfrm>
            <a:off x="8632825" y="6584950"/>
            <a:ext cx="511175" cy="265113"/>
          </a:xfrm>
          <a:prstGeom prst="rect">
            <a:avLst/>
          </a:prstGeom>
          <a:noFill/>
          <a:ln w="9525">
            <a:noFill/>
            <a:miter lim="800000"/>
            <a:headEnd/>
            <a:tailEnd/>
          </a:ln>
          <a:effectLst/>
        </p:spPr>
        <p:txBody>
          <a:bodyPr wrap="none" lIns="82058" tIns="41029" rIns="82058" bIns="41029"/>
          <a:lstStyle/>
          <a:p>
            <a:pPr algn="r" defTabSz="820738" eaLnBrk="0" hangingPunct="0"/>
            <a:r>
              <a:rPr lang="en-US" sz="1200" b="1"/>
              <a:t>p. 25</a:t>
            </a:r>
          </a:p>
        </p:txBody>
      </p:sp>
      <p:sp>
        <p:nvSpPr>
          <p:cNvPr id="5" name="Rectangle 4"/>
          <p:cNvSpPr/>
          <p:nvPr/>
        </p:nvSpPr>
        <p:spPr>
          <a:xfrm>
            <a:off x="0" y="152400"/>
            <a:ext cx="3429000" cy="3693319"/>
          </a:xfrm>
          <a:prstGeom prst="rect">
            <a:avLst/>
          </a:prstGeom>
        </p:spPr>
        <p:txBody>
          <a:bodyPr wrap="square">
            <a:spAutoFit/>
          </a:bodyPr>
          <a:lstStyle/>
          <a:p>
            <a:r>
              <a:rPr lang="el-GR" dirty="0">
                <a:solidFill>
                  <a:srgbClr val="000000"/>
                </a:solidFill>
                <a:cs typeface="Arial" charset="0"/>
              </a:rPr>
              <a:t>Abraham Maslow, 1908</a:t>
            </a:r>
            <a:r>
              <a:rPr lang="el-GR" dirty="0">
                <a:solidFill>
                  <a:srgbClr val="000000"/>
                </a:solidFill>
                <a:latin typeface="Arial"/>
                <a:cs typeface="Arial" charset="0"/>
              </a:rPr>
              <a:t>–</a:t>
            </a:r>
            <a:r>
              <a:rPr lang="el-GR" dirty="0">
                <a:solidFill>
                  <a:srgbClr val="000000"/>
                </a:solidFill>
                <a:cs typeface="Arial" charset="0"/>
              </a:rPr>
              <a:t>1970. As a founder of humanistic psychology, Maslow was interested in studying people of exceptional mental health. Such self-actualized people, he believed, make full use of their talents and abilities. Maslow offered his positive view of human potential as an alternative to the schools of behaviorism and psychoanalysis.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4"/>
          <p:cNvSpPr>
            <a:spLocks noGrp="1" noChangeArrowheads="1"/>
          </p:cNvSpPr>
          <p:nvPr>
            <p:ph type="title"/>
          </p:nvPr>
        </p:nvSpPr>
        <p:spPr/>
        <p:txBody>
          <a:bodyPr/>
          <a:lstStyle/>
          <a:p>
            <a:pPr eaLnBrk="1" hangingPunct="1"/>
            <a:r>
              <a:rPr lang="en-US" sz="3200" b="1">
                <a:latin typeface="Arial" charset="0"/>
                <a:cs typeface="Arial" charset="0"/>
              </a:rPr>
              <a:t>Humanism: Some Key Terms</a:t>
            </a:r>
          </a:p>
        </p:txBody>
      </p:sp>
      <p:sp>
        <p:nvSpPr>
          <p:cNvPr id="95234" name="Rectangle 5"/>
          <p:cNvSpPr>
            <a:spLocks noGrp="1" noChangeArrowheads="1"/>
          </p:cNvSpPr>
          <p:nvPr>
            <p:ph type="body" idx="1"/>
          </p:nvPr>
        </p:nvSpPr>
        <p:spPr/>
        <p:txBody>
          <a:bodyPr/>
          <a:lstStyle/>
          <a:p>
            <a:pPr eaLnBrk="1" hangingPunct="1"/>
            <a:r>
              <a:rPr lang="en-US" sz="2800">
                <a:latin typeface="Arial" charset="0"/>
                <a:cs typeface="Arial" charset="0"/>
              </a:rPr>
              <a:t>Self-image: Your perception of your own body, personality, and capabilities</a:t>
            </a:r>
          </a:p>
          <a:p>
            <a:pPr eaLnBrk="1" hangingPunct="1"/>
            <a:r>
              <a:rPr lang="en-US" sz="2800">
                <a:latin typeface="Arial" charset="0"/>
                <a:cs typeface="Arial" charset="0"/>
              </a:rPr>
              <a:t>Self-evaluation: Positive and negative feelings you have about yourself</a:t>
            </a:r>
          </a:p>
          <a:p>
            <a:pPr eaLnBrk="1" hangingPunct="1"/>
            <a:r>
              <a:rPr lang="en-US" sz="2800">
                <a:latin typeface="Arial" charset="0"/>
                <a:cs typeface="Arial" charset="0"/>
              </a:rPr>
              <a:t>Frame of reference: Mental perspective used for interpreting events</a:t>
            </a:r>
          </a:p>
          <a:p>
            <a:pPr eaLnBrk="1" hangingPunct="1"/>
            <a:r>
              <a:rPr lang="en-US" sz="2800">
                <a:latin typeface="Arial" charset="0"/>
                <a:cs typeface="Arial" charset="0"/>
              </a:rPr>
              <a:t>Self-actualization (Maslow): Fully developing one’s potential and becoming the best person possible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Scientific Fact</a:t>
            </a:r>
          </a:p>
        </p:txBody>
      </p:sp>
      <p:sp>
        <p:nvSpPr>
          <p:cNvPr id="3" name="Content Placeholder 2"/>
          <p:cNvSpPr>
            <a:spLocks noGrp="1"/>
          </p:cNvSpPr>
          <p:nvPr>
            <p:ph idx="1"/>
          </p:nvPr>
        </p:nvSpPr>
        <p:spPr/>
        <p:txBody>
          <a:bodyPr/>
          <a:lstStyle/>
          <a:p>
            <a:r>
              <a:rPr lang="en-US" dirty="0"/>
              <a:t>Modern sciences are built on observations that can be verified by two or more independent observers regarding the same event. This is what gives them validity and reliability.</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a:xfrm>
            <a:off x="685800" y="762000"/>
            <a:ext cx="7772400" cy="685800"/>
          </a:xfrm>
        </p:spPr>
        <p:txBody>
          <a:bodyPr/>
          <a:lstStyle/>
          <a:p>
            <a:pPr eaLnBrk="1" hangingPunct="1"/>
            <a:r>
              <a:rPr lang="en-US" sz="3200" b="1">
                <a:latin typeface="Arial" charset="0"/>
                <a:cs typeface="Arial" charset="0"/>
              </a:rPr>
              <a:t>Psychology Today</a:t>
            </a:r>
            <a:endParaRPr lang="en-US" sz="3800">
              <a:latin typeface="Arial" charset="0"/>
              <a:cs typeface="Arial" charset="0"/>
            </a:endParaRPr>
          </a:p>
        </p:txBody>
      </p:sp>
      <p:sp>
        <p:nvSpPr>
          <p:cNvPr id="97282" name="Rectangle 3"/>
          <p:cNvSpPr>
            <a:spLocks noGrp="1" noChangeArrowheads="1"/>
          </p:cNvSpPr>
          <p:nvPr>
            <p:ph type="body" idx="1"/>
          </p:nvPr>
        </p:nvSpPr>
        <p:spPr>
          <a:xfrm>
            <a:off x="533400" y="1295400"/>
            <a:ext cx="8229600" cy="4525963"/>
          </a:xfrm>
        </p:spPr>
        <p:txBody>
          <a:bodyPr/>
          <a:lstStyle/>
          <a:p>
            <a:pPr eaLnBrk="1" hangingPunct="1"/>
            <a:r>
              <a:rPr lang="en-US" sz="2800" dirty="0">
                <a:latin typeface="Arial" charset="0"/>
                <a:cs typeface="Arial" charset="0"/>
              </a:rPr>
              <a:t>Biopsychology: All of our behavior can be explained through physiological processes</a:t>
            </a:r>
          </a:p>
          <a:p>
            <a:pPr lvl="1" eaLnBrk="1" hangingPunct="1"/>
            <a:r>
              <a:rPr lang="en-US" dirty="0">
                <a:latin typeface="Arial" charset="0"/>
                <a:cs typeface="Arial" charset="0"/>
              </a:rPr>
              <a:t>Uses brain scans to gather data (CT, MRI, PET)</a:t>
            </a:r>
          </a:p>
          <a:p>
            <a:pPr eaLnBrk="1" hangingPunct="1"/>
            <a:r>
              <a:rPr lang="en-US" sz="2800" dirty="0">
                <a:latin typeface="Arial" charset="0"/>
                <a:cs typeface="Arial" charset="0"/>
              </a:rPr>
              <a:t>Positive Psychology: Study of human strengths, virtues, and optimal behavior</a:t>
            </a:r>
          </a:p>
          <a:p>
            <a:pPr lvl="1" eaLnBrk="1" hangingPunct="1"/>
            <a:r>
              <a:rPr lang="en-US" dirty="0">
                <a:latin typeface="Arial" charset="0"/>
                <a:cs typeface="Arial" charset="0"/>
              </a:rPr>
              <a:t>Looks at positive side of human behavior</a:t>
            </a:r>
          </a:p>
          <a:p>
            <a:pPr eaLnBrk="1" hangingPunct="1"/>
            <a:r>
              <a:rPr lang="en-US" sz="2800" dirty="0" err="1">
                <a:latin typeface="Arial" charset="0"/>
                <a:cs typeface="Arial" charset="0"/>
              </a:rPr>
              <a:t>Sociocultural</a:t>
            </a:r>
            <a:r>
              <a:rPr lang="en-US" sz="2800" dirty="0">
                <a:latin typeface="Arial" charset="0"/>
                <a:cs typeface="Arial" charset="0"/>
              </a:rPr>
              <a:t>: Focus on importance of social and cultural contexts influencing our behavior</a:t>
            </a:r>
          </a:p>
          <a:p>
            <a:pPr eaLnBrk="1" hangingPunct="1"/>
            <a:r>
              <a:rPr lang="en-US" sz="2800" dirty="0">
                <a:latin typeface="Arial" charset="0"/>
                <a:cs typeface="Arial" charset="0"/>
              </a:rPr>
              <a:t>Cognitive: Study thoughts, memory, expectations, perceptions, and other mental processes</a:t>
            </a:r>
          </a:p>
          <a:p>
            <a:pPr lvl="1" eaLnBrk="1" hangingPunct="1"/>
            <a:endParaRPr lang="en-US" dirty="0">
              <a:latin typeface="Arial" charset="0"/>
              <a:cs typeface="Arial"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5"/>
          <p:cNvSpPr>
            <a:spLocks noGrp="1" noChangeArrowheads="1"/>
          </p:cNvSpPr>
          <p:nvPr>
            <p:ph type="title"/>
          </p:nvPr>
        </p:nvSpPr>
        <p:spPr/>
        <p:txBody>
          <a:bodyPr/>
          <a:lstStyle/>
          <a:p>
            <a:pPr eaLnBrk="1" hangingPunct="1"/>
            <a:r>
              <a:rPr lang="en-US" sz="3200" b="1">
                <a:latin typeface="Arial" charset="0"/>
                <a:cs typeface="Arial" charset="0"/>
              </a:rPr>
              <a:t>What is Psychology?</a:t>
            </a:r>
            <a:r>
              <a:rPr lang="en-US">
                <a:latin typeface="Arial" charset="0"/>
                <a:cs typeface="Arial" charset="0"/>
              </a:rPr>
              <a:t> </a:t>
            </a:r>
          </a:p>
        </p:txBody>
      </p:sp>
      <p:sp>
        <p:nvSpPr>
          <p:cNvPr id="16386" name="Rectangle 6"/>
          <p:cNvSpPr>
            <a:spLocks noGrp="1" noChangeArrowheads="1"/>
          </p:cNvSpPr>
          <p:nvPr>
            <p:ph type="body" idx="1"/>
          </p:nvPr>
        </p:nvSpPr>
        <p:spPr/>
        <p:txBody>
          <a:bodyPr/>
          <a:lstStyle/>
          <a:p>
            <a:pPr eaLnBrk="1" hangingPunct="1"/>
            <a:r>
              <a:rPr lang="en-US" sz="2800" dirty="0">
                <a:latin typeface="Arial" charset="0"/>
                <a:cs typeface="Arial" charset="0"/>
              </a:rPr>
              <a:t>Psychology  </a:t>
            </a:r>
          </a:p>
          <a:p>
            <a:pPr lvl="1" eaLnBrk="1" hangingPunct="1"/>
            <a:r>
              <a:rPr lang="en-US" dirty="0">
                <a:latin typeface="Arial" charset="0"/>
                <a:cs typeface="Arial" charset="0"/>
              </a:rPr>
              <a:t>Psyche: Mind</a:t>
            </a:r>
          </a:p>
          <a:p>
            <a:pPr lvl="1" eaLnBrk="1" hangingPunct="1"/>
            <a:r>
              <a:rPr lang="en-US" dirty="0">
                <a:latin typeface="Arial" charset="0"/>
                <a:cs typeface="Arial" charset="0"/>
              </a:rPr>
              <a:t>Logos: Knowledge or study</a:t>
            </a:r>
          </a:p>
          <a:p>
            <a:pPr eaLnBrk="1" hangingPunct="1"/>
            <a:r>
              <a:rPr lang="en-US" sz="2800" dirty="0">
                <a:latin typeface="Arial" charset="0"/>
                <a:cs typeface="Arial" charset="0"/>
              </a:rPr>
              <a:t>Definition: The scientific study of behavior and mental processes</a:t>
            </a:r>
          </a:p>
          <a:p>
            <a:pPr lvl="1" eaLnBrk="1" hangingPunct="1"/>
            <a:r>
              <a:rPr lang="en-US" dirty="0">
                <a:latin typeface="Arial" charset="0"/>
                <a:cs typeface="Arial" charset="0"/>
              </a:rPr>
              <a:t>Behavior: Overt (i.e., can be directly observed, as with crying)</a:t>
            </a:r>
          </a:p>
          <a:p>
            <a:pPr lvl="1" eaLnBrk="1" hangingPunct="1"/>
            <a:r>
              <a:rPr lang="en-US" dirty="0">
                <a:latin typeface="Arial" charset="0"/>
                <a:cs typeface="Arial" charset="0"/>
              </a:rPr>
              <a:t>Mental Processes: Covert (i.e., cannot be directly observed, as with remembering)</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38" name="Picture1" descr="01p14"/>
          <p:cNvPicPr>
            <a:picLocks noChangeAspect="1" noChangeArrowheads="1"/>
          </p:cNvPicPr>
          <p:nvPr/>
        </p:nvPicPr>
        <p:blipFill>
          <a:blip r:embed="rId3"/>
          <a:srcRect/>
          <a:stretch>
            <a:fillRect/>
          </a:stretch>
        </p:blipFill>
        <p:spPr bwMode="auto">
          <a:xfrm>
            <a:off x="-152400" y="0"/>
            <a:ext cx="6051550" cy="6678613"/>
          </a:xfrm>
          <a:prstGeom prst="rect">
            <a:avLst/>
          </a:prstGeom>
          <a:noFill/>
          <a:ln w="9525">
            <a:noFill/>
            <a:miter lim="800000"/>
            <a:headEnd/>
            <a:tailEnd/>
          </a:ln>
          <a:effectLst/>
        </p:spPr>
      </p:pic>
      <p:sp>
        <p:nvSpPr>
          <p:cNvPr id="193539" name="Rectangle 3" hidden="1"/>
          <p:cNvSpPr>
            <a:spLocks noGrp="1" noChangeArrowheads="1"/>
          </p:cNvSpPr>
          <p:nvPr>
            <p:ph type="title"/>
          </p:nvPr>
        </p:nvSpPr>
        <p:spPr/>
        <p:txBody>
          <a:bodyPr/>
          <a:lstStyle/>
          <a:p>
            <a:endParaRPr lang="en-US"/>
          </a:p>
        </p:txBody>
      </p:sp>
      <p:sp>
        <p:nvSpPr>
          <p:cNvPr id="193540" name="Rectangle 4"/>
          <p:cNvSpPr>
            <a:spLocks noChangeArrowheads="1"/>
          </p:cNvSpPr>
          <p:nvPr/>
        </p:nvSpPr>
        <p:spPr bwMode="auto">
          <a:xfrm>
            <a:off x="8632825" y="6584950"/>
            <a:ext cx="511175" cy="265113"/>
          </a:xfrm>
          <a:prstGeom prst="rect">
            <a:avLst/>
          </a:prstGeom>
          <a:noFill/>
          <a:ln w="9525">
            <a:noFill/>
            <a:miter lim="800000"/>
            <a:headEnd/>
            <a:tailEnd/>
          </a:ln>
          <a:effectLst/>
        </p:spPr>
        <p:txBody>
          <a:bodyPr wrap="none" lIns="82058" tIns="41029" rIns="82058" bIns="41029"/>
          <a:lstStyle/>
          <a:p>
            <a:pPr algn="r" defTabSz="820738" eaLnBrk="0" hangingPunct="0"/>
            <a:r>
              <a:rPr lang="en-US" sz="1200" b="1"/>
              <a:t>p. 14</a:t>
            </a:r>
          </a:p>
        </p:txBody>
      </p:sp>
      <p:sp>
        <p:nvSpPr>
          <p:cNvPr id="5" name="Rectangle 4"/>
          <p:cNvSpPr/>
          <p:nvPr/>
        </p:nvSpPr>
        <p:spPr>
          <a:xfrm>
            <a:off x="4572000" y="3995678"/>
            <a:ext cx="4572000" cy="2862322"/>
          </a:xfrm>
          <a:prstGeom prst="rect">
            <a:avLst/>
          </a:prstGeom>
        </p:spPr>
        <p:txBody>
          <a:bodyPr>
            <a:spAutoFit/>
          </a:bodyPr>
          <a:lstStyle/>
          <a:p>
            <a:r>
              <a:rPr lang="el-GR" dirty="0">
                <a:solidFill>
                  <a:srgbClr val="000000"/>
                </a:solidFill>
                <a:cs typeface="Arial" charset="0"/>
              </a:rPr>
              <a:t>The scientific study of dreaming was made possible by use of the EEG, a device that records the tiny electrical signals generated by the brain as a person sleeps. The EEG converts these electrical signals into a written record of brain activity. Certain shifts in brain activity, coupled with the presence of rapid eye movements, are strongly related to dreaming. (See Chapter 6, pages 186</a:t>
            </a:r>
            <a:r>
              <a:rPr lang="el-GR" dirty="0">
                <a:solidFill>
                  <a:srgbClr val="000000"/>
                </a:solidFill>
                <a:latin typeface="Arial"/>
                <a:cs typeface="Arial" charset="0"/>
              </a:rPr>
              <a:t>–</a:t>
            </a:r>
            <a:r>
              <a:rPr lang="el-GR" dirty="0">
                <a:solidFill>
                  <a:srgbClr val="000000"/>
                </a:solidFill>
                <a:cs typeface="Arial" charset="0"/>
              </a:rPr>
              <a:t>188, for more information.)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4"/>
          <p:cNvSpPr>
            <a:spLocks noGrp="1" noChangeArrowheads="1"/>
          </p:cNvSpPr>
          <p:nvPr>
            <p:ph type="title"/>
          </p:nvPr>
        </p:nvSpPr>
        <p:spPr/>
        <p:txBody>
          <a:bodyPr/>
          <a:lstStyle/>
          <a:p>
            <a:pPr eaLnBrk="1" hangingPunct="1"/>
            <a:r>
              <a:rPr lang="en-US" sz="3200" b="1">
                <a:latin typeface="Arial" charset="0"/>
                <a:cs typeface="Arial" charset="0"/>
              </a:rPr>
              <a:t>Many Flavors of Psychologists</a:t>
            </a:r>
          </a:p>
        </p:txBody>
      </p:sp>
      <p:sp>
        <p:nvSpPr>
          <p:cNvPr id="106498" name="Rectangle 5"/>
          <p:cNvSpPr>
            <a:spLocks noGrp="1" noChangeArrowheads="1"/>
          </p:cNvSpPr>
          <p:nvPr>
            <p:ph type="body" idx="1"/>
          </p:nvPr>
        </p:nvSpPr>
        <p:spPr/>
        <p:txBody>
          <a:bodyPr/>
          <a:lstStyle/>
          <a:p>
            <a:pPr eaLnBrk="1" hangingPunct="1"/>
            <a:r>
              <a:rPr lang="en-US" sz="2800" dirty="0">
                <a:latin typeface="Arial" charset="0"/>
                <a:cs typeface="Arial" charset="0"/>
              </a:rPr>
              <a:t>Psychologists: Usually have master’s or doctorate degree; trained in methods, knowledge, and theories of psychology</a:t>
            </a:r>
          </a:p>
          <a:p>
            <a:pPr lvl="1" eaLnBrk="1" hangingPunct="1"/>
            <a:r>
              <a:rPr lang="en-US" dirty="0">
                <a:latin typeface="Arial" charset="0"/>
                <a:cs typeface="Arial" charset="0"/>
              </a:rPr>
              <a:t>Clinical psychologists: Treat more severe psychological problems or do research on mental disorders </a:t>
            </a:r>
          </a:p>
          <a:p>
            <a:pPr lvl="1" eaLnBrk="1" hangingPunct="1"/>
            <a:r>
              <a:rPr lang="en-US" dirty="0">
                <a:latin typeface="Arial" charset="0"/>
                <a:cs typeface="Arial" charset="0"/>
              </a:rPr>
              <a:t>Counseling psychologists: Treat common issues and problems, such as school or work concerns.</a:t>
            </a:r>
            <a:endParaRPr lang="en-US" sz="2400" dirty="0">
              <a:latin typeface="Arial" charset="0"/>
              <a:cs typeface="Arial" charset="0"/>
            </a:endParaRPr>
          </a:p>
          <a:p>
            <a:pPr eaLnBrk="1" hangingPunct="1"/>
            <a:endParaRPr lang="en-US" dirty="0">
              <a:latin typeface="Arial" charset="0"/>
              <a:cs typeface="Arial"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ChangeArrowheads="1"/>
          </p:cNvSpPr>
          <p:nvPr>
            <p:ph type="title"/>
          </p:nvPr>
        </p:nvSpPr>
        <p:spPr/>
        <p:txBody>
          <a:bodyPr/>
          <a:lstStyle/>
          <a:p>
            <a:pPr eaLnBrk="1" hangingPunct="1"/>
            <a:r>
              <a:rPr lang="en-US" sz="3200" b="1">
                <a:latin typeface="Arial" charset="0"/>
                <a:cs typeface="Arial" charset="0"/>
              </a:rPr>
              <a:t>More Helping Professionals</a:t>
            </a:r>
          </a:p>
        </p:txBody>
      </p:sp>
      <p:sp>
        <p:nvSpPr>
          <p:cNvPr id="108546" name="Rectangle 3"/>
          <p:cNvSpPr>
            <a:spLocks noGrp="1" noChangeArrowheads="1"/>
          </p:cNvSpPr>
          <p:nvPr>
            <p:ph type="body" idx="1"/>
          </p:nvPr>
        </p:nvSpPr>
        <p:spPr/>
        <p:txBody>
          <a:bodyPr/>
          <a:lstStyle/>
          <a:p>
            <a:pPr eaLnBrk="1" hangingPunct="1"/>
            <a:r>
              <a:rPr lang="en-US" sz="2800">
                <a:latin typeface="Arial" charset="0"/>
                <a:cs typeface="Arial" charset="0"/>
              </a:rPr>
              <a:t>Psychiatrists: MD; usually use medications to treat problems; generally do not have extensive training in providing “talk” therapy</a:t>
            </a:r>
          </a:p>
          <a:p>
            <a:pPr eaLnBrk="1" hangingPunct="1"/>
            <a:r>
              <a:rPr lang="en-US" sz="2800">
                <a:latin typeface="Arial" charset="0"/>
                <a:cs typeface="Arial" charset="0"/>
              </a:rPr>
              <a:t>Psychoanalysts:  Receive additional training post-PhD or MD at an institute for psychoanalysis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ChangeArrowheads="1"/>
          </p:cNvSpPr>
          <p:nvPr>
            <p:ph type="title"/>
          </p:nvPr>
        </p:nvSpPr>
        <p:spPr/>
        <p:txBody>
          <a:bodyPr/>
          <a:lstStyle/>
          <a:p>
            <a:pPr eaLnBrk="1" hangingPunct="1"/>
            <a:r>
              <a:rPr lang="en-US" sz="3200" b="1">
                <a:latin typeface="Arial" charset="0"/>
                <a:cs typeface="Arial" charset="0"/>
              </a:rPr>
              <a:t>Some More Helping Professionals</a:t>
            </a:r>
          </a:p>
        </p:txBody>
      </p:sp>
      <p:sp>
        <p:nvSpPr>
          <p:cNvPr id="110594" name="Rectangle 3"/>
          <p:cNvSpPr>
            <a:spLocks noGrp="1" noChangeArrowheads="1"/>
          </p:cNvSpPr>
          <p:nvPr>
            <p:ph type="body" idx="1"/>
          </p:nvPr>
        </p:nvSpPr>
        <p:spPr/>
        <p:txBody>
          <a:bodyPr/>
          <a:lstStyle/>
          <a:p>
            <a:pPr eaLnBrk="1" hangingPunct="1"/>
            <a:r>
              <a:rPr lang="en-US" sz="2800">
                <a:latin typeface="Arial" charset="0"/>
                <a:cs typeface="Arial" charset="0"/>
              </a:rPr>
              <a:t>Psychiatric social worker: Mental health professional who applies social science principles to help people in clinics and hospitals</a:t>
            </a:r>
          </a:p>
          <a:p>
            <a:pPr lvl="1" eaLnBrk="1" hangingPunct="1"/>
            <a:r>
              <a:rPr lang="en-US">
                <a:latin typeface="Arial" charset="0"/>
                <a:cs typeface="Arial" charset="0"/>
              </a:rPr>
              <a:t>Presently a very popular profession </a:t>
            </a:r>
          </a:p>
          <a:p>
            <a:pPr eaLnBrk="1" hangingPunct="1"/>
            <a:r>
              <a:rPr lang="en-US" sz="2800">
                <a:latin typeface="Arial" charset="0"/>
                <a:cs typeface="Arial" charset="0"/>
              </a:rPr>
              <a:t>Counselor: Advisor who helps solve problems with marriage, school, and so on</a:t>
            </a:r>
          </a:p>
          <a:p>
            <a:pPr eaLnBrk="1" hangingPunct="1"/>
            <a:r>
              <a:rPr lang="en-US" sz="2800">
                <a:latin typeface="Arial" charset="0"/>
                <a:cs typeface="Arial" charset="0"/>
              </a:rPr>
              <a:t>Not all psychologists perform therapy!</a:t>
            </a:r>
            <a:r>
              <a:rPr lang="en-US" sz="3000">
                <a:latin typeface="Arial" charset="0"/>
                <a:cs typeface="Arial" charset="0"/>
              </a:rPr>
              <a:t> </a:t>
            </a:r>
          </a:p>
          <a:p>
            <a:pPr eaLnBrk="1" hangingPunct="1"/>
            <a:endParaRPr lang="en-US" sz="3000">
              <a:latin typeface="Arial" charset="0"/>
              <a:cs typeface="Arial"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4"/>
          <p:cNvSpPr>
            <a:spLocks noGrp="1" noChangeArrowheads="1"/>
          </p:cNvSpPr>
          <p:nvPr>
            <p:ph type="title"/>
          </p:nvPr>
        </p:nvSpPr>
        <p:spPr/>
        <p:txBody>
          <a:bodyPr/>
          <a:lstStyle/>
          <a:p>
            <a:pPr eaLnBrk="1" hangingPunct="1"/>
            <a:r>
              <a:rPr lang="en-US" sz="3200" b="1">
                <a:latin typeface="Arial" charset="0"/>
                <a:cs typeface="Arial" charset="0"/>
              </a:rPr>
              <a:t>Experiments</a:t>
            </a:r>
          </a:p>
        </p:txBody>
      </p:sp>
      <p:sp>
        <p:nvSpPr>
          <p:cNvPr id="113666" name="Rectangle 5"/>
          <p:cNvSpPr>
            <a:spLocks noGrp="1" noChangeArrowheads="1"/>
          </p:cNvSpPr>
          <p:nvPr>
            <p:ph type="body" idx="1"/>
          </p:nvPr>
        </p:nvSpPr>
        <p:spPr/>
        <p:txBody>
          <a:bodyPr/>
          <a:lstStyle/>
          <a:p>
            <a:pPr eaLnBrk="1" hangingPunct="1"/>
            <a:r>
              <a:rPr lang="en-US" sz="2800">
                <a:latin typeface="Arial" charset="0"/>
                <a:cs typeface="Arial" charset="0"/>
              </a:rPr>
              <a:t>To identify cause-and-effect relationships, we conduct experiments</a:t>
            </a:r>
          </a:p>
          <a:p>
            <a:pPr lvl="1" eaLnBrk="1" hangingPunct="1"/>
            <a:r>
              <a:rPr lang="en-US">
                <a:latin typeface="Arial" charset="0"/>
                <a:cs typeface="Arial" charset="0"/>
              </a:rPr>
              <a:t>Directly vary a condition you might think affects behavior</a:t>
            </a:r>
          </a:p>
          <a:p>
            <a:pPr lvl="1" eaLnBrk="1" hangingPunct="1"/>
            <a:r>
              <a:rPr lang="en-US">
                <a:latin typeface="Arial" charset="0"/>
                <a:cs typeface="Arial" charset="0"/>
              </a:rPr>
              <a:t>Create two or more groups of subjects, alike in all ways except the condition you are varying</a:t>
            </a:r>
          </a:p>
          <a:p>
            <a:pPr lvl="1" eaLnBrk="1" hangingPunct="1"/>
            <a:r>
              <a:rPr lang="en-US">
                <a:latin typeface="Arial" charset="0"/>
                <a:cs typeface="Arial" charset="0"/>
              </a:rPr>
              <a:t>Record whether varying the condition has any effect on behavior</a:t>
            </a:r>
          </a:p>
          <a:p>
            <a:pPr eaLnBrk="1" hangingPunct="1"/>
            <a:endParaRPr lang="en-US">
              <a:latin typeface="Arial" charset="0"/>
              <a:cs typeface="Arial"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ChangeArrowheads="1"/>
          </p:cNvSpPr>
          <p:nvPr>
            <p:ph type="title"/>
          </p:nvPr>
        </p:nvSpPr>
        <p:spPr/>
        <p:txBody>
          <a:bodyPr/>
          <a:lstStyle/>
          <a:p>
            <a:pPr eaLnBrk="1" hangingPunct="1"/>
            <a:r>
              <a:rPr lang="en-US" sz="3200" b="1">
                <a:latin typeface="Arial" charset="0"/>
                <a:cs typeface="Arial" charset="0"/>
              </a:rPr>
              <a:t>Types of Variables</a:t>
            </a:r>
          </a:p>
        </p:txBody>
      </p:sp>
      <p:sp>
        <p:nvSpPr>
          <p:cNvPr id="117762" name="Rectangle 3"/>
          <p:cNvSpPr>
            <a:spLocks noGrp="1" noChangeArrowheads="1"/>
          </p:cNvSpPr>
          <p:nvPr>
            <p:ph type="body" idx="1"/>
          </p:nvPr>
        </p:nvSpPr>
        <p:spPr>
          <a:xfrm>
            <a:off x="457200" y="1166018"/>
            <a:ext cx="8229600" cy="4525963"/>
          </a:xfrm>
        </p:spPr>
        <p:txBody>
          <a:bodyPr/>
          <a:lstStyle/>
          <a:p>
            <a:pPr eaLnBrk="1" hangingPunct="1"/>
            <a:r>
              <a:rPr lang="en-US" sz="2800" dirty="0">
                <a:latin typeface="Arial" charset="0"/>
                <a:cs typeface="Arial" charset="0"/>
              </a:rPr>
              <a:t>Any conditions that can change, and might affect an experiment's outcome</a:t>
            </a:r>
          </a:p>
          <a:p>
            <a:pPr eaLnBrk="1" hangingPunct="1"/>
            <a:r>
              <a:rPr lang="en-US" sz="2800" dirty="0">
                <a:latin typeface="Arial" charset="0"/>
                <a:cs typeface="Arial" charset="0"/>
              </a:rPr>
              <a:t>Independent variable: Condition(s) altered by the experimenter; experimenter sets their size, amount, or value; these are suspected causes for behavioral differences</a:t>
            </a:r>
          </a:p>
          <a:p>
            <a:pPr eaLnBrk="1" hangingPunct="1"/>
            <a:r>
              <a:rPr lang="en-US" sz="2800" dirty="0">
                <a:latin typeface="Arial" charset="0"/>
                <a:cs typeface="Arial" charset="0"/>
              </a:rPr>
              <a:t>Dependent variable: Demonstrates effects that independent variables have on behavior</a:t>
            </a:r>
          </a:p>
          <a:p>
            <a:pPr eaLnBrk="1" hangingPunct="1"/>
            <a:r>
              <a:rPr lang="en-US" sz="2800" dirty="0">
                <a:latin typeface="Arial" charset="0"/>
                <a:cs typeface="Arial" charset="0"/>
              </a:rPr>
              <a:t>Extraneous Variables: Conditions that a researcher wants to prevent from affecting the outcomes of an experiment (i.e. # of hours slept before a sleep study)</a:t>
            </a:r>
          </a:p>
          <a:p>
            <a:pPr eaLnBrk="1" hangingPunct="1"/>
            <a:endParaRPr lang="en-US" dirty="0">
              <a:latin typeface="Arial" charset="0"/>
              <a:cs typeface="Arial"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1860" name="Picture1" descr="0106"/>
          <p:cNvPicPr>
            <a:picLocks noChangeAspect="1" noChangeArrowheads="1"/>
          </p:cNvPicPr>
          <p:nvPr/>
        </p:nvPicPr>
        <p:blipFill>
          <a:blip r:embed="rId3"/>
          <a:srcRect/>
          <a:stretch>
            <a:fillRect/>
          </a:stretch>
        </p:blipFill>
        <p:spPr bwMode="auto">
          <a:xfrm>
            <a:off x="1039813" y="88900"/>
            <a:ext cx="7064375" cy="6678613"/>
          </a:xfrm>
          <a:prstGeom prst="rect">
            <a:avLst/>
          </a:prstGeom>
          <a:noFill/>
          <a:ln w="9525">
            <a:noFill/>
            <a:miter lim="800000"/>
            <a:headEnd/>
            <a:tailEnd/>
          </a:ln>
          <a:effectLst/>
        </p:spPr>
      </p:pic>
      <p:sp>
        <p:nvSpPr>
          <p:cNvPr id="121861" name="Rectangle 5"/>
          <p:cNvSpPr>
            <a:spLocks noChangeArrowheads="1"/>
          </p:cNvSpPr>
          <p:nvPr/>
        </p:nvSpPr>
        <p:spPr bwMode="auto">
          <a:xfrm>
            <a:off x="8012113" y="6584950"/>
            <a:ext cx="1131887" cy="265113"/>
          </a:xfrm>
          <a:prstGeom prst="rect">
            <a:avLst/>
          </a:prstGeom>
          <a:noFill/>
          <a:ln w="9525">
            <a:noFill/>
            <a:miter lim="800000"/>
            <a:headEnd/>
            <a:tailEnd/>
          </a:ln>
          <a:effectLst/>
        </p:spPr>
        <p:txBody>
          <a:bodyPr wrap="none" lIns="82058" tIns="41029" rIns="82058" bIns="41029"/>
          <a:lstStyle/>
          <a:p>
            <a:pPr algn="r" defTabSz="820738" eaLnBrk="0" hangingPunct="0"/>
            <a:r>
              <a:rPr lang="en-US" sz="1200" b="1"/>
              <a:t>Fig. 1-6, p. 34</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4"/>
          <p:cNvSpPr>
            <a:spLocks noGrp="1" noChangeArrowheads="1"/>
          </p:cNvSpPr>
          <p:nvPr>
            <p:ph type="title"/>
          </p:nvPr>
        </p:nvSpPr>
        <p:spPr/>
        <p:txBody>
          <a:bodyPr/>
          <a:lstStyle/>
          <a:p>
            <a:pPr eaLnBrk="1" hangingPunct="1"/>
            <a:r>
              <a:rPr lang="en-US" sz="3200" b="1">
                <a:latin typeface="Arial" charset="0"/>
                <a:cs typeface="Arial" charset="0"/>
              </a:rPr>
              <a:t>Evaluating Experiments’ Results</a:t>
            </a:r>
          </a:p>
        </p:txBody>
      </p:sp>
      <p:sp>
        <p:nvSpPr>
          <p:cNvPr id="130050" name="Rectangle 5"/>
          <p:cNvSpPr>
            <a:spLocks noGrp="1" noChangeArrowheads="1"/>
          </p:cNvSpPr>
          <p:nvPr>
            <p:ph type="body" idx="1"/>
          </p:nvPr>
        </p:nvSpPr>
        <p:spPr/>
        <p:txBody>
          <a:bodyPr/>
          <a:lstStyle/>
          <a:p>
            <a:pPr eaLnBrk="1" hangingPunct="1"/>
            <a:r>
              <a:rPr lang="en-US" sz="2800" dirty="0">
                <a:latin typeface="Arial" charset="0"/>
                <a:cs typeface="Arial" charset="0"/>
              </a:rPr>
              <a:t>Statistically significant: Results gained would occur very rarely by chance alone.  The difference must be large enough so that it would occur by chance in less than 5 experiments out of 100</a:t>
            </a:r>
          </a:p>
          <a:p>
            <a:pPr eaLnBrk="1" hangingPunct="1"/>
            <a:r>
              <a:rPr lang="en-US" sz="2800" dirty="0">
                <a:latin typeface="Arial" charset="0"/>
                <a:cs typeface="Arial" charset="0"/>
              </a:rPr>
              <a:t>Meta-analysis: Study of results of other studies</a:t>
            </a:r>
          </a:p>
          <a:p>
            <a:pPr eaLnBrk="1" hangingPunct="1"/>
            <a:r>
              <a:rPr lang="en-US" sz="2800" dirty="0">
                <a:latin typeface="Arial" charset="0"/>
                <a:cs typeface="Arial" charset="0"/>
              </a:rPr>
              <a:t>Random Assignment:</a:t>
            </a:r>
          </a:p>
          <a:p>
            <a:pPr eaLnBrk="1" hangingPunct="1"/>
            <a:r>
              <a:rPr lang="en-US" sz="2800" dirty="0">
                <a:latin typeface="Arial" charset="0"/>
                <a:cs typeface="Arial" charset="0"/>
              </a:rPr>
              <a:t>Subject has an equal chance of being in either the experimental or control group</a:t>
            </a:r>
          </a:p>
          <a:p>
            <a:pPr eaLnBrk="1" hangingPunct="1"/>
            <a:endParaRPr lang="en-US" sz="2800" dirty="0">
              <a:latin typeface="Arial" charset="0"/>
              <a:cs typeface="Arial"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2100" name="Picture1" descr="0103"/>
          <p:cNvPicPr>
            <a:picLocks noChangeAspect="1" noChangeArrowheads="1"/>
          </p:cNvPicPr>
          <p:nvPr/>
        </p:nvPicPr>
        <p:blipFill>
          <a:blip r:embed="rId3"/>
          <a:srcRect/>
          <a:stretch>
            <a:fillRect/>
          </a:stretch>
        </p:blipFill>
        <p:spPr bwMode="auto">
          <a:xfrm>
            <a:off x="2617788" y="88900"/>
            <a:ext cx="3908425" cy="6678613"/>
          </a:xfrm>
          <a:prstGeom prst="rect">
            <a:avLst/>
          </a:prstGeom>
          <a:noFill/>
          <a:ln w="9525">
            <a:noFill/>
            <a:miter lim="800000"/>
            <a:headEnd/>
            <a:tailEnd/>
          </a:ln>
          <a:effectLst/>
        </p:spPr>
      </p:pic>
      <p:sp>
        <p:nvSpPr>
          <p:cNvPr id="132101" name="Rectangle 5"/>
          <p:cNvSpPr>
            <a:spLocks noChangeArrowheads="1"/>
          </p:cNvSpPr>
          <p:nvPr/>
        </p:nvSpPr>
        <p:spPr bwMode="auto">
          <a:xfrm>
            <a:off x="8012113" y="6584950"/>
            <a:ext cx="1131887" cy="265113"/>
          </a:xfrm>
          <a:prstGeom prst="rect">
            <a:avLst/>
          </a:prstGeom>
          <a:noFill/>
          <a:ln w="9525">
            <a:noFill/>
            <a:miter lim="800000"/>
            <a:headEnd/>
            <a:tailEnd/>
          </a:ln>
          <a:effectLst/>
        </p:spPr>
        <p:txBody>
          <a:bodyPr wrap="none" lIns="82058" tIns="41029" rIns="82058" bIns="41029"/>
          <a:lstStyle/>
          <a:p>
            <a:pPr algn="r" defTabSz="820738" eaLnBrk="0" hangingPunct="0"/>
            <a:r>
              <a:rPr lang="en-US" sz="1200" b="1"/>
              <a:t>Fig. 1-3, p. 21</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229600" cy="4525963"/>
          </a:xfrm>
        </p:spPr>
        <p:txBody>
          <a:bodyPr/>
          <a:lstStyle/>
          <a:p>
            <a:r>
              <a:rPr lang="en-US" sz="2400" dirty="0"/>
              <a:t>In our daily lives, we often conduct little experiments to detect cause-and-effect connections. If you are interested in gardening, for example, you might try adding plant food to one bed of flowers but not another. The question then becomes: Does the use of plant food (the independent variable) affect the size of the flowers (the dependent variable)? By comparing unfed plants (the control group) to those receiving plant food (the experimental group) you could find out if plant food is worth using. </a:t>
            </a:r>
          </a:p>
          <a:p>
            <a:endParaRPr lang="en-US" sz="2400" dirty="0"/>
          </a:p>
          <a:p>
            <a:endParaRPr lang="en-US" sz="2400" dirty="0"/>
          </a:p>
          <a:p>
            <a:endParaRPr lang="en-US" sz="2400" dirty="0"/>
          </a:p>
          <a:p>
            <a:r>
              <a:rPr lang="en-US" sz="2400" dirty="0"/>
              <a:t>In groups</a:t>
            </a:r>
            <a:r>
              <a:rPr lang="en-US" sz="2400" b="1" dirty="0"/>
              <a:t>, </a:t>
            </a:r>
            <a:r>
              <a:rPr lang="en-US" sz="2400" dirty="0"/>
              <a:t>think of at least one informal experiment you’ve done in the last month. What were the variables? What was the outcome? Did they adequately control for the variables?</a:t>
            </a:r>
          </a:p>
          <a:p>
            <a:endParaRPr 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4"/>
          <p:cNvSpPr>
            <a:spLocks noGrp="1" noChangeArrowheads="1"/>
          </p:cNvSpPr>
          <p:nvPr>
            <p:ph type="title"/>
          </p:nvPr>
        </p:nvSpPr>
        <p:spPr/>
        <p:txBody>
          <a:bodyPr/>
          <a:lstStyle/>
          <a:p>
            <a:pPr eaLnBrk="1" hangingPunct="1"/>
            <a:r>
              <a:rPr lang="en-US" sz="3200" b="1">
                <a:latin typeface="Arial" charset="0"/>
                <a:cs typeface="Arial" charset="0"/>
              </a:rPr>
              <a:t>What Might a Psychologist Research?</a:t>
            </a:r>
          </a:p>
        </p:txBody>
      </p:sp>
      <p:sp>
        <p:nvSpPr>
          <p:cNvPr id="23554" name="Rectangle 5"/>
          <p:cNvSpPr>
            <a:spLocks noGrp="1" noChangeArrowheads="1"/>
          </p:cNvSpPr>
          <p:nvPr>
            <p:ph type="body" idx="1"/>
          </p:nvPr>
        </p:nvSpPr>
        <p:spPr/>
        <p:txBody>
          <a:bodyPr/>
          <a:lstStyle/>
          <a:p>
            <a:pPr eaLnBrk="1" hangingPunct="1"/>
            <a:r>
              <a:rPr lang="en-US" sz="2800">
                <a:latin typeface="Arial" charset="0"/>
                <a:cs typeface="Arial" charset="0"/>
              </a:rPr>
              <a:t>Development: Course of human growth and development</a:t>
            </a:r>
          </a:p>
          <a:p>
            <a:pPr eaLnBrk="1" hangingPunct="1"/>
            <a:r>
              <a:rPr lang="en-US" sz="2800">
                <a:latin typeface="Arial" charset="0"/>
                <a:cs typeface="Arial" charset="0"/>
              </a:rPr>
              <a:t>Learning: How and why it occurs in humans and animals</a:t>
            </a:r>
          </a:p>
          <a:p>
            <a:pPr eaLnBrk="1" hangingPunct="1"/>
            <a:r>
              <a:rPr lang="en-US" sz="2800">
                <a:latin typeface="Arial" charset="0"/>
                <a:cs typeface="Arial" charset="0"/>
              </a:rPr>
              <a:t>Personality: Traits, motivations, and individual differences</a:t>
            </a:r>
          </a:p>
          <a:p>
            <a:pPr eaLnBrk="1" hangingPunct="1"/>
            <a:r>
              <a:rPr lang="en-US" sz="2800">
                <a:latin typeface="Arial" charset="0"/>
                <a:cs typeface="Arial" charset="0"/>
              </a:rPr>
              <a:t>Sensation and Perception: How we come to know the world through our five senses</a:t>
            </a:r>
          </a:p>
          <a:p>
            <a:pPr eaLnBrk="1" hangingPunct="1"/>
            <a:endParaRPr lang="en-US" sz="2800">
              <a:latin typeface="Arial" charset="0"/>
              <a:cs typeface="Arial"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4"/>
          <p:cNvSpPr>
            <a:spLocks noGrp="1" noChangeArrowheads="1"/>
          </p:cNvSpPr>
          <p:nvPr>
            <p:ph type="title"/>
          </p:nvPr>
        </p:nvSpPr>
        <p:spPr/>
        <p:txBody>
          <a:bodyPr/>
          <a:lstStyle/>
          <a:p>
            <a:pPr eaLnBrk="1" hangingPunct="1"/>
            <a:r>
              <a:rPr lang="en-US" sz="3200" b="1">
                <a:latin typeface="Arial" charset="0"/>
                <a:cs typeface="Arial" charset="0"/>
              </a:rPr>
              <a:t>Experiment Types</a:t>
            </a:r>
          </a:p>
        </p:txBody>
      </p:sp>
      <p:sp>
        <p:nvSpPr>
          <p:cNvPr id="137218" name="Rectangle 5"/>
          <p:cNvSpPr>
            <a:spLocks noGrp="1" noChangeArrowheads="1"/>
          </p:cNvSpPr>
          <p:nvPr>
            <p:ph type="body" idx="1"/>
          </p:nvPr>
        </p:nvSpPr>
        <p:spPr/>
        <p:txBody>
          <a:bodyPr/>
          <a:lstStyle/>
          <a:p>
            <a:pPr eaLnBrk="1" hangingPunct="1"/>
            <a:r>
              <a:rPr lang="en-US" sz="2800">
                <a:latin typeface="Arial" charset="0"/>
                <a:cs typeface="Arial" charset="0"/>
              </a:rPr>
              <a:t>Single-blind experiment: Only the subjects have no idea whether they get real treatment or placebo</a:t>
            </a:r>
          </a:p>
          <a:p>
            <a:pPr eaLnBrk="1" hangingPunct="1"/>
            <a:r>
              <a:rPr lang="en-US" sz="2800">
                <a:latin typeface="Arial" charset="0"/>
                <a:cs typeface="Arial" charset="0"/>
              </a:rPr>
              <a:t>Double-blind experiment: The subjects AND the experimenters have no idea whether the subjects get real treatment or placebo</a:t>
            </a:r>
          </a:p>
          <a:p>
            <a:pPr lvl="1" eaLnBrk="1" hangingPunct="1"/>
            <a:r>
              <a:rPr lang="en-US">
                <a:latin typeface="Arial" charset="0"/>
                <a:cs typeface="Arial" charset="0"/>
              </a:rPr>
              <a:t>Best type of experiment, if properly set up</a:t>
            </a:r>
          </a:p>
          <a:p>
            <a:pPr eaLnBrk="1" hangingPunct="1"/>
            <a:endParaRPr lang="en-US">
              <a:latin typeface="Arial" charset="0"/>
              <a:cs typeface="Arial"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4"/>
          <p:cNvSpPr>
            <a:spLocks noGrp="1" noChangeArrowheads="1"/>
          </p:cNvSpPr>
          <p:nvPr>
            <p:ph type="title"/>
          </p:nvPr>
        </p:nvSpPr>
        <p:spPr/>
        <p:txBody>
          <a:bodyPr/>
          <a:lstStyle/>
          <a:p>
            <a:pPr eaLnBrk="1" hangingPunct="1"/>
            <a:r>
              <a:rPr lang="en-US" sz="3200" b="1">
                <a:latin typeface="Arial" charset="0"/>
                <a:cs typeface="Arial" charset="0"/>
              </a:rPr>
              <a:t>Experimenter Effects</a:t>
            </a:r>
          </a:p>
        </p:txBody>
      </p:sp>
      <p:sp>
        <p:nvSpPr>
          <p:cNvPr id="139266" name="Rectangle 5"/>
          <p:cNvSpPr>
            <a:spLocks noGrp="1" noChangeArrowheads="1"/>
          </p:cNvSpPr>
          <p:nvPr>
            <p:ph type="body" idx="1"/>
          </p:nvPr>
        </p:nvSpPr>
        <p:spPr>
          <a:xfrm>
            <a:off x="457200" y="1295400"/>
            <a:ext cx="8229600" cy="4525963"/>
          </a:xfrm>
        </p:spPr>
        <p:txBody>
          <a:bodyPr/>
          <a:lstStyle/>
          <a:p>
            <a:pPr eaLnBrk="1" hangingPunct="1"/>
            <a:r>
              <a:rPr lang="en-US" sz="2800" dirty="0">
                <a:latin typeface="Arial" charset="0"/>
                <a:cs typeface="Arial" charset="0"/>
              </a:rPr>
              <a:t>Experimenter effects: Changes in behavior caused by the unintended influence of the experimenter</a:t>
            </a:r>
          </a:p>
          <a:p>
            <a:pPr eaLnBrk="1" hangingPunct="1"/>
            <a:r>
              <a:rPr lang="en-US" sz="2800" dirty="0">
                <a:latin typeface="Arial" charset="0"/>
                <a:cs typeface="Arial" charset="0"/>
              </a:rPr>
              <a:t>Self-fulfilling prophecy: A prediction that leads people to act in ways to make the prediction come true…a common problem for people.</a:t>
            </a:r>
          </a:p>
          <a:p>
            <a:pPr eaLnBrk="1" hangingPunct="1"/>
            <a:r>
              <a:rPr lang="en-US" sz="2800" dirty="0">
                <a:latin typeface="Arial" charset="0"/>
                <a:cs typeface="Arial" charset="0"/>
              </a:rPr>
              <a:t>Observer effect: Changes in subject’s behavior caused by an awareness of being observed</a:t>
            </a:r>
          </a:p>
          <a:p>
            <a:pPr eaLnBrk="1" hangingPunct="1"/>
            <a:r>
              <a:rPr lang="en-US" sz="2800" dirty="0">
                <a:latin typeface="Arial" charset="0"/>
                <a:cs typeface="Arial" charset="0"/>
              </a:rPr>
              <a:t>Observer bias:  Occurs when observers see what they expect to see or record only selected details</a:t>
            </a:r>
          </a:p>
          <a:p>
            <a:pPr eaLnBrk="1" hangingPunct="1"/>
            <a:endParaRPr lang="en-US" sz="2800" dirty="0">
              <a:latin typeface="Arial" charset="0"/>
              <a:cs typeface="Arial"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4"/>
          <p:cNvSpPr>
            <a:spLocks noGrp="1" noChangeArrowheads="1"/>
          </p:cNvSpPr>
          <p:nvPr>
            <p:ph type="title"/>
          </p:nvPr>
        </p:nvSpPr>
        <p:spPr/>
        <p:txBody>
          <a:bodyPr/>
          <a:lstStyle/>
          <a:p>
            <a:pPr eaLnBrk="1" hangingPunct="1"/>
            <a:r>
              <a:rPr lang="en-US" sz="3200" b="1">
                <a:latin typeface="Arial" charset="0"/>
                <a:cs typeface="Arial" charset="0"/>
              </a:rPr>
              <a:t>Correlational Studies</a:t>
            </a:r>
          </a:p>
        </p:txBody>
      </p:sp>
      <p:sp>
        <p:nvSpPr>
          <p:cNvPr id="148482" name="Rectangle 5"/>
          <p:cNvSpPr>
            <a:spLocks noGrp="1" noChangeArrowheads="1"/>
          </p:cNvSpPr>
          <p:nvPr>
            <p:ph type="body" idx="1"/>
          </p:nvPr>
        </p:nvSpPr>
        <p:spPr/>
        <p:txBody>
          <a:bodyPr/>
          <a:lstStyle/>
          <a:p>
            <a:pPr eaLnBrk="1" hangingPunct="1"/>
            <a:r>
              <a:rPr lang="en-US" sz="2800" dirty="0">
                <a:latin typeface="Arial" charset="0"/>
                <a:cs typeface="Arial" charset="0"/>
              </a:rPr>
              <a:t>Studies designed to measure the degree of a relationship (if any) between two or more events, measures, or variables</a:t>
            </a:r>
          </a:p>
          <a:p>
            <a:pPr eaLnBrk="1" hangingPunct="1"/>
            <a:r>
              <a:rPr lang="en-US" sz="2800" dirty="0">
                <a:latin typeface="Arial" charset="0"/>
                <a:cs typeface="Arial" charset="0"/>
              </a:rPr>
              <a:t>How is this measured?</a:t>
            </a:r>
          </a:p>
          <a:p>
            <a:pPr eaLnBrk="1" hangingPunct="1"/>
            <a:r>
              <a:rPr lang="en-US" sz="2800" dirty="0">
                <a:latin typeface="Arial" charset="0"/>
                <a:cs typeface="Arial" charset="0"/>
              </a:rPr>
              <a:t>Coefficient of Correlation</a:t>
            </a:r>
          </a:p>
          <a:p>
            <a:pPr eaLnBrk="1" hangingPunct="1"/>
            <a:r>
              <a:rPr lang="en-US" sz="2800" dirty="0">
                <a:latin typeface="Arial" charset="0"/>
                <a:cs typeface="Arial" charset="0"/>
              </a:rPr>
              <a:t>Statistic ranging from –1.00 to +1.00; the sign indicates the </a:t>
            </a:r>
            <a:r>
              <a:rPr lang="en-US" sz="2800" b="1" dirty="0">
                <a:latin typeface="Arial" charset="0"/>
                <a:cs typeface="Arial" charset="0"/>
              </a:rPr>
              <a:t>direction</a:t>
            </a:r>
            <a:r>
              <a:rPr lang="en-US" sz="2800" dirty="0">
                <a:latin typeface="Arial" charset="0"/>
                <a:cs typeface="Arial" charset="0"/>
              </a:rPr>
              <a:t> of the relationship</a:t>
            </a:r>
          </a:p>
          <a:p>
            <a:pPr lvl="1" eaLnBrk="1" hangingPunct="1"/>
            <a:r>
              <a:rPr lang="en-US" dirty="0">
                <a:latin typeface="Arial" charset="0"/>
                <a:cs typeface="Arial" charset="0"/>
              </a:rPr>
              <a:t>The closer the statistic is to –1.00 or to +1.00, the stronger the relationship</a:t>
            </a:r>
          </a:p>
          <a:p>
            <a:pPr lvl="1" eaLnBrk="1" hangingPunct="1"/>
            <a:r>
              <a:rPr lang="en-US" dirty="0">
                <a:latin typeface="Arial" charset="0"/>
                <a:cs typeface="Arial" charset="0"/>
              </a:rPr>
              <a:t>Correlation of 0.00 demonstrates no relationship between the variables </a:t>
            </a:r>
          </a:p>
          <a:p>
            <a:pPr eaLnBrk="1" hangingPunct="1"/>
            <a:endParaRPr lang="en-US" dirty="0">
              <a:latin typeface="Arial" charset="0"/>
              <a:cs typeface="Arial"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4"/>
          <p:cNvSpPr>
            <a:spLocks noGrp="1" noChangeArrowheads="1"/>
          </p:cNvSpPr>
          <p:nvPr>
            <p:ph type="title"/>
          </p:nvPr>
        </p:nvSpPr>
        <p:spPr/>
        <p:txBody>
          <a:bodyPr/>
          <a:lstStyle/>
          <a:p>
            <a:pPr eaLnBrk="1" hangingPunct="1"/>
            <a:r>
              <a:rPr lang="en-US" sz="3200" b="1">
                <a:latin typeface="Arial" charset="0"/>
                <a:cs typeface="Arial" charset="0"/>
              </a:rPr>
              <a:t>Correlations (cont)</a:t>
            </a:r>
          </a:p>
        </p:txBody>
      </p:sp>
      <p:sp>
        <p:nvSpPr>
          <p:cNvPr id="152578" name="Rectangle 5"/>
          <p:cNvSpPr>
            <a:spLocks noGrp="1" noChangeArrowheads="1"/>
          </p:cNvSpPr>
          <p:nvPr>
            <p:ph type="body" idx="1"/>
          </p:nvPr>
        </p:nvSpPr>
        <p:spPr/>
        <p:txBody>
          <a:bodyPr/>
          <a:lstStyle/>
          <a:p>
            <a:pPr eaLnBrk="1" hangingPunct="1"/>
            <a:r>
              <a:rPr lang="en-US" sz="2800">
                <a:latin typeface="Arial" charset="0"/>
                <a:cs typeface="Arial" charset="0"/>
              </a:rPr>
              <a:t>Positive correlation: Increases in one variable are matched by increases in the other variable</a:t>
            </a:r>
          </a:p>
          <a:p>
            <a:pPr eaLnBrk="1" hangingPunct="1"/>
            <a:r>
              <a:rPr lang="en-US" sz="2800">
                <a:latin typeface="Arial" charset="0"/>
                <a:cs typeface="Arial" charset="0"/>
              </a:rPr>
              <a:t>Negative correlation: Increases in one variable are matched by decreases in the other variable</a:t>
            </a:r>
          </a:p>
          <a:p>
            <a:pPr eaLnBrk="1" hangingPunct="1"/>
            <a:r>
              <a:rPr lang="en-US" sz="2800">
                <a:latin typeface="Arial" charset="0"/>
                <a:cs typeface="Arial" charset="0"/>
              </a:rPr>
              <a:t>Correlation does not demonstrate causation: Just because two variables are related does NOT mean that one variable causes the other to occur</a:t>
            </a:r>
            <a:endParaRPr lang="en-US">
              <a:latin typeface="Arial" charset="0"/>
              <a:cs typeface="Arial"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4628" name="Picture1" descr="0109"/>
          <p:cNvPicPr>
            <a:picLocks noChangeAspect="1" noChangeArrowheads="1"/>
          </p:cNvPicPr>
          <p:nvPr/>
        </p:nvPicPr>
        <p:blipFill>
          <a:blip r:embed="rId3"/>
          <a:srcRect/>
          <a:stretch>
            <a:fillRect/>
          </a:stretch>
        </p:blipFill>
        <p:spPr bwMode="auto">
          <a:xfrm>
            <a:off x="88900" y="1371600"/>
            <a:ext cx="8964613" cy="4114800"/>
          </a:xfrm>
          <a:prstGeom prst="rect">
            <a:avLst/>
          </a:prstGeom>
          <a:noFill/>
          <a:ln w="9525">
            <a:noFill/>
            <a:miter lim="800000"/>
            <a:headEnd/>
            <a:tailEnd/>
          </a:ln>
          <a:effectLst/>
        </p:spPr>
      </p:pic>
      <p:sp>
        <p:nvSpPr>
          <p:cNvPr id="154629" name="Rectangle 5"/>
          <p:cNvSpPr>
            <a:spLocks noChangeArrowheads="1"/>
          </p:cNvSpPr>
          <p:nvPr/>
        </p:nvSpPr>
        <p:spPr bwMode="auto">
          <a:xfrm>
            <a:off x="8012113" y="6584950"/>
            <a:ext cx="1131887" cy="265113"/>
          </a:xfrm>
          <a:prstGeom prst="rect">
            <a:avLst/>
          </a:prstGeom>
          <a:noFill/>
          <a:ln w="9525">
            <a:noFill/>
            <a:miter lim="800000"/>
            <a:headEnd/>
            <a:tailEnd/>
          </a:ln>
          <a:effectLst/>
        </p:spPr>
        <p:txBody>
          <a:bodyPr wrap="none" lIns="82058" tIns="41029" rIns="82058" bIns="41029"/>
          <a:lstStyle/>
          <a:p>
            <a:pPr algn="r" defTabSz="820738" eaLnBrk="0" hangingPunct="0"/>
            <a:r>
              <a:rPr lang="en-US" sz="1200" b="1"/>
              <a:t>Fig. 1-9, p. 39</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4"/>
          <p:cNvSpPr>
            <a:spLocks noGrp="1" noChangeArrowheads="1"/>
          </p:cNvSpPr>
          <p:nvPr>
            <p:ph type="title"/>
          </p:nvPr>
        </p:nvSpPr>
        <p:spPr/>
        <p:txBody>
          <a:bodyPr/>
          <a:lstStyle/>
          <a:p>
            <a:pPr eaLnBrk="1" hangingPunct="1"/>
            <a:r>
              <a:rPr lang="en-US" sz="3200" b="1">
                <a:latin typeface="Arial" charset="0"/>
                <a:cs typeface="Arial" charset="0"/>
              </a:rPr>
              <a:t>The Clinical Method</a:t>
            </a:r>
          </a:p>
        </p:txBody>
      </p:sp>
      <p:sp>
        <p:nvSpPr>
          <p:cNvPr id="155650" name="Rectangle 5"/>
          <p:cNvSpPr>
            <a:spLocks noGrp="1" noChangeArrowheads="1"/>
          </p:cNvSpPr>
          <p:nvPr>
            <p:ph type="body" idx="1"/>
          </p:nvPr>
        </p:nvSpPr>
        <p:spPr/>
        <p:txBody>
          <a:bodyPr/>
          <a:lstStyle/>
          <a:p>
            <a:pPr eaLnBrk="1" hangingPunct="1"/>
            <a:r>
              <a:rPr lang="en-US" sz="2800">
                <a:latin typeface="Arial" charset="0"/>
                <a:cs typeface="Arial" charset="0"/>
              </a:rPr>
              <a:t>Case study: In-depth focus on all aspects of a single person</a:t>
            </a:r>
          </a:p>
          <a:p>
            <a:pPr eaLnBrk="1" hangingPunct="1"/>
            <a:r>
              <a:rPr lang="en-US" sz="2800">
                <a:latin typeface="Arial" charset="0"/>
                <a:cs typeface="Arial" charset="0"/>
              </a:rPr>
              <a:t>Natural clinical tests: Natural events, such as accidents, that provide psychological data</a:t>
            </a:r>
          </a:p>
          <a:p>
            <a:pPr eaLnBrk="1" hangingPunct="1"/>
            <a:r>
              <a:rPr lang="en-US" sz="2800">
                <a:latin typeface="Arial" charset="0"/>
                <a:cs typeface="Arial" charset="0"/>
              </a:rPr>
              <a:t>Survey method: Using public polling techniques to answer psychological questions</a:t>
            </a:r>
          </a:p>
          <a:p>
            <a:pPr eaLnBrk="1" hangingPunct="1"/>
            <a:endParaRPr lang="en-US">
              <a:latin typeface="Arial" charset="0"/>
              <a:cs typeface="Arial"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4"/>
          <p:cNvSpPr>
            <a:spLocks noGrp="1" noChangeArrowheads="1"/>
          </p:cNvSpPr>
          <p:nvPr>
            <p:ph type="title"/>
          </p:nvPr>
        </p:nvSpPr>
        <p:spPr/>
        <p:txBody>
          <a:bodyPr/>
          <a:lstStyle/>
          <a:p>
            <a:pPr eaLnBrk="1" hangingPunct="1"/>
            <a:r>
              <a:rPr lang="en-US" sz="3200" b="1">
                <a:latin typeface="Arial" charset="0"/>
                <a:cs typeface="Arial" charset="0"/>
              </a:rPr>
              <a:t>Sampling</a:t>
            </a:r>
          </a:p>
        </p:txBody>
      </p:sp>
      <p:sp>
        <p:nvSpPr>
          <p:cNvPr id="159746" name="Rectangle 5"/>
          <p:cNvSpPr>
            <a:spLocks noGrp="1" noChangeArrowheads="1"/>
          </p:cNvSpPr>
          <p:nvPr>
            <p:ph type="body" idx="1"/>
          </p:nvPr>
        </p:nvSpPr>
        <p:spPr/>
        <p:txBody>
          <a:bodyPr/>
          <a:lstStyle/>
          <a:p>
            <a:pPr eaLnBrk="1" hangingPunct="1"/>
            <a:r>
              <a:rPr lang="en-US" sz="2800">
                <a:latin typeface="Arial" charset="0"/>
                <a:cs typeface="Arial" charset="0"/>
              </a:rPr>
              <a:t>Representative sample: Small group that accurately reflects a larger population</a:t>
            </a:r>
          </a:p>
          <a:p>
            <a:pPr lvl="1" eaLnBrk="1" hangingPunct="1"/>
            <a:r>
              <a:rPr lang="en-US">
                <a:latin typeface="Arial" charset="0"/>
                <a:cs typeface="Arial" charset="0"/>
              </a:rPr>
              <a:t>Population: Entire group of animals or people belonging to a particular category (e.g., all married women)</a:t>
            </a:r>
          </a:p>
          <a:p>
            <a:pPr eaLnBrk="1" hangingPunct="1"/>
            <a:r>
              <a:rPr lang="en-US" sz="2800">
                <a:latin typeface="Arial" charset="0"/>
                <a:cs typeface="Arial" charset="0"/>
              </a:rPr>
              <a:t>Internet surveys: Web-based research; low cost and can reach many people</a:t>
            </a:r>
            <a:endParaRPr lang="en-US">
              <a:latin typeface="Arial" charset="0"/>
              <a:cs typeface="Arial" charset="0"/>
            </a:endParaRPr>
          </a:p>
          <a:p>
            <a:pPr eaLnBrk="1" hangingPunct="1"/>
            <a:endParaRPr lang="en-US">
              <a:latin typeface="Arial" charset="0"/>
              <a:cs typeface="Arial"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4"/>
          <p:cNvSpPr>
            <a:spLocks noGrp="1" noChangeArrowheads="1"/>
          </p:cNvSpPr>
          <p:nvPr>
            <p:ph type="title"/>
          </p:nvPr>
        </p:nvSpPr>
        <p:spPr/>
        <p:txBody>
          <a:bodyPr/>
          <a:lstStyle/>
          <a:p>
            <a:pPr eaLnBrk="1" hangingPunct="1"/>
            <a:r>
              <a:rPr lang="en-US" sz="3200" b="1">
                <a:latin typeface="Arial" charset="0"/>
                <a:cs typeface="Arial" charset="0"/>
              </a:rPr>
              <a:t>What Might a Psychologist Research? (cont)</a:t>
            </a:r>
          </a:p>
        </p:txBody>
      </p:sp>
      <p:sp>
        <p:nvSpPr>
          <p:cNvPr id="25602" name="Rectangle 5"/>
          <p:cNvSpPr>
            <a:spLocks noGrp="1" noChangeArrowheads="1"/>
          </p:cNvSpPr>
          <p:nvPr>
            <p:ph type="body" idx="1"/>
          </p:nvPr>
        </p:nvSpPr>
        <p:spPr/>
        <p:txBody>
          <a:bodyPr/>
          <a:lstStyle/>
          <a:p>
            <a:pPr eaLnBrk="1" hangingPunct="1"/>
            <a:r>
              <a:rPr lang="en-US" sz="2800">
                <a:latin typeface="Arial" charset="0"/>
                <a:cs typeface="Arial" charset="0"/>
              </a:rPr>
              <a:t>Comparative: Study and compare behavior of different species, especially animals</a:t>
            </a:r>
          </a:p>
          <a:p>
            <a:pPr eaLnBrk="1" hangingPunct="1"/>
            <a:r>
              <a:rPr lang="en-US" sz="2800">
                <a:latin typeface="Arial" charset="0"/>
                <a:cs typeface="Arial" charset="0"/>
              </a:rPr>
              <a:t>Cognitive: Primarily interested in thinking</a:t>
            </a:r>
          </a:p>
          <a:p>
            <a:pPr eaLnBrk="1" hangingPunct="1"/>
            <a:r>
              <a:rPr lang="en-US" sz="2800">
                <a:latin typeface="Arial" charset="0"/>
                <a:cs typeface="Arial" charset="0"/>
              </a:rPr>
              <a:t>Biopsychology: How behavior is related to biological processes, especially activities in the nervous system</a:t>
            </a:r>
          </a:p>
          <a:p>
            <a:pPr eaLnBrk="1" hangingPunct="1"/>
            <a:r>
              <a:rPr lang="en-US" sz="2800">
                <a:latin typeface="Arial" charset="0"/>
                <a:cs typeface="Arial" charset="0"/>
              </a:rPr>
              <a:t>Gender: Study differences between males and females and how they develop</a:t>
            </a:r>
          </a:p>
          <a:p>
            <a:pPr eaLnBrk="1" hangingPunct="1"/>
            <a:r>
              <a:rPr lang="en-US" sz="2800">
                <a:latin typeface="Arial" charset="0"/>
                <a:cs typeface="Arial" charset="0"/>
              </a:rPr>
              <a:t>Social: Human and social behavior</a:t>
            </a:r>
            <a:endParaRPr lang="en-US">
              <a:latin typeface="Arial" charset="0"/>
              <a:cs typeface="Arial"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4"/>
          <p:cNvSpPr>
            <a:spLocks noGrp="1" noChangeArrowheads="1"/>
          </p:cNvSpPr>
          <p:nvPr>
            <p:ph type="title"/>
          </p:nvPr>
        </p:nvSpPr>
        <p:spPr/>
        <p:txBody>
          <a:bodyPr/>
          <a:lstStyle/>
          <a:p>
            <a:pPr eaLnBrk="1" hangingPunct="1"/>
            <a:r>
              <a:rPr lang="en-US" sz="3200" b="1" dirty="0">
                <a:latin typeface="Arial" charset="0"/>
                <a:cs typeface="Arial" charset="0"/>
              </a:rPr>
              <a:t>What Might a Psychologist Research?</a:t>
            </a:r>
          </a:p>
        </p:txBody>
      </p:sp>
      <p:sp>
        <p:nvSpPr>
          <p:cNvPr id="28674" name="Rectangle 5"/>
          <p:cNvSpPr>
            <a:spLocks noGrp="1" noChangeArrowheads="1"/>
          </p:cNvSpPr>
          <p:nvPr>
            <p:ph type="body" idx="1"/>
          </p:nvPr>
        </p:nvSpPr>
        <p:spPr>
          <a:xfrm>
            <a:off x="381000" y="1066800"/>
            <a:ext cx="8229600" cy="5486400"/>
          </a:xfrm>
        </p:spPr>
        <p:txBody>
          <a:bodyPr/>
          <a:lstStyle/>
          <a:p>
            <a:pPr eaLnBrk="1" hangingPunct="1"/>
            <a:r>
              <a:rPr lang="en-US" sz="2800" dirty="0">
                <a:latin typeface="Arial" charset="0"/>
                <a:cs typeface="Arial" charset="0"/>
              </a:rPr>
              <a:t>Evolutionary: How our behavior is guided by patterns that evolved during our history</a:t>
            </a:r>
          </a:p>
          <a:p>
            <a:pPr eaLnBrk="1" hangingPunct="1"/>
            <a:r>
              <a:rPr lang="en-US" sz="2800" dirty="0">
                <a:latin typeface="Arial" charset="0"/>
                <a:cs typeface="Arial" charset="0"/>
              </a:rPr>
              <a:t>Cultural: How culture affects behavior</a:t>
            </a:r>
          </a:p>
          <a:p>
            <a:pPr eaLnBrk="1" hangingPunct="1"/>
            <a:r>
              <a:rPr lang="en-US" sz="2400" dirty="0"/>
              <a:t>Imagine that you are a psychologist. Your client Linda, tells you that spirits live in the trees near her home. Is Linda suffering from a delusion? Is she abnormal? </a:t>
            </a:r>
          </a:p>
          <a:p>
            <a:pPr eaLnBrk="1" hangingPunct="1"/>
            <a:r>
              <a:rPr lang="en-US" sz="2400" dirty="0"/>
              <a:t>Linda is Native American. Obviously, you will misjudge Linda’s mental health if you fail to take her cultural beliefs into account. </a:t>
            </a:r>
            <a:r>
              <a:rPr lang="en-US" sz="2400" b="1" dirty="0"/>
              <a:t>Cultural relativity</a:t>
            </a:r>
            <a:r>
              <a:rPr lang="en-US" sz="2400" dirty="0"/>
              <a:t> (the idea that behavior must be judged relative to the values of the culture in which it occurs) can greatly affect the diagnosis of mental disorders. Cases like Linda’s teach us to be wary of using inappropriate standards when judging others or comparing groups.</a:t>
            </a:r>
            <a:endParaRPr lang="en-US" sz="2400" dirty="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8674">
                                            <p:txEl>
                                              <p:pRg st="2" end="2"/>
                                            </p:txEl>
                                          </p:spTgt>
                                        </p:tgtEl>
                                        <p:attrNameLst>
                                          <p:attrName>style.visibility</p:attrName>
                                        </p:attrNameLst>
                                      </p:cBhvr>
                                      <p:to>
                                        <p:strVal val="visible"/>
                                      </p:to>
                                    </p:set>
                                    <p:animEffect transition="in" filter="blinds(horizontal)">
                                      <p:cBhvr>
                                        <p:cTn id="7" dur="500"/>
                                        <p:tgtEl>
                                          <p:spTgt spid="2867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8674">
                                            <p:txEl>
                                              <p:pRg st="3" end="3"/>
                                            </p:txEl>
                                          </p:spTgt>
                                        </p:tgtEl>
                                        <p:attrNameLst>
                                          <p:attrName>style.visibility</p:attrName>
                                        </p:attrNameLst>
                                      </p:cBhvr>
                                      <p:to>
                                        <p:strVal val="visible"/>
                                      </p:to>
                                    </p:set>
                                    <p:animEffect transition="in" filter="blinds(horizontal)">
                                      <p:cBhvr>
                                        <p:cTn id="12" dur="500"/>
                                        <p:tgtEl>
                                          <p:spTgt spid="2867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US" sz="3200" b="1">
                <a:latin typeface="Arial" charset="0"/>
                <a:cs typeface="Arial" charset="0"/>
              </a:rPr>
              <a:t>Animal Model</a:t>
            </a:r>
          </a:p>
        </p:txBody>
      </p:sp>
      <p:sp>
        <p:nvSpPr>
          <p:cNvPr id="30722" name="Content Placeholder 2"/>
          <p:cNvSpPr>
            <a:spLocks noGrp="1"/>
          </p:cNvSpPr>
          <p:nvPr>
            <p:ph idx="1"/>
          </p:nvPr>
        </p:nvSpPr>
        <p:spPr/>
        <p:txBody>
          <a:bodyPr/>
          <a:lstStyle/>
          <a:p>
            <a:pPr eaLnBrk="1" hangingPunct="1"/>
            <a:r>
              <a:rPr lang="en-US" sz="2800" dirty="0">
                <a:latin typeface="Arial" charset="0"/>
                <a:cs typeface="Arial" charset="0"/>
              </a:rPr>
              <a:t>When an animal’s behavior is used to derive principles that may apply to human behavior</a:t>
            </a:r>
          </a:p>
          <a:p>
            <a:pPr eaLnBrk="1" hangingPunct="1"/>
            <a:r>
              <a:rPr lang="en-US" sz="2800" dirty="0">
                <a:latin typeface="Arial" charset="0"/>
                <a:cs typeface="Arial" charset="0"/>
              </a:rPr>
              <a:t>For example, rats learn better when reinforced with food instead of punished by electric shock.</a:t>
            </a:r>
          </a:p>
        </p:txBody>
      </p:sp>
      <p:pic>
        <p:nvPicPr>
          <p:cNvPr id="2050" name="Picture 2" descr="Cartoon Rat Scared Stock Illustrations – 183 Cartoon Rat Scared Stock  Illustrations, Vectors &amp; Clipart - Dreamstime">
            <a:extLst>
              <a:ext uri="{FF2B5EF4-FFF2-40B4-BE49-F238E27FC236}">
                <a16:creationId xmlns:a16="http://schemas.microsoft.com/office/drawing/2014/main" id="{A0745473-4B38-42EA-8BC9-E09474279E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657600"/>
            <a:ext cx="2114550" cy="21621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4"/>
          <p:cNvSpPr>
            <a:spLocks noGrp="1" noChangeArrowheads="1"/>
          </p:cNvSpPr>
          <p:nvPr>
            <p:ph type="title"/>
          </p:nvPr>
        </p:nvSpPr>
        <p:spPr/>
        <p:txBody>
          <a:bodyPr/>
          <a:lstStyle/>
          <a:p>
            <a:pPr eaLnBrk="1" hangingPunct="1"/>
            <a:r>
              <a:rPr lang="en-US" sz="3200" b="1">
                <a:latin typeface="Arial" charset="0"/>
                <a:cs typeface="Arial" charset="0"/>
              </a:rPr>
              <a:t>What Are the Goals of Psychology?</a:t>
            </a:r>
          </a:p>
        </p:txBody>
      </p:sp>
      <p:sp>
        <p:nvSpPr>
          <p:cNvPr id="31746" name="Rectangle 5"/>
          <p:cNvSpPr>
            <a:spLocks noGrp="1" noChangeArrowheads="1"/>
          </p:cNvSpPr>
          <p:nvPr>
            <p:ph type="body" idx="1"/>
          </p:nvPr>
        </p:nvSpPr>
        <p:spPr/>
        <p:txBody>
          <a:bodyPr/>
          <a:lstStyle/>
          <a:p>
            <a:pPr eaLnBrk="1" hangingPunct="1"/>
            <a:r>
              <a:rPr lang="en-US" sz="2800" dirty="0">
                <a:latin typeface="Arial" charset="0"/>
                <a:cs typeface="Arial" charset="0"/>
              </a:rPr>
              <a:t>Description of Behaviors: Naming and classifying various observable, measurable behaviors</a:t>
            </a:r>
          </a:p>
          <a:p>
            <a:pPr eaLnBrk="1" hangingPunct="1"/>
            <a:r>
              <a:rPr lang="en-US" sz="2800" dirty="0">
                <a:latin typeface="Arial" charset="0"/>
                <a:cs typeface="Arial" charset="0"/>
              </a:rPr>
              <a:t>Understanding: Being able to state the causes of a behavior</a:t>
            </a:r>
          </a:p>
          <a:p>
            <a:pPr eaLnBrk="1" hangingPunct="1"/>
            <a:r>
              <a:rPr lang="en-US" sz="2800" dirty="0">
                <a:latin typeface="Arial" charset="0"/>
                <a:cs typeface="Arial" charset="0"/>
              </a:rPr>
              <a:t>Prediction: Predicting behavior accurately</a:t>
            </a:r>
          </a:p>
          <a:p>
            <a:pPr eaLnBrk="1" hangingPunct="1"/>
            <a:r>
              <a:rPr lang="en-US" sz="2800" dirty="0">
                <a:latin typeface="Arial" charset="0"/>
                <a:cs typeface="Arial" charset="0"/>
              </a:rPr>
              <a:t>Control: Altering conditions that influence behaviors</a:t>
            </a:r>
          </a:p>
          <a:p>
            <a:pPr lvl="1" eaLnBrk="1" hangingPunct="1"/>
            <a:r>
              <a:rPr lang="en-US" sz="2400" dirty="0">
                <a:latin typeface="Arial" charset="0"/>
                <a:cs typeface="Arial" charset="0"/>
              </a:rPr>
              <a:t>Think of positive and negative uses for control.</a:t>
            </a:r>
          </a:p>
          <a:p>
            <a:pPr marL="0" indent="0" eaLnBrk="1" hangingPunct="1">
              <a:buNone/>
            </a:pPr>
            <a:endParaRPr lang="en-US" dirty="0">
              <a:latin typeface="Arial" charset="0"/>
              <a:cs typeface="Arial"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1693</TotalTime>
  <Words>3174</Words>
  <Application>Microsoft Office PowerPoint</Application>
  <PresentationFormat>On-screen Show (4:3)</PresentationFormat>
  <Paragraphs>294</Paragraphs>
  <Slides>56</Slides>
  <Notes>56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56</vt:i4>
      </vt:variant>
    </vt:vector>
  </HeadingPairs>
  <TitlesOfParts>
    <vt:vector size="61" baseType="lpstr">
      <vt:lpstr>Arial</vt:lpstr>
      <vt:lpstr>Arial Black</vt:lpstr>
      <vt:lpstr>Calibri</vt:lpstr>
      <vt:lpstr>Office Theme</vt:lpstr>
      <vt:lpstr>Default Design</vt:lpstr>
      <vt:lpstr>General Psychology</vt:lpstr>
      <vt:lpstr>Getting to know you</vt:lpstr>
      <vt:lpstr>Chapter 1 Introduction to Psychology and Research Methods</vt:lpstr>
      <vt:lpstr>What is Psychology? </vt:lpstr>
      <vt:lpstr>What Might a Psychologist Research?</vt:lpstr>
      <vt:lpstr>What Might a Psychologist Research? (cont)</vt:lpstr>
      <vt:lpstr>What Might a Psychologist Research?</vt:lpstr>
      <vt:lpstr>Animal Model</vt:lpstr>
      <vt:lpstr>What Are the Goals of Psychology?</vt:lpstr>
      <vt:lpstr>Critical Thinking</vt:lpstr>
      <vt:lpstr>Critical Thinking: Key Principles</vt:lpstr>
      <vt:lpstr>Pseudopsychologies </vt:lpstr>
      <vt:lpstr>Separating Fact from Fiction  (cont)</vt:lpstr>
      <vt:lpstr>Some Terms</vt:lpstr>
      <vt:lpstr>History of Psychology: Beginnings</vt:lpstr>
      <vt:lpstr>PowerPoint Presentation</vt:lpstr>
      <vt:lpstr>History of Psychology: Structuralism</vt:lpstr>
      <vt:lpstr>Structuralism Activity</vt:lpstr>
      <vt:lpstr>Structuralism</vt:lpstr>
      <vt:lpstr>Discussion</vt:lpstr>
      <vt:lpstr>History of Psychology: Functionalism </vt:lpstr>
      <vt:lpstr>PowerPoint Presentation</vt:lpstr>
      <vt:lpstr>Educational Psychology</vt:lpstr>
      <vt:lpstr>History of Psychology: Behaviorism</vt:lpstr>
      <vt:lpstr>PowerPoint Presentation</vt:lpstr>
      <vt:lpstr>PowerPoint Presentation</vt:lpstr>
      <vt:lpstr>History of Psychology: Cognitive Behaviorism</vt:lpstr>
      <vt:lpstr>PowerPoint Presentation</vt:lpstr>
      <vt:lpstr>PowerPoint Presentation</vt:lpstr>
      <vt:lpstr>History of Psychology: Freud</vt:lpstr>
      <vt:lpstr>Repression</vt:lpstr>
      <vt:lpstr>PowerPoint Presentation</vt:lpstr>
      <vt:lpstr>Psychoanalysis</vt:lpstr>
      <vt:lpstr>Where did you end up?</vt:lpstr>
      <vt:lpstr>History of Psychology: Humanism</vt:lpstr>
      <vt:lpstr>PowerPoint Presentation</vt:lpstr>
      <vt:lpstr>Humanism: Some Key Terms</vt:lpstr>
      <vt:lpstr>Scientific Fact</vt:lpstr>
      <vt:lpstr>Psychology Today</vt:lpstr>
      <vt:lpstr>PowerPoint Presentation</vt:lpstr>
      <vt:lpstr>Many Flavors of Psychologists</vt:lpstr>
      <vt:lpstr>More Helping Professionals</vt:lpstr>
      <vt:lpstr>Some More Helping Professionals</vt:lpstr>
      <vt:lpstr>Experiments</vt:lpstr>
      <vt:lpstr>Types of Variables</vt:lpstr>
      <vt:lpstr>PowerPoint Presentation</vt:lpstr>
      <vt:lpstr>Evaluating Experiments’ Results</vt:lpstr>
      <vt:lpstr>PowerPoint Presentation</vt:lpstr>
      <vt:lpstr>PowerPoint Presentation</vt:lpstr>
      <vt:lpstr>Experiment Types</vt:lpstr>
      <vt:lpstr>Experimenter Effects</vt:lpstr>
      <vt:lpstr>Correlational Studies</vt:lpstr>
      <vt:lpstr>Correlations (cont)</vt:lpstr>
      <vt:lpstr>PowerPoint Presentation</vt:lpstr>
      <vt:lpstr>The Clinical Method</vt:lpstr>
      <vt:lpstr>Sampling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Introduction to Psychology and Research Methods</dc:title>
  <dc:creator>Dr. Andrew Getzfeld</dc:creator>
  <cp:lastModifiedBy>Nick Augustine</cp:lastModifiedBy>
  <cp:revision>63</cp:revision>
  <dcterms:created xsi:type="dcterms:W3CDTF">2008-08-06T02:02:40Z</dcterms:created>
  <dcterms:modified xsi:type="dcterms:W3CDTF">2022-08-22T03:10:47Z</dcterms:modified>
</cp:coreProperties>
</file>