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97" r:id="rId28"/>
    <p:sldId id="285" r:id="rId29"/>
    <p:sldId id="286" r:id="rId30"/>
    <p:sldId id="287" r:id="rId31"/>
    <p:sldId id="295" r:id="rId32"/>
    <p:sldId id="288" r:id="rId33"/>
    <p:sldId id="289" r:id="rId34"/>
    <p:sldId id="290" r:id="rId35"/>
    <p:sldId id="291" r:id="rId36"/>
    <p:sldId id="299" r:id="rId37"/>
    <p:sldId id="283"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EBA19-C515-4EC2-ADFA-64F6302FA473}"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9D124-AFAC-40F3-B9FA-1E93320E3A13}" type="slidenum">
              <a:rPr lang="en-US" smtClean="0"/>
              <a:t>‹#›</a:t>
            </a:fld>
            <a:endParaRPr lang="en-US"/>
          </a:p>
        </p:txBody>
      </p:sp>
    </p:spTree>
    <p:extLst>
      <p:ext uri="{BB962C8B-B14F-4D97-AF65-F5344CB8AC3E}">
        <p14:creationId xmlns:p14="http://schemas.microsoft.com/office/powerpoint/2010/main" val="60273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299FC88-7870-48B0-993D-A84BA92A9ADD}" type="slidenum">
              <a:rPr lang="en-US" smtClean="0"/>
              <a:pPr/>
              <a:t>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4954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0C976-90F3-40BA-926C-8BC78D7B116C}" type="slidenum">
              <a:rPr lang="en-US"/>
              <a:pPr/>
              <a:t>10</a:t>
            </a:fld>
            <a:endParaRPr lang="en-US"/>
          </a:p>
        </p:txBody>
      </p:sp>
      <p:sp>
        <p:nvSpPr>
          <p:cNvPr id="3584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58791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6048A-1E6D-4F86-B96E-6712F30BB2EB}" type="slidenum">
              <a:rPr lang="en-US"/>
              <a:pPr/>
              <a:t>11</a:t>
            </a:fld>
            <a:endParaRPr lang="en-US"/>
          </a:p>
        </p:txBody>
      </p:sp>
      <p:sp>
        <p:nvSpPr>
          <p:cNvPr id="3993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43070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462AF-2F22-4811-A935-4C52923B1E88}" type="slidenum">
              <a:rPr lang="en-US"/>
              <a:pPr/>
              <a:t>12</a:t>
            </a:fld>
            <a:endParaRPr lang="en-US"/>
          </a:p>
        </p:txBody>
      </p:sp>
      <p:sp>
        <p:nvSpPr>
          <p:cNvPr id="4403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800"/>
              <a:t>1975 4 billion-world population increased from 3 to 4 billion in 14 years</a:t>
            </a:r>
          </a:p>
          <a:p>
            <a:r>
              <a:rPr lang="en-US" sz="1800"/>
              <a:t>1987 5 billion-from 4 to 5 billion in 13 years</a:t>
            </a:r>
          </a:p>
          <a:p>
            <a:r>
              <a:rPr lang="en-US" sz="1800"/>
              <a:t>1998 6 billion-from 5 to 6 billion in 12 years </a:t>
            </a:r>
          </a:p>
          <a:p>
            <a:r>
              <a:rPr lang="en-US" sz="1800"/>
              <a:t>A growth rate of 1 billion people per decade.</a:t>
            </a:r>
          </a:p>
          <a:p>
            <a:r>
              <a:rPr lang="en-US" sz="1800"/>
              <a:t>By 1997 growth rate was 1.5% - today 1.4%</a:t>
            </a:r>
          </a:p>
          <a:p>
            <a:endParaRPr lang="en-US" sz="1800"/>
          </a:p>
        </p:txBody>
      </p:sp>
    </p:spTree>
    <p:extLst>
      <p:ext uri="{BB962C8B-B14F-4D97-AF65-F5344CB8AC3E}">
        <p14:creationId xmlns:p14="http://schemas.microsoft.com/office/powerpoint/2010/main" val="480138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228A27-1C44-4023-9AD6-E350BAB9AFE7}" type="slidenum">
              <a:rPr lang="en-US"/>
              <a:pPr/>
              <a:t>14</a:t>
            </a:fld>
            <a:endParaRPr lang="en-US"/>
          </a:p>
        </p:txBody>
      </p:sp>
      <p:sp>
        <p:nvSpPr>
          <p:cNvPr id="5632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0" y="4343400"/>
            <a:ext cx="6858000" cy="4495800"/>
          </a:xfrm>
          <a:prstGeom prst="rect">
            <a:avLst/>
          </a:prstGeom>
          <a:solidFill>
            <a:srgbClr val="FFFFFF"/>
          </a:solidFill>
          <a:ln>
            <a:solidFill>
              <a:srgbClr val="000000"/>
            </a:solidFill>
            <a:miter lim="800000"/>
            <a:headEnd/>
            <a:tailEnd/>
          </a:ln>
        </p:spPr>
        <p:txBody>
          <a:bodyPr/>
          <a:lstStyle/>
          <a:p>
            <a:r>
              <a:rPr lang="en-US" sz="1400" b="1"/>
              <a:t>Stage 1</a:t>
            </a:r>
            <a:r>
              <a:rPr lang="en-US" sz="1400"/>
              <a:t> has virtually no growth rate with very high birth and death rates. Most of human existence was in Stage 1 of the Demographic Transition model. Today no country is in this category.</a:t>
            </a:r>
          </a:p>
          <a:p>
            <a:r>
              <a:rPr lang="en-US" sz="1400" b="1"/>
              <a:t>Stage 2</a:t>
            </a:r>
            <a:r>
              <a:rPr lang="en-US" sz="1400"/>
              <a:t> has rapidly declining death rates and very  high birth rates to produce population growth. In the late 18</a:t>
            </a:r>
            <a:r>
              <a:rPr lang="en-US" sz="1400" baseline="30000"/>
              <a:t>th</a:t>
            </a:r>
            <a:r>
              <a:rPr lang="en-US" sz="1400"/>
              <a:t> and early 19</a:t>
            </a:r>
            <a:r>
              <a:rPr lang="en-US" sz="1400" baseline="30000"/>
              <a:t>th</a:t>
            </a:r>
            <a:r>
              <a:rPr lang="en-US" sz="1400"/>
              <a:t> centuries several countries moved to stage 2 as the Industrial Revolution took place.  Europe and North America entered Stage 2 about 1800, but Africa, Asia and South America did not reach stage 2 until around 1950. Africa, Asia and Latin America reached Stage 2 not because of an Industrial Revolution, but a medical revolution invented in Europe and North America and diffused to these places.</a:t>
            </a:r>
          </a:p>
          <a:p>
            <a:r>
              <a:rPr lang="en-US" sz="1400" b="1"/>
              <a:t>Stage 3 </a:t>
            </a:r>
            <a:r>
              <a:rPr lang="en-US" sz="1400"/>
              <a:t>European and North American countries moved from Stage 2 to Stage 3 in the first half of the 20</a:t>
            </a:r>
            <a:r>
              <a:rPr lang="en-US" sz="1400" baseline="30000"/>
              <a:t>th</a:t>
            </a:r>
            <a:r>
              <a:rPr lang="en-US" sz="1400"/>
              <a:t> cent.  Most of Asia and Latin America moved to Stage 3 in the last half of the 20</a:t>
            </a:r>
            <a:r>
              <a:rPr lang="en-US" sz="1400" baseline="30000"/>
              <a:t>th</a:t>
            </a:r>
            <a:r>
              <a:rPr lang="en-US" sz="1400"/>
              <a:t> cent. while Africa remained in Stage 2.  Nations enter Stage 3 when people decide to have fewer kids since living in cities and working in factories or offices requires fewer people.</a:t>
            </a:r>
            <a:endParaRPr lang="en-US" sz="1400" b="1"/>
          </a:p>
          <a:p>
            <a:r>
              <a:rPr lang="en-US" sz="1400" b="1"/>
              <a:t>Stage 4 </a:t>
            </a:r>
            <a:r>
              <a:rPr lang="en-US" sz="1400"/>
              <a:t>When the crude birth rate equals the crude death rate zero population growth is achieved or Stage 4.  </a:t>
            </a:r>
          </a:p>
          <a:p>
            <a:r>
              <a:rPr lang="en-US" sz="1400"/>
              <a:t>Some argue that this model is useful only to study the demographic history of the core countries.</a:t>
            </a:r>
            <a:endParaRPr lang="en-US" sz="1400" b="1"/>
          </a:p>
        </p:txBody>
      </p:sp>
    </p:spTree>
    <p:extLst>
      <p:ext uri="{BB962C8B-B14F-4D97-AF65-F5344CB8AC3E}">
        <p14:creationId xmlns:p14="http://schemas.microsoft.com/office/powerpoint/2010/main" val="209620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401DF-3679-4F01-9F67-B21897E4E448}" type="slidenum">
              <a:rPr lang="en-US"/>
              <a:pPr/>
              <a:t>15</a:t>
            </a:fld>
            <a:endParaRPr lang="en-US"/>
          </a:p>
        </p:txBody>
      </p:sp>
      <p:sp>
        <p:nvSpPr>
          <p:cNvPr id="5837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2000"/>
              <a:t>Before 1750 Death rates were 35 and Birth rates were 39 per 1,000 a rate of increase of .4% or a doubling time of 150 years</a:t>
            </a:r>
          </a:p>
          <a:p>
            <a:r>
              <a:rPr lang="en-US" sz="2000"/>
              <a:t>By 1850 Death rates were 16 and Birth rates were 36 with a rate of increase of 2% and a doubling time of 35 years.</a:t>
            </a:r>
          </a:p>
        </p:txBody>
      </p:sp>
    </p:spTree>
    <p:extLst>
      <p:ext uri="{BB962C8B-B14F-4D97-AF65-F5344CB8AC3E}">
        <p14:creationId xmlns:p14="http://schemas.microsoft.com/office/powerpoint/2010/main" val="2091256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D7F19-64FE-4770-BCB6-D7231377D6B8}" type="slidenum">
              <a:rPr lang="en-US"/>
              <a:pPr/>
              <a:t>18</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785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92E3C-4F02-4DF0-BE06-F5C49E901B46}" type="slidenum">
              <a:rPr lang="en-US"/>
              <a:pPr/>
              <a:t>19</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9224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50455-6D6B-4A33-ABFE-51D61D24795D}" type="slidenum">
              <a:rPr lang="en-US"/>
              <a:pPr/>
              <a:t>20</a:t>
            </a:fld>
            <a:endParaRPr lang="en-US"/>
          </a:p>
        </p:txBody>
      </p:sp>
      <p:sp>
        <p:nvSpPr>
          <p:cNvPr id="7475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800"/>
              <a:t>Kenya will face many employment problems when the bottom cohort is old enough to work.</a:t>
            </a:r>
          </a:p>
          <a:p>
            <a:r>
              <a:rPr lang="en-US" sz="1800"/>
              <a:t>Austria’s negative growth means a future with fewer workers to support social services.</a:t>
            </a:r>
          </a:p>
          <a:p>
            <a:r>
              <a:rPr lang="en-US" sz="1800"/>
              <a:t>Russia’s 1992 pyramid shows the sharp decline in births during WW II as the “pinching” of 45-49 cohort.  Also note the large deficits of men above 65 due to the heavy male mortality during the World Wars </a:t>
            </a:r>
          </a:p>
        </p:txBody>
      </p:sp>
    </p:spTree>
    <p:extLst>
      <p:ext uri="{BB962C8B-B14F-4D97-AF65-F5344CB8AC3E}">
        <p14:creationId xmlns:p14="http://schemas.microsoft.com/office/powerpoint/2010/main" val="307733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A1B46-FAA8-4347-8F8F-DFC19F988166}" type="slidenum">
              <a:rPr lang="en-US"/>
              <a:pPr/>
              <a:t>21</a:t>
            </a:fld>
            <a:endParaRPr lang="en-US"/>
          </a:p>
        </p:txBody>
      </p:sp>
      <p:sp>
        <p:nvSpPr>
          <p:cNvPr id="7885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800"/>
              <a:t>Germany’s population profile is that of a wealthy core country that has passed through the post war baby boom and has a low birthrate.  Note the impact of the losses of World War I and World War II.</a:t>
            </a:r>
          </a:p>
        </p:txBody>
      </p:sp>
    </p:spTree>
    <p:extLst>
      <p:ext uri="{BB962C8B-B14F-4D97-AF65-F5344CB8AC3E}">
        <p14:creationId xmlns:p14="http://schemas.microsoft.com/office/powerpoint/2010/main" val="1802844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58A01-8706-4255-93F4-0A89B367ED0E}" type="slidenum">
              <a:rPr lang="en-US"/>
              <a:pPr/>
              <a:t>22</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sz="2000"/>
              <a:t>85 years and older is the fastest growing group in the US Population</a:t>
            </a:r>
          </a:p>
          <a:p>
            <a:r>
              <a:rPr lang="en-US" sz="2000"/>
              <a:t>2005 the “old old” topped 5 million </a:t>
            </a:r>
          </a:p>
          <a:p>
            <a:r>
              <a:rPr lang="en-US" sz="2000"/>
              <a:t>By 2050 it is expected to be 20 million </a:t>
            </a:r>
          </a:p>
          <a:p>
            <a:r>
              <a:rPr lang="en-US" sz="2000"/>
              <a:t>Midwest has a high percentage since the young leave for jobs elsewhere.  </a:t>
            </a:r>
          </a:p>
          <a:p>
            <a:r>
              <a:rPr lang="en-US" sz="2000"/>
              <a:t>Boston and San Francisco have gone grayer as seniors age in place.</a:t>
            </a:r>
          </a:p>
          <a:p>
            <a:endParaRPr lang="en-US" sz="2000"/>
          </a:p>
        </p:txBody>
      </p:sp>
    </p:spTree>
    <p:extLst>
      <p:ext uri="{BB962C8B-B14F-4D97-AF65-F5344CB8AC3E}">
        <p14:creationId xmlns:p14="http://schemas.microsoft.com/office/powerpoint/2010/main" val="320656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1B77C6-2150-41E8-918D-2F47EAF4B376}" type="slidenum">
              <a:rPr lang="en-US"/>
              <a:pPr/>
              <a:t>2</a:t>
            </a:fld>
            <a:endParaRPr lang="en-US"/>
          </a:p>
        </p:txBody>
      </p:sp>
      <p:sp>
        <p:nvSpPr>
          <p:cNvPr id="921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9219" name="Rectangle 3"/>
          <p:cNvSpPr>
            <a:spLocks noGrp="1" noChangeArrowheads="1"/>
          </p:cNvSpPr>
          <p:nvPr>
            <p:ph type="body" idx="1"/>
          </p:nvPr>
        </p:nvSpPr>
        <p:spPr bwMode="auto">
          <a:xfrm>
            <a:off x="228600" y="4343400"/>
            <a:ext cx="6400800" cy="4648200"/>
          </a:xfrm>
          <a:prstGeom prst="rect">
            <a:avLst/>
          </a:prstGeom>
          <a:solidFill>
            <a:srgbClr val="FFFFFF"/>
          </a:solidFill>
          <a:ln>
            <a:solidFill>
              <a:srgbClr val="000000"/>
            </a:solidFill>
            <a:miter lim="800000"/>
            <a:headEnd/>
            <a:tailEnd/>
          </a:ln>
        </p:spPr>
        <p:txBody>
          <a:bodyPr/>
          <a:lstStyle/>
          <a:p>
            <a:r>
              <a:rPr lang="en-US" sz="1600" b="1"/>
              <a:t>Food Supply</a:t>
            </a:r>
            <a:r>
              <a:rPr lang="en-US" sz="1600"/>
              <a:t>-in the 1960s the fear of rapid population growth outpacing food supply was a main concern.</a:t>
            </a:r>
          </a:p>
          <a:p>
            <a:r>
              <a:rPr lang="en-US" sz="1600" b="1"/>
              <a:t>The Green Revolution</a:t>
            </a:r>
            <a:r>
              <a:rPr lang="en-US" sz="1600"/>
              <a:t> helped to ease the gap by introducing higher yield strains of rice, wheat and corn.  Scientists continue to warn that an increase in population and the increased consumption of meat could lead to a global food crisis.</a:t>
            </a:r>
          </a:p>
          <a:p>
            <a:r>
              <a:rPr lang="en-US" sz="1600" b="1"/>
              <a:t>Health</a:t>
            </a:r>
            <a:r>
              <a:rPr lang="en-US" sz="1600"/>
              <a:t>-infant mortality, child mortality and over all life expectancies are concerns of demographers.</a:t>
            </a:r>
          </a:p>
          <a:p>
            <a:r>
              <a:rPr lang="en-US" sz="1600" b="1"/>
              <a:t>Women-</a:t>
            </a:r>
            <a:r>
              <a:rPr lang="en-US" sz="1600"/>
              <a:t>efforts to curb population growth have the greatest impact on women-some societies practice female infanticide or female children are malnourished or deprived of care.  Where women are educated-birth rates decline.</a:t>
            </a:r>
          </a:p>
          <a:p>
            <a:r>
              <a:rPr lang="en-US" sz="1600" b="1"/>
              <a:t>Migration-</a:t>
            </a:r>
            <a:r>
              <a:rPr lang="en-US" sz="1600"/>
              <a:t>the movement of millions of people across international boundaries and internal migration to evade poverty or war or environmental disasters are also concerns of demographers. </a:t>
            </a:r>
          </a:p>
          <a:p>
            <a:r>
              <a:rPr lang="en-US" sz="1600" b="1"/>
              <a:t>(train in Jakarta, Indonesia-one of the world’s most populous cities with 11 million people)</a:t>
            </a:r>
          </a:p>
        </p:txBody>
      </p:sp>
    </p:spTree>
    <p:extLst>
      <p:ext uri="{BB962C8B-B14F-4D97-AF65-F5344CB8AC3E}">
        <p14:creationId xmlns:p14="http://schemas.microsoft.com/office/powerpoint/2010/main" val="2604669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7ECBC-4977-4B60-BE4B-C990835F6B90}" type="slidenum">
              <a:rPr lang="en-US"/>
              <a:pPr/>
              <a:t>23</a:t>
            </a:fld>
            <a:endParaRPr lang="en-US"/>
          </a:p>
        </p:txBody>
      </p:sp>
      <p:sp>
        <p:nvSpPr>
          <p:cNvPr id="16691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669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737364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79DA1-193B-4D71-B911-BA24C1380C9E}" type="slidenum">
              <a:rPr lang="en-US"/>
              <a:pPr/>
              <a:t>24</a:t>
            </a:fld>
            <a:endParaRPr lang="en-US"/>
          </a:p>
        </p:txBody>
      </p:sp>
      <p:sp>
        <p:nvSpPr>
          <p:cNvPr id="54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800" dirty="0"/>
              <a:t>Thomas Malthus 1766-1834 a political economist and a clergyman he published a short book called Essay on Population in </a:t>
            </a:r>
            <a:r>
              <a:rPr lang="en-US" sz="1800" dirty="0" smtClean="0"/>
              <a:t>1798 </a:t>
            </a:r>
            <a:r>
              <a:rPr lang="en-US" sz="1800" dirty="0"/>
              <a:t>in which he argued that food production would always be outpaced by population growth.</a:t>
            </a:r>
          </a:p>
          <a:p>
            <a:r>
              <a:rPr lang="en-US" sz="1800" dirty="0"/>
              <a:t>Positive checks on population growth include war, famine and disease.</a:t>
            </a:r>
          </a:p>
          <a:p>
            <a:r>
              <a:rPr lang="en-US" sz="1800" dirty="0"/>
              <a:t>As a conservative clergyman he disapproved of birth control by artificial means.</a:t>
            </a:r>
          </a:p>
          <a:p>
            <a:endParaRPr lang="en-US" sz="1800" dirty="0"/>
          </a:p>
        </p:txBody>
      </p:sp>
    </p:spTree>
    <p:extLst>
      <p:ext uri="{BB962C8B-B14F-4D97-AF65-F5344CB8AC3E}">
        <p14:creationId xmlns:p14="http://schemas.microsoft.com/office/powerpoint/2010/main" val="551015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4F66ABD-C761-4899-B178-F8FB3BBA6FA4}" type="slidenum">
              <a:rPr lang="en-US" smtClean="0"/>
              <a:pPr/>
              <a:t>26</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37927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3DB5E2E-BD75-4F93-B404-18F3CBB4D10B}" type="slidenum">
              <a:rPr lang="en-US" smtClean="0"/>
              <a:pPr/>
              <a:t>28</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3465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073D88A-802F-4CDB-88B3-4F66D587F9A0}" type="slidenum">
              <a:rPr lang="en-US" smtClean="0"/>
              <a:pPr/>
              <a:t>29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95172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F425770-6F78-456F-91DB-70C89B2F1537}" type="slidenum">
              <a:rPr lang="en-US" smtClean="0"/>
              <a:pPr/>
              <a:t>30</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73646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5193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2FE2D4C-F624-45FE-BF53-98046E4BF577}" type="slidenum">
              <a:rPr lang="en-US" smtClean="0"/>
              <a:pPr/>
              <a:t>32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977650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DA3A727-9516-41EA-B086-1C960DCE7EF8}" type="slidenum">
              <a:rPr lang="en-US" smtClean="0"/>
              <a:pPr/>
              <a:t>33</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86082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0698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E6E91-A01C-40BA-9ED1-2360074A0197}" type="slidenum">
              <a:rPr lang="en-US"/>
              <a:pPr/>
              <a:t>3</a:t>
            </a:fld>
            <a:endParaRPr lang="en-US"/>
          </a:p>
        </p:txBody>
      </p:sp>
      <p:sp>
        <p:nvSpPr>
          <p:cNvPr id="1126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457200" y="4343400"/>
            <a:ext cx="6096000" cy="4114800"/>
          </a:xfrm>
          <a:prstGeom prst="rect">
            <a:avLst/>
          </a:prstGeom>
          <a:solidFill>
            <a:srgbClr val="FFFFFF"/>
          </a:solidFill>
          <a:ln>
            <a:solidFill>
              <a:srgbClr val="000000"/>
            </a:solidFill>
            <a:miter lim="800000"/>
            <a:headEnd/>
            <a:tailEnd/>
          </a:ln>
        </p:spPr>
        <p:txBody>
          <a:bodyPr/>
          <a:lstStyle/>
          <a:p>
            <a:r>
              <a:rPr lang="en-US" sz="2800" b="1" dirty="0">
                <a:solidFill>
                  <a:srgbClr val="CC3300"/>
                </a:solidFill>
              </a:rPr>
              <a:t>Earth: The Apple of Our Eye Activity</a:t>
            </a:r>
          </a:p>
          <a:p>
            <a:r>
              <a:rPr lang="en-US" sz="2800" b="1" dirty="0">
                <a:solidFill>
                  <a:srgbClr val="CC3300"/>
                </a:solidFill>
              </a:rPr>
              <a:t>Slice an apple into quarters-remove ¾=oceans</a:t>
            </a:r>
          </a:p>
          <a:p>
            <a:r>
              <a:rPr lang="en-US" sz="2800" b="1" dirty="0">
                <a:solidFill>
                  <a:srgbClr val="CC3300"/>
                </a:solidFill>
              </a:rPr>
              <a:t>Slice the quarter left (land) into 4 pieces set aside 3 = 2/3 are too rocky, wet, cold or covered by cities</a:t>
            </a:r>
          </a:p>
          <a:p>
            <a:r>
              <a:rPr lang="en-US" sz="2800" b="1" dirty="0">
                <a:solidFill>
                  <a:srgbClr val="CC3300"/>
                </a:solidFill>
              </a:rPr>
              <a:t>1/32 left –peel the remaining piece=the topsoil surface that can grow food</a:t>
            </a:r>
          </a:p>
        </p:txBody>
      </p:sp>
    </p:spTree>
    <p:extLst>
      <p:ext uri="{BB962C8B-B14F-4D97-AF65-F5344CB8AC3E}">
        <p14:creationId xmlns:p14="http://schemas.microsoft.com/office/powerpoint/2010/main" val="28184563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20040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7291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EA1B5-B774-4B31-98D7-F515D6D4E325}" type="slidenum">
              <a:rPr lang="en-US"/>
              <a:pPr/>
              <a:t>4</a:t>
            </a:fld>
            <a:endParaRPr lang="en-US"/>
          </a:p>
        </p:txBody>
      </p:sp>
      <p:sp>
        <p:nvSpPr>
          <p:cNvPr id="1536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xfrm>
            <a:off x="457200" y="4343400"/>
            <a:ext cx="5943600" cy="4114800"/>
          </a:xfrm>
          <a:prstGeom prst="rect">
            <a:avLst/>
          </a:prstGeom>
          <a:solidFill>
            <a:srgbClr val="FFFFFF"/>
          </a:solidFill>
          <a:ln>
            <a:solidFill>
              <a:srgbClr val="000000"/>
            </a:solidFill>
            <a:miter lim="800000"/>
            <a:headEnd/>
            <a:tailEnd/>
          </a:ln>
        </p:spPr>
        <p:txBody>
          <a:bodyPr/>
          <a:lstStyle/>
          <a:p>
            <a:r>
              <a:rPr lang="en-US" sz="1600"/>
              <a:t>Distribution-arable land is only a fraction of the Earth’s surface-</a:t>
            </a:r>
          </a:p>
          <a:p>
            <a:r>
              <a:rPr lang="en-US" sz="1600"/>
              <a:t>Often population maps are shown by using dots to represent populations.  </a:t>
            </a:r>
          </a:p>
          <a:p>
            <a:r>
              <a:rPr lang="en-US" sz="1600"/>
              <a:t>We have always been unevenly distributed-but the uneven distribution intensified in the 20</a:t>
            </a:r>
            <a:r>
              <a:rPr lang="en-US" sz="1600" baseline="30000"/>
              <a:t>th</a:t>
            </a:r>
            <a:r>
              <a:rPr lang="en-US" sz="1600"/>
              <a:t> century.</a:t>
            </a:r>
          </a:p>
          <a:p>
            <a:r>
              <a:rPr lang="en-US" sz="1600"/>
              <a:t>Numbers are very important-every 10 years since 1790 the US govt. has done an official nation-wide census or count of the population to determine representation in Congress and the distribution of federal aid. Mayors of big cities have been upset in recent years since inner cities are notoriously undercounted in the census.  Why?  The US Census Bureau also gathers world population data.  United Nations officials also keeps statistics as does the World Bank and the Population Reference Bureau.</a:t>
            </a:r>
          </a:p>
          <a:p>
            <a:r>
              <a:rPr lang="en-US" sz="1600"/>
              <a:t>Growth rates, health and food availability are often estimates and are subject to error and inconsistency.</a:t>
            </a:r>
          </a:p>
          <a:p>
            <a:endParaRPr lang="en-US" sz="1600"/>
          </a:p>
        </p:txBody>
      </p:sp>
    </p:spTree>
    <p:extLst>
      <p:ext uri="{BB962C8B-B14F-4D97-AF65-F5344CB8AC3E}">
        <p14:creationId xmlns:p14="http://schemas.microsoft.com/office/powerpoint/2010/main" val="10492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D3CAC-0BB2-4F63-A954-519843066A3B}" type="slidenum">
              <a:rPr lang="en-US"/>
              <a:pPr/>
              <a:t>5</a:t>
            </a:fld>
            <a:endParaRPr lang="en-US"/>
          </a:p>
        </p:txBody>
      </p:sp>
      <p:sp>
        <p:nvSpPr>
          <p:cNvPr id="235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10510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2B1C8-7DB5-4A4A-8742-5828D07A2645}" type="slidenum">
              <a:rPr lang="en-US"/>
              <a:pPr/>
              <a:t>6</a:t>
            </a:fld>
            <a:endParaRPr lang="en-US"/>
          </a:p>
        </p:txBody>
      </p:sp>
      <p:sp>
        <p:nvSpPr>
          <p:cNvPr id="2765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84057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D3488-2C64-48F7-80D0-D226847A26CB}" type="slidenum">
              <a:rPr lang="en-US"/>
              <a:pPr/>
              <a:t>7</a:t>
            </a:fld>
            <a:endParaRPr lang="en-US"/>
          </a:p>
        </p:txBody>
      </p:sp>
      <p:sp>
        <p:nvSpPr>
          <p:cNvPr id="29698"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07559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2B1C8-7DB5-4A4A-8742-5828D07A2645}" type="slidenum">
              <a:rPr lang="en-US"/>
              <a:pPr/>
              <a:t>8</a:t>
            </a:fld>
            <a:endParaRPr lang="en-US"/>
          </a:p>
        </p:txBody>
      </p:sp>
      <p:sp>
        <p:nvSpPr>
          <p:cNvPr id="2765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81155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DD62B3-7766-427C-8D22-58F0F51BC064}" type="slidenum">
              <a:rPr lang="en-US"/>
              <a:pPr/>
              <a:t>9</a:t>
            </a:fld>
            <a:endParaRPr lang="en-US"/>
          </a:p>
        </p:txBody>
      </p:sp>
      <p:sp>
        <p:nvSpPr>
          <p:cNvPr id="337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86219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B73B67-9621-4E5B-88BD-81D8ACF99AF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D003-B0A4-461A-81B3-A649B4BF8DE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78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E6B73B67-9621-4E5B-88BD-81D8ACF99AFD}"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6973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B73B67-9621-4E5B-88BD-81D8ACF99AF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2272354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B73B67-9621-4E5B-88BD-81D8ACF99AF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D003-B0A4-461A-81B3-A649B4BF8DE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6331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B73B67-9621-4E5B-88BD-81D8ACF99AF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3508079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B73B67-9621-4E5B-88BD-81D8ACF99AF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D003-B0A4-461A-81B3-A649B4BF8DE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65344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B73B67-9621-4E5B-88BD-81D8ACF99AF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348478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B73B67-9621-4E5B-88BD-81D8ACF99AF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3501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B73B67-9621-4E5B-88BD-81D8ACF99AF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161816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861799AF-DE55-41D3-8914-12218A500342}" type="slidenum">
              <a:rPr lang="en-US"/>
              <a:pPr/>
              <a:t>‹#›</a:t>
            </a:fld>
            <a:endParaRPr lang="en-US"/>
          </a:p>
        </p:txBody>
      </p:sp>
    </p:spTree>
    <p:extLst>
      <p:ext uri="{BB962C8B-B14F-4D97-AF65-F5344CB8AC3E}">
        <p14:creationId xmlns:p14="http://schemas.microsoft.com/office/powerpoint/2010/main" val="417316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B73B67-9621-4E5B-88BD-81D8ACF99AF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357093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B73B67-9621-4E5B-88BD-81D8ACF99AFD}"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136698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B73B67-9621-4E5B-88BD-81D8ACF99AFD}"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228058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B73B67-9621-4E5B-88BD-81D8ACF99AFD}"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151427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B73B67-9621-4E5B-88BD-81D8ACF99AFD}"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385237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73B67-9621-4E5B-88BD-81D8ACF99AFD}"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205362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B73B67-9621-4E5B-88BD-81D8ACF99AFD}"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3445775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B73B67-9621-4E5B-88BD-81D8ACF99AFD}"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7D003-B0A4-461A-81B3-A649B4BF8DE2}" type="slidenum">
              <a:rPr lang="en-US" smtClean="0"/>
              <a:t>‹#›</a:t>
            </a:fld>
            <a:endParaRPr lang="en-US"/>
          </a:p>
        </p:txBody>
      </p:sp>
    </p:spTree>
    <p:extLst>
      <p:ext uri="{BB962C8B-B14F-4D97-AF65-F5344CB8AC3E}">
        <p14:creationId xmlns:p14="http://schemas.microsoft.com/office/powerpoint/2010/main" val="17021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6B73B67-9621-4E5B-88BD-81D8ACF99AFD}" type="datetimeFigureOut">
              <a:rPr lang="en-US" smtClean="0"/>
              <a:t>10/13/2020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1197D003-B0A4-461A-81B3-A649B4BF8DE2}" type="slidenum">
              <a:rPr lang="en-US" smtClean="0"/>
              <a:t>‹#›</a:t>
            </a:fld>
            <a:endParaRPr lang="en-US"/>
          </a:p>
        </p:txBody>
      </p:sp>
    </p:spTree>
    <p:extLst>
      <p:ext uri="{BB962C8B-B14F-4D97-AF65-F5344CB8AC3E}">
        <p14:creationId xmlns:p14="http://schemas.microsoft.com/office/powerpoint/2010/main" val="38759300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3.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14.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23.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9714"/>
            <a:ext cx="11181806" cy="1251737"/>
          </a:xfrm>
        </p:spPr>
        <p:txBody>
          <a:bodyPr/>
          <a:lstStyle/>
          <a:p>
            <a:pPr eaLnBrk="1" hangingPunct="1">
              <a:defRPr/>
            </a:pPr>
            <a:r>
              <a:rPr lang="en-US" dirty="0" smtClean="0"/>
              <a:t>Population &amp; Migration</a:t>
            </a:r>
            <a:endParaRPr lang="en-US" dirty="0"/>
          </a:p>
        </p:txBody>
      </p:sp>
      <p:sp>
        <p:nvSpPr>
          <p:cNvPr id="2051" name="Rectangle 3"/>
          <p:cNvSpPr>
            <a:spLocks noGrp="1" noChangeArrowheads="1"/>
          </p:cNvSpPr>
          <p:nvPr>
            <p:ph type="subTitle" idx="1"/>
          </p:nvPr>
        </p:nvSpPr>
        <p:spPr>
          <a:xfrm>
            <a:off x="196531" y="1701558"/>
            <a:ext cx="6456817" cy="841345"/>
          </a:xfrm>
        </p:spPr>
        <p:txBody>
          <a:bodyPr/>
          <a:lstStyle/>
          <a:p>
            <a:pPr eaLnBrk="1" hangingPunct="1">
              <a:defRPr/>
            </a:pPr>
            <a:r>
              <a:rPr lang="en-US" dirty="0"/>
              <a:t>APHG Ch. </a:t>
            </a:r>
            <a:r>
              <a:rPr lang="en-US" dirty="0" smtClean="0"/>
              <a:t>2 &amp; 3</a:t>
            </a:r>
            <a:endParaRPr lang="en-US" dirty="0"/>
          </a:p>
        </p:txBody>
      </p:sp>
      <p:pic>
        <p:nvPicPr>
          <p:cNvPr id="1026" name="Picture 2" descr="Migration Info - The Migrant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061" y="2961517"/>
            <a:ext cx="95250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508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76400" y="0"/>
            <a:ext cx="8382000" cy="1143000"/>
          </a:xfrm>
        </p:spPr>
        <p:txBody>
          <a:bodyPr>
            <a:normAutofit fontScale="90000"/>
          </a:bodyPr>
          <a:lstStyle/>
          <a:p>
            <a:r>
              <a:rPr lang="en-US" b="1">
                <a:solidFill>
                  <a:srgbClr val="663300"/>
                </a:solidFill>
              </a:rPr>
              <a:t>Major </a:t>
            </a:r>
            <a:r>
              <a:rPr lang="en-US" b="1">
                <a:solidFill>
                  <a:srgbClr val="663300"/>
                </a:solidFill>
                <a:effectLst>
                  <a:outerShdw blurRad="38100" dist="38100" dir="2700000" algn="tl">
                    <a:srgbClr val="C0C0C0"/>
                  </a:outerShdw>
                </a:effectLst>
              </a:rPr>
              <a:t>Population</a:t>
            </a:r>
            <a:r>
              <a:rPr lang="en-US" b="1">
                <a:solidFill>
                  <a:srgbClr val="663300"/>
                </a:solidFill>
              </a:rPr>
              <a:t> Concentrations</a:t>
            </a:r>
          </a:p>
        </p:txBody>
      </p:sp>
      <p:sp>
        <p:nvSpPr>
          <p:cNvPr id="34819" name="Rectangle 3"/>
          <p:cNvSpPr>
            <a:spLocks noGrp="1" noChangeArrowheads="1"/>
          </p:cNvSpPr>
          <p:nvPr>
            <p:ph type="body" sz="half" idx="1"/>
          </p:nvPr>
        </p:nvSpPr>
        <p:spPr>
          <a:xfrm>
            <a:off x="304800" y="1068977"/>
            <a:ext cx="4702629" cy="5566954"/>
          </a:xfrm>
        </p:spPr>
        <p:txBody>
          <a:bodyPr>
            <a:normAutofit/>
          </a:bodyPr>
          <a:lstStyle/>
          <a:p>
            <a:pPr>
              <a:lnSpc>
                <a:spcPct val="90000"/>
              </a:lnSpc>
            </a:pPr>
            <a:r>
              <a:rPr lang="en-US" sz="2400" b="1" dirty="0"/>
              <a:t>Eastern North America</a:t>
            </a:r>
          </a:p>
          <a:p>
            <a:pPr lvl="1">
              <a:lnSpc>
                <a:spcPct val="90000"/>
              </a:lnSpc>
            </a:pPr>
            <a:r>
              <a:rPr lang="en-US" sz="2000" dirty="0"/>
              <a:t>Megalopolis Boston to Washington, D.C. which includes New York and Philadelphia.</a:t>
            </a:r>
          </a:p>
          <a:p>
            <a:pPr lvl="1">
              <a:lnSpc>
                <a:spcPct val="90000"/>
              </a:lnSpc>
            </a:pPr>
            <a:r>
              <a:rPr lang="en-US" sz="2000" dirty="0"/>
              <a:t>West along Great Lakes to Chicago</a:t>
            </a:r>
          </a:p>
          <a:p>
            <a:pPr lvl="1">
              <a:lnSpc>
                <a:spcPct val="90000"/>
              </a:lnSpc>
            </a:pPr>
            <a:r>
              <a:rPr lang="en-US" sz="2000" dirty="0"/>
              <a:t>Mostly urban</a:t>
            </a:r>
          </a:p>
          <a:p>
            <a:pPr lvl="1">
              <a:lnSpc>
                <a:spcPct val="90000"/>
              </a:lnSpc>
            </a:pPr>
            <a:r>
              <a:rPr lang="en-US" sz="2000" dirty="0"/>
              <a:t>&lt; 5% Farmers</a:t>
            </a:r>
          </a:p>
          <a:p>
            <a:pPr lvl="1">
              <a:lnSpc>
                <a:spcPct val="90000"/>
              </a:lnSpc>
            </a:pPr>
            <a:endParaRPr lang="en-US" sz="2000" dirty="0"/>
          </a:p>
          <a:p>
            <a:pPr>
              <a:lnSpc>
                <a:spcPct val="90000"/>
              </a:lnSpc>
              <a:buFontTx/>
              <a:buNone/>
            </a:pPr>
            <a:endParaRPr lang="en-US" sz="2400" dirty="0"/>
          </a:p>
        </p:txBody>
      </p:sp>
      <p:pic>
        <p:nvPicPr>
          <p:cNvPr id="34821" name="Picture 5" descr="Manhattan, New York"/>
          <p:cNvPicPr>
            <a:picLocks noChangeAspect="1" noChangeArrowheads="1"/>
          </p:cNvPicPr>
          <p:nvPr/>
        </p:nvPicPr>
        <p:blipFill>
          <a:blip r:embed="rId4" cstate="print"/>
          <a:srcRect/>
          <a:stretch>
            <a:fillRect/>
          </a:stretch>
        </p:blipFill>
        <p:spPr bwMode="auto">
          <a:xfrm>
            <a:off x="5268686" y="1693817"/>
            <a:ext cx="6248400" cy="3654604"/>
          </a:xfrm>
          <a:prstGeom prst="rect">
            <a:avLst/>
          </a:prstGeom>
          <a:noFill/>
        </p:spPr>
      </p:pic>
    </p:spTree>
    <p:custDataLst>
      <p:tags r:id="rId1"/>
    </p:custDataLst>
    <p:extLst>
      <p:ext uri="{BB962C8B-B14F-4D97-AF65-F5344CB8AC3E}">
        <p14:creationId xmlns:p14="http://schemas.microsoft.com/office/powerpoint/2010/main" val="304219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Population density US-1870-2000"/>
          <p:cNvPicPr>
            <a:picLocks noChangeAspect="1" noChangeArrowheads="1"/>
          </p:cNvPicPr>
          <p:nvPr/>
        </p:nvPicPr>
        <p:blipFill>
          <a:blip r:embed="rId4" cstate="print"/>
          <a:srcRect/>
          <a:stretch>
            <a:fillRect/>
          </a:stretch>
        </p:blipFill>
        <p:spPr bwMode="auto">
          <a:xfrm>
            <a:off x="123" y="409303"/>
            <a:ext cx="12191877" cy="6017623"/>
          </a:xfrm>
          <a:prstGeom prst="rect">
            <a:avLst/>
          </a:prstGeom>
          <a:noFill/>
        </p:spPr>
      </p:pic>
    </p:spTree>
    <p:custDataLst>
      <p:tags r:id="rId1"/>
    </p:custDataLst>
    <p:extLst>
      <p:ext uri="{BB962C8B-B14F-4D97-AF65-F5344CB8AC3E}">
        <p14:creationId xmlns:p14="http://schemas.microsoft.com/office/powerpoint/2010/main" val="824556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09800" y="381000"/>
            <a:ext cx="7772400" cy="838200"/>
          </a:xfrm>
        </p:spPr>
        <p:txBody>
          <a:bodyPr/>
          <a:lstStyle/>
          <a:p>
            <a:r>
              <a:rPr lang="en-US" b="1">
                <a:solidFill>
                  <a:srgbClr val="663300"/>
                </a:solidFill>
              </a:rPr>
              <a:t>Population Growth</a:t>
            </a:r>
          </a:p>
        </p:txBody>
      </p:sp>
      <p:sp>
        <p:nvSpPr>
          <p:cNvPr id="43011" name="Rectangle 3"/>
          <p:cNvSpPr>
            <a:spLocks noGrp="1" noChangeArrowheads="1"/>
          </p:cNvSpPr>
          <p:nvPr>
            <p:ph type="body" sz="half" idx="1"/>
          </p:nvPr>
        </p:nvSpPr>
        <p:spPr>
          <a:xfrm>
            <a:off x="962297" y="1758950"/>
            <a:ext cx="3733800" cy="4876800"/>
          </a:xfrm>
        </p:spPr>
        <p:txBody>
          <a:bodyPr>
            <a:normAutofit lnSpcReduction="10000"/>
          </a:bodyPr>
          <a:lstStyle/>
          <a:p>
            <a:r>
              <a:rPr lang="en-US" sz="2800" dirty="0"/>
              <a:t>From Dawn of History to 1820 to reach 1 billion</a:t>
            </a:r>
          </a:p>
          <a:p>
            <a:r>
              <a:rPr lang="en-US" sz="2800" dirty="0"/>
              <a:t>1820-1930 to reach 2 billion</a:t>
            </a:r>
          </a:p>
          <a:p>
            <a:r>
              <a:rPr lang="en-US" sz="2800" dirty="0"/>
              <a:t>1970s only 12 years to add another billion.</a:t>
            </a:r>
          </a:p>
          <a:p>
            <a:r>
              <a:rPr lang="en-US" sz="2800" dirty="0"/>
              <a:t>Then a decade for another billion.</a:t>
            </a:r>
          </a:p>
          <a:p>
            <a:endParaRPr lang="en-US" sz="2800" dirty="0"/>
          </a:p>
          <a:p>
            <a:endParaRPr lang="en-US" sz="2800" dirty="0"/>
          </a:p>
        </p:txBody>
      </p:sp>
      <p:pic>
        <p:nvPicPr>
          <p:cNvPr id="43012" name="Picture 4" descr="Population growth"/>
          <p:cNvPicPr>
            <a:picLocks noChangeAspect="1" noChangeArrowheads="1"/>
          </p:cNvPicPr>
          <p:nvPr/>
        </p:nvPicPr>
        <p:blipFill>
          <a:blip r:embed="rId4" cstate="print"/>
          <a:srcRect/>
          <a:stretch>
            <a:fillRect/>
          </a:stretch>
        </p:blipFill>
        <p:spPr bwMode="auto">
          <a:xfrm>
            <a:off x="5477691" y="1340939"/>
            <a:ext cx="4648200" cy="4446588"/>
          </a:xfrm>
          <a:prstGeom prst="rect">
            <a:avLst/>
          </a:prstGeom>
          <a:noFill/>
        </p:spPr>
      </p:pic>
    </p:spTree>
    <p:custDataLst>
      <p:tags r:id="rId1"/>
    </p:custDataLst>
    <p:extLst>
      <p:ext uri="{BB962C8B-B14F-4D97-AF65-F5344CB8AC3E}">
        <p14:creationId xmlns:p14="http://schemas.microsoft.com/office/powerpoint/2010/main" val="423165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9743" y="-93376"/>
            <a:ext cx="8534400" cy="1507067"/>
          </a:xfrm>
        </p:spPr>
        <p:txBody>
          <a:bodyPr/>
          <a:lstStyle/>
          <a:p>
            <a:r>
              <a:rPr lang="en-US" dirty="0" smtClean="0"/>
              <a:t>Population Growth</a:t>
            </a:r>
            <a:endParaRPr lang="en-US" dirty="0"/>
          </a:p>
        </p:txBody>
      </p:sp>
      <p:sp>
        <p:nvSpPr>
          <p:cNvPr id="6" name="Content Placeholder 5"/>
          <p:cNvSpPr>
            <a:spLocks noGrp="1"/>
          </p:cNvSpPr>
          <p:nvPr>
            <p:ph idx="1"/>
          </p:nvPr>
        </p:nvSpPr>
        <p:spPr>
          <a:xfrm>
            <a:off x="309743" y="1075509"/>
            <a:ext cx="10837228" cy="5638800"/>
          </a:xfrm>
        </p:spPr>
        <p:txBody>
          <a:bodyPr>
            <a:normAutofit fontScale="92500" lnSpcReduction="10000"/>
          </a:bodyPr>
          <a:lstStyle/>
          <a:p>
            <a:r>
              <a:rPr lang="en-US" dirty="0" smtClean="0"/>
              <a:t>Natural Increase Rate – NIR</a:t>
            </a:r>
          </a:p>
          <a:p>
            <a:pPr lvl="1"/>
            <a:r>
              <a:rPr lang="en-US" dirty="0" smtClean="0"/>
              <a:t>Based on CBR and CDR only</a:t>
            </a:r>
          </a:p>
          <a:p>
            <a:pPr lvl="1"/>
            <a:r>
              <a:rPr lang="en-US" dirty="0" smtClean="0"/>
              <a:t>Does NOT include migration</a:t>
            </a:r>
          </a:p>
          <a:p>
            <a:pPr lvl="1"/>
            <a:r>
              <a:rPr lang="en-US" dirty="0" smtClean="0"/>
              <a:t>Tiny % NIR = Huge pop changes</a:t>
            </a:r>
          </a:p>
          <a:p>
            <a:pPr lvl="1"/>
            <a:r>
              <a:rPr lang="en-US" dirty="0" smtClean="0"/>
              <a:t>2010 World NIR = 1.4% (1963=highest, 2.2%)</a:t>
            </a:r>
          </a:p>
          <a:p>
            <a:pPr lvl="1"/>
            <a:r>
              <a:rPr lang="en-US" dirty="0" smtClean="0"/>
              <a:t>NIR almost entirely in LDC</a:t>
            </a:r>
          </a:p>
          <a:p>
            <a:pPr lvl="1"/>
            <a:r>
              <a:rPr lang="en-US" dirty="0" smtClean="0"/>
              <a:t>Impacts doubling time</a:t>
            </a:r>
          </a:p>
          <a:p>
            <a:r>
              <a:rPr lang="en-US" dirty="0" smtClean="0"/>
              <a:t>Total Fertility Rate – TFR</a:t>
            </a:r>
          </a:p>
          <a:p>
            <a:pPr lvl="1"/>
            <a:r>
              <a:rPr lang="en-US" dirty="0" smtClean="0"/>
              <a:t>Average # children/woman</a:t>
            </a:r>
          </a:p>
          <a:p>
            <a:pPr lvl="1"/>
            <a:r>
              <a:rPr lang="en-US" dirty="0" smtClean="0"/>
              <a:t>Averages &lt; 2 in MDC and &gt;6 in many LDC</a:t>
            </a:r>
          </a:p>
          <a:p>
            <a:r>
              <a:rPr lang="en-US" dirty="0" smtClean="0"/>
              <a:t>Mortality</a:t>
            </a:r>
          </a:p>
          <a:p>
            <a:pPr lvl="1"/>
            <a:r>
              <a:rPr lang="en-US" dirty="0" smtClean="0"/>
              <a:t>2 measures = infant mortality rate &amp; life expectancy</a:t>
            </a:r>
          </a:p>
          <a:p>
            <a:pPr lvl="1"/>
            <a:r>
              <a:rPr lang="en-US" dirty="0" smtClean="0"/>
              <a:t>IMR reflects health care</a:t>
            </a:r>
          </a:p>
          <a:p>
            <a:pPr lvl="1"/>
            <a:r>
              <a:rPr lang="en-US" dirty="0" smtClean="0"/>
              <a:t>CDR does NOT vary directly with MDC vs. LDC</a:t>
            </a:r>
          </a:p>
          <a:p>
            <a:pPr lvl="2"/>
            <a:r>
              <a:rPr lang="en-US" dirty="0" smtClean="0"/>
              <a:t>Ex. U.S. CDR higher than Mexico due to stages of demographic transition</a:t>
            </a:r>
            <a:endParaRPr lang="en-US" dirty="0"/>
          </a:p>
        </p:txBody>
      </p:sp>
    </p:spTree>
    <p:custDataLst>
      <p:tags r:id="rId1"/>
    </p:custDataLst>
    <p:extLst>
      <p:ext uri="{BB962C8B-B14F-4D97-AF65-F5344CB8AC3E}">
        <p14:creationId xmlns:p14="http://schemas.microsoft.com/office/powerpoint/2010/main" val="424383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sz="half" idx="1"/>
          </p:nvPr>
        </p:nvSpPr>
        <p:spPr>
          <a:xfrm>
            <a:off x="0" y="0"/>
            <a:ext cx="12192000" cy="3733800"/>
          </a:xfrm>
        </p:spPr>
        <p:txBody>
          <a:bodyPr>
            <a:normAutofit fontScale="92500" lnSpcReduction="10000"/>
          </a:bodyPr>
          <a:lstStyle/>
          <a:p>
            <a:r>
              <a:rPr lang="en-US" sz="2800" b="1" dirty="0"/>
              <a:t>Demographic cycles of population growth</a:t>
            </a:r>
          </a:p>
          <a:p>
            <a:pPr lvl="1"/>
            <a:r>
              <a:rPr lang="en-US" sz="2400" b="1" dirty="0"/>
              <a:t>Stage 1 High Stationary Growth</a:t>
            </a:r>
            <a:r>
              <a:rPr lang="en-US" sz="2400" dirty="0"/>
              <a:t> with high birth rates 40/1000 or higher and high death rates.</a:t>
            </a:r>
          </a:p>
          <a:p>
            <a:pPr lvl="1"/>
            <a:r>
              <a:rPr lang="en-US" sz="2400" b="1" dirty="0"/>
              <a:t>Stage 2 Early Expanding</a:t>
            </a:r>
            <a:r>
              <a:rPr lang="en-US" sz="2400" dirty="0"/>
              <a:t> with high birth rates and declining death rates (birth 40s/death 20/1000) = rapid growth in pop.</a:t>
            </a:r>
          </a:p>
          <a:p>
            <a:pPr lvl="1"/>
            <a:r>
              <a:rPr lang="en-US" sz="2400" b="1" dirty="0"/>
              <a:t>Stage 3 Late Expanding</a:t>
            </a:r>
            <a:r>
              <a:rPr lang="en-US" sz="2400" dirty="0"/>
              <a:t> with declining birth rates (30s) and low death rates (10s) = still significant growth</a:t>
            </a:r>
          </a:p>
          <a:p>
            <a:pPr lvl="1"/>
            <a:r>
              <a:rPr lang="en-US" sz="2400" b="1" dirty="0"/>
              <a:t>Stage 4 Low Stationary</a:t>
            </a:r>
            <a:r>
              <a:rPr lang="en-US" sz="2400" dirty="0"/>
              <a:t> has low birth rates and low death rates (birth 15 and death 10 or lower) SPL Stationary Population Level</a:t>
            </a:r>
          </a:p>
        </p:txBody>
      </p:sp>
      <p:pic>
        <p:nvPicPr>
          <p:cNvPr id="55299" name="Picture 3" descr="Demographic transition model"/>
          <p:cNvPicPr>
            <a:picLocks noChangeAspect="1" noChangeArrowheads="1"/>
          </p:cNvPicPr>
          <p:nvPr/>
        </p:nvPicPr>
        <p:blipFill>
          <a:blip r:embed="rId4" cstate="print"/>
          <a:srcRect/>
          <a:stretch>
            <a:fillRect/>
          </a:stretch>
        </p:blipFill>
        <p:spPr bwMode="auto">
          <a:xfrm>
            <a:off x="65314" y="3638005"/>
            <a:ext cx="6708682" cy="3198325"/>
          </a:xfrm>
          <a:prstGeom prst="rect">
            <a:avLst/>
          </a:prstGeom>
          <a:noFill/>
        </p:spPr>
      </p:pic>
      <p:pic>
        <p:nvPicPr>
          <p:cNvPr id="4" name="Picture 2" descr="deblij_ch02_fig13"/>
          <p:cNvPicPr>
            <a:picLocks noChangeAspect="1" noChangeArrowheads="1"/>
          </p:cNvPicPr>
          <p:nvPr/>
        </p:nvPicPr>
        <p:blipFill>
          <a:blip r:embed="rId5" cstate="print"/>
          <a:srcRect/>
          <a:stretch>
            <a:fillRect/>
          </a:stretch>
        </p:blipFill>
        <p:spPr bwMode="auto">
          <a:xfrm>
            <a:off x="7141029" y="3626386"/>
            <a:ext cx="5050971" cy="3209945"/>
          </a:xfrm>
          <a:prstGeom prst="rect">
            <a:avLst/>
          </a:prstGeom>
          <a:noFill/>
        </p:spPr>
      </p:pic>
    </p:spTree>
    <p:custDataLst>
      <p:tags r:id="rId1"/>
    </p:custDataLst>
    <p:extLst>
      <p:ext uri="{BB962C8B-B14F-4D97-AF65-F5344CB8AC3E}">
        <p14:creationId xmlns:p14="http://schemas.microsoft.com/office/powerpoint/2010/main" val="3785821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057400" y="304800"/>
            <a:ext cx="7924800" cy="1143000"/>
          </a:xfrm>
        </p:spPr>
        <p:txBody>
          <a:bodyPr>
            <a:normAutofit fontScale="90000"/>
          </a:bodyPr>
          <a:lstStyle/>
          <a:p>
            <a:r>
              <a:rPr lang="en-US" b="1">
                <a:solidFill>
                  <a:srgbClr val="663300"/>
                </a:solidFill>
              </a:rPr>
              <a:t>Second Agricultural Revolution and Industrial Revolution</a:t>
            </a:r>
          </a:p>
        </p:txBody>
      </p:sp>
      <p:sp>
        <p:nvSpPr>
          <p:cNvPr id="57347" name="Rectangle 3"/>
          <p:cNvSpPr>
            <a:spLocks noGrp="1" noChangeArrowheads="1"/>
          </p:cNvSpPr>
          <p:nvPr>
            <p:ph idx="1"/>
          </p:nvPr>
        </p:nvSpPr>
        <p:spPr>
          <a:xfrm>
            <a:off x="93617" y="1578429"/>
            <a:ext cx="7117080" cy="5170714"/>
          </a:xfrm>
        </p:spPr>
        <p:txBody>
          <a:bodyPr>
            <a:normAutofit/>
          </a:bodyPr>
          <a:lstStyle/>
          <a:p>
            <a:r>
              <a:rPr lang="en-US" sz="2400" dirty="0"/>
              <a:t>18</a:t>
            </a:r>
            <a:r>
              <a:rPr lang="en-US" sz="2400" baseline="30000" dirty="0"/>
              <a:t>th</a:t>
            </a:r>
            <a:r>
              <a:rPr lang="en-US" sz="2400" dirty="0"/>
              <a:t> century gains in agricultural production:</a:t>
            </a:r>
          </a:p>
          <a:p>
            <a:pPr lvl="1"/>
            <a:r>
              <a:rPr lang="en-US" sz="2400" dirty="0"/>
              <a:t>Crop yields improved with better farming methods</a:t>
            </a:r>
          </a:p>
          <a:p>
            <a:pPr lvl="1"/>
            <a:r>
              <a:rPr lang="en-US" sz="2400" dirty="0"/>
              <a:t>New crops such as potatoes, turnips and alfalfa</a:t>
            </a:r>
          </a:p>
          <a:p>
            <a:pPr lvl="1"/>
            <a:r>
              <a:rPr lang="en-US" sz="2400" dirty="0"/>
              <a:t>Storage and distribution improved which alleviated famines and shortages.</a:t>
            </a:r>
          </a:p>
          <a:p>
            <a:r>
              <a:rPr lang="en-US" sz="2400" dirty="0"/>
              <a:t>Industrial Revolution was also a factor:</a:t>
            </a:r>
          </a:p>
          <a:p>
            <a:pPr lvl="1"/>
            <a:r>
              <a:rPr lang="en-US" sz="2400" dirty="0"/>
              <a:t>Improved </a:t>
            </a:r>
            <a:r>
              <a:rPr lang="en-US" sz="2400" dirty="0" smtClean="0"/>
              <a:t>sanitation/public health</a:t>
            </a:r>
            <a:endParaRPr lang="en-US" sz="2400" dirty="0"/>
          </a:p>
          <a:p>
            <a:pPr lvl="1"/>
            <a:r>
              <a:rPr lang="en-US" sz="2400" dirty="0"/>
              <a:t>Improved medical care</a:t>
            </a:r>
          </a:p>
          <a:p>
            <a:pPr lvl="1"/>
            <a:r>
              <a:rPr lang="en-US" sz="2400" dirty="0"/>
              <a:t>Disease prevention such as smallpox vaccine</a:t>
            </a:r>
          </a:p>
        </p:txBody>
      </p:sp>
      <p:pic>
        <p:nvPicPr>
          <p:cNvPr id="2050" name="Picture 2" descr="Pioneer Farming - The Iowa Agriculturist - Planting Small Gr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0034" y="1312108"/>
            <a:ext cx="2685126" cy="16560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eel Plow High Resolution Stock Photography and Images - Alam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5160" y="1342042"/>
            <a:ext cx="2155971" cy="16573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mallpox and the story of vaccination | Science Muse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2199" y="5237422"/>
            <a:ext cx="2186621" cy="16205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ncyclopedia of Greater Philadelphia | Flour Mill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0034" y="2985552"/>
            <a:ext cx="4841965" cy="225774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ttling the Great Plains: Inventions and Adaptati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0034" y="5254839"/>
            <a:ext cx="2632164" cy="16205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3497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37" y="176589"/>
            <a:ext cx="8534400" cy="1507067"/>
          </a:xfrm>
        </p:spPr>
        <p:txBody>
          <a:bodyPr>
            <a:normAutofit/>
          </a:bodyPr>
          <a:lstStyle/>
          <a:p>
            <a:r>
              <a:rPr lang="en-US" dirty="0" smtClean="0"/>
              <a:t>Demographic Transition Stages</a:t>
            </a:r>
            <a:endParaRPr lang="en-US" dirty="0"/>
          </a:p>
        </p:txBody>
      </p:sp>
      <p:sp>
        <p:nvSpPr>
          <p:cNvPr id="3" name="Content Placeholder 2"/>
          <p:cNvSpPr>
            <a:spLocks noGrp="1"/>
          </p:cNvSpPr>
          <p:nvPr>
            <p:ph idx="1"/>
          </p:nvPr>
        </p:nvSpPr>
        <p:spPr>
          <a:xfrm>
            <a:off x="243839" y="1282336"/>
            <a:ext cx="8391297" cy="5449389"/>
          </a:xfrm>
        </p:spPr>
        <p:txBody>
          <a:bodyPr>
            <a:normAutofit/>
          </a:bodyPr>
          <a:lstStyle/>
          <a:p>
            <a:r>
              <a:rPr lang="en-US" sz="2400" dirty="0" smtClean="0"/>
              <a:t>No nations still in Stage 1</a:t>
            </a:r>
          </a:p>
          <a:p>
            <a:r>
              <a:rPr lang="en-US" sz="2400" dirty="0" smtClean="0"/>
              <a:t>Industrial Revolution brought Stage 2 to Europe and North America early</a:t>
            </a:r>
          </a:p>
          <a:p>
            <a:pPr lvl="1"/>
            <a:r>
              <a:rPr lang="en-US" sz="2400" dirty="0" smtClean="0"/>
              <a:t>Africa, Asia, Latin America etc. mid 20</a:t>
            </a:r>
            <a:r>
              <a:rPr lang="en-US" sz="2400" baseline="30000" dirty="0" smtClean="0"/>
              <a:t>th</a:t>
            </a:r>
            <a:r>
              <a:rPr lang="en-US" sz="2400" dirty="0" smtClean="0"/>
              <a:t> century</a:t>
            </a:r>
          </a:p>
          <a:p>
            <a:pPr lvl="1"/>
            <a:r>
              <a:rPr lang="en-US" sz="2400" dirty="0" smtClean="0"/>
              <a:t>Diffusion of medical technology vs. industry</a:t>
            </a:r>
          </a:p>
          <a:p>
            <a:r>
              <a:rPr lang="en-US" sz="2400" dirty="0" smtClean="0"/>
              <a:t>Wealth &amp; Urbanization typically bring Stage 3</a:t>
            </a:r>
          </a:p>
          <a:p>
            <a:pPr lvl="1"/>
            <a:r>
              <a:rPr lang="en-US" sz="2400" dirty="0" smtClean="0"/>
              <a:t>Europe and North America Early 20</a:t>
            </a:r>
            <a:r>
              <a:rPr lang="en-US" sz="2400" baseline="30000" dirty="0" smtClean="0"/>
              <a:t>th</a:t>
            </a:r>
            <a:r>
              <a:rPr lang="en-US" sz="2400" dirty="0" smtClean="0"/>
              <a:t> century</a:t>
            </a:r>
          </a:p>
          <a:p>
            <a:pPr lvl="1"/>
            <a:r>
              <a:rPr lang="en-US" sz="2400" dirty="0" smtClean="0"/>
              <a:t>Asia and Latin Am. Recently</a:t>
            </a:r>
          </a:p>
          <a:p>
            <a:pPr lvl="1"/>
            <a:r>
              <a:rPr lang="en-US" sz="2400" dirty="0" smtClean="0"/>
              <a:t>Africa still mostly Stage 2</a:t>
            </a:r>
          </a:p>
        </p:txBody>
      </p:sp>
    </p:spTree>
    <p:custDataLst>
      <p:tags r:id="rId1"/>
    </p:custDataLst>
    <p:extLst>
      <p:ext uri="{BB962C8B-B14F-4D97-AF65-F5344CB8AC3E}">
        <p14:creationId xmlns:p14="http://schemas.microsoft.com/office/powerpoint/2010/main" val="219197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577" y="1382485"/>
            <a:ext cx="11464246" cy="5357949"/>
          </a:xfrm>
        </p:spPr>
        <p:txBody>
          <a:bodyPr>
            <a:normAutofit/>
          </a:bodyPr>
          <a:lstStyle/>
          <a:p>
            <a:r>
              <a:rPr lang="en-US" dirty="0" smtClean="0"/>
              <a:t>Europe mostly Stage 4 but diversity in U.S. keeps Total Fertility Rate higher</a:t>
            </a:r>
          </a:p>
          <a:p>
            <a:pPr lvl="1"/>
            <a:r>
              <a:rPr lang="en-US" dirty="0" smtClean="0"/>
              <a:t>Social changes promote transition growth. Examples include female employment, access to birth control, and investment for arts and entertainment programs.</a:t>
            </a:r>
          </a:p>
          <a:p>
            <a:r>
              <a:rPr lang="en-US" dirty="0" smtClean="0"/>
              <a:t>Eastern Europe in negative growth</a:t>
            </a:r>
          </a:p>
          <a:p>
            <a:pPr lvl="1"/>
            <a:r>
              <a:rPr lang="en-US" dirty="0" smtClean="0"/>
              <a:t>Transitional growth stunted by suppressed societies.  Examples included governments that promoted </a:t>
            </a:r>
            <a:r>
              <a:rPr lang="en-US" dirty="0" err="1" smtClean="0"/>
              <a:t>natalist</a:t>
            </a:r>
            <a:r>
              <a:rPr lang="en-US" dirty="0" smtClean="0"/>
              <a:t> policies, industrial value over environmental health, and poor healthcare systems.</a:t>
            </a:r>
          </a:p>
          <a:p>
            <a:r>
              <a:rPr lang="en-US" dirty="0" smtClean="0"/>
              <a:t>Outside of Europe and North America, the Crude Death Rate dropped due to outside forces vs. inner changes </a:t>
            </a:r>
          </a:p>
          <a:p>
            <a:pPr lvl="1"/>
            <a:r>
              <a:rPr lang="en-US" dirty="0" smtClean="0"/>
              <a:t>Colonization and Globalization pros / cons to Demographic Transition Stages.</a:t>
            </a:r>
          </a:p>
          <a:p>
            <a:pPr lvl="1"/>
            <a:r>
              <a:rPr lang="en-US" dirty="0" smtClean="0"/>
              <a:t>Harder to complete change or stages since CBR only altered by social change and not tech</a:t>
            </a:r>
          </a:p>
        </p:txBody>
      </p:sp>
      <p:sp>
        <p:nvSpPr>
          <p:cNvPr id="4" name="Title 1"/>
          <p:cNvSpPr>
            <a:spLocks noGrp="1"/>
          </p:cNvSpPr>
          <p:nvPr>
            <p:ph type="title"/>
          </p:nvPr>
        </p:nvSpPr>
        <p:spPr>
          <a:xfrm>
            <a:off x="344577" y="0"/>
            <a:ext cx="8534400" cy="1507067"/>
          </a:xfrm>
        </p:spPr>
        <p:txBody>
          <a:bodyPr>
            <a:normAutofit/>
          </a:bodyPr>
          <a:lstStyle/>
          <a:p>
            <a:r>
              <a:rPr lang="en-US" dirty="0" smtClean="0"/>
              <a:t>Demographic Transition Stages</a:t>
            </a:r>
            <a:endParaRPr lang="en-US" dirty="0"/>
          </a:p>
        </p:txBody>
      </p:sp>
    </p:spTree>
    <p:custDataLst>
      <p:tags r:id="rId1"/>
    </p:custDataLst>
    <p:extLst>
      <p:ext uri="{BB962C8B-B14F-4D97-AF65-F5344CB8AC3E}">
        <p14:creationId xmlns:p14="http://schemas.microsoft.com/office/powerpoint/2010/main" val="174309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eblij_ch02_fig14"/>
          <p:cNvPicPr>
            <a:picLocks noChangeAspect="1" noChangeArrowheads="1"/>
          </p:cNvPicPr>
          <p:nvPr/>
        </p:nvPicPr>
        <p:blipFill>
          <a:blip r:embed="rId4" cstate="print"/>
          <a:srcRect/>
          <a:stretch>
            <a:fillRect/>
          </a:stretch>
        </p:blipFill>
        <p:spPr bwMode="auto">
          <a:xfrm>
            <a:off x="1524000" y="1676400"/>
            <a:ext cx="9017000" cy="3754438"/>
          </a:xfrm>
          <a:prstGeom prst="rect">
            <a:avLst/>
          </a:prstGeom>
          <a:noFill/>
        </p:spPr>
      </p:pic>
      <p:sp>
        <p:nvSpPr>
          <p:cNvPr id="107523" name="Text Box 3"/>
          <p:cNvSpPr txBox="1">
            <a:spLocks noChangeArrowheads="1"/>
          </p:cNvSpPr>
          <p:nvPr/>
        </p:nvSpPr>
        <p:spPr bwMode="auto">
          <a:xfrm>
            <a:off x="1905000" y="0"/>
            <a:ext cx="8382000" cy="1587500"/>
          </a:xfrm>
          <a:prstGeom prst="rect">
            <a:avLst/>
          </a:prstGeom>
          <a:noFill/>
          <a:ln w="9525">
            <a:noFill/>
            <a:miter lim="800000"/>
            <a:headEnd/>
            <a:tailEnd/>
          </a:ln>
          <a:effectLst/>
        </p:spPr>
        <p:txBody>
          <a:bodyPr>
            <a:spAutoFit/>
          </a:bodyPr>
          <a:lstStyle/>
          <a:p>
            <a:pPr algn="ctr">
              <a:spcBef>
                <a:spcPct val="50000"/>
              </a:spcBef>
            </a:pPr>
            <a:r>
              <a:rPr lang="en-US" sz="2800" b="1">
                <a:solidFill>
                  <a:srgbClr val="663300"/>
                </a:solidFill>
              </a:rPr>
              <a:t>Population Pyramids</a:t>
            </a:r>
            <a:r>
              <a:rPr lang="en-US" sz="2800">
                <a:solidFill>
                  <a:srgbClr val="663300"/>
                </a:solidFill>
              </a:rPr>
              <a:t> – </a:t>
            </a:r>
          </a:p>
          <a:p>
            <a:pPr algn="ctr">
              <a:spcBef>
                <a:spcPct val="50000"/>
              </a:spcBef>
            </a:pPr>
            <a:r>
              <a:rPr lang="en-US" sz="2800"/>
              <a:t>Charts that show the percentages of each age group in the total population, divided by gender.</a:t>
            </a:r>
          </a:p>
        </p:txBody>
      </p:sp>
      <p:sp>
        <p:nvSpPr>
          <p:cNvPr id="107524" name="Text Box 4"/>
          <p:cNvSpPr txBox="1">
            <a:spLocks noChangeArrowheads="1"/>
          </p:cNvSpPr>
          <p:nvPr/>
        </p:nvSpPr>
        <p:spPr bwMode="auto">
          <a:xfrm>
            <a:off x="1524000" y="5562601"/>
            <a:ext cx="8915400" cy="1384995"/>
          </a:xfrm>
          <a:prstGeom prst="rect">
            <a:avLst/>
          </a:prstGeom>
          <a:noFill/>
          <a:ln w="9525">
            <a:noFill/>
            <a:miter lim="800000"/>
            <a:headEnd/>
            <a:tailEnd/>
          </a:ln>
          <a:effectLst/>
        </p:spPr>
        <p:txBody>
          <a:bodyPr>
            <a:spAutoFit/>
          </a:bodyPr>
          <a:lstStyle/>
          <a:p>
            <a:pPr algn="ctr">
              <a:spcBef>
                <a:spcPct val="50000"/>
              </a:spcBef>
            </a:pPr>
            <a:r>
              <a:rPr lang="en-US" sz="2800"/>
              <a:t>For poorer countries, the chart is shaped like a pyramid. Infant mortality rates are high, life expectancy is shorter. </a:t>
            </a:r>
          </a:p>
        </p:txBody>
      </p:sp>
    </p:spTree>
    <p:custDataLst>
      <p:tags r:id="rId1"/>
    </p:custDataLst>
    <p:extLst>
      <p:ext uri="{BB962C8B-B14F-4D97-AF65-F5344CB8AC3E}">
        <p14:creationId xmlns:p14="http://schemas.microsoft.com/office/powerpoint/2010/main" val="1732935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deblij_ch02_fig15"/>
          <p:cNvPicPr>
            <a:picLocks noChangeAspect="1" noChangeArrowheads="1"/>
          </p:cNvPicPr>
          <p:nvPr/>
        </p:nvPicPr>
        <p:blipFill>
          <a:blip r:embed="rId4" cstate="print"/>
          <a:srcRect/>
          <a:stretch>
            <a:fillRect/>
          </a:stretch>
        </p:blipFill>
        <p:spPr bwMode="auto">
          <a:xfrm>
            <a:off x="1676400" y="2016126"/>
            <a:ext cx="8915400" cy="3622675"/>
          </a:xfrm>
          <a:prstGeom prst="rect">
            <a:avLst/>
          </a:prstGeom>
          <a:noFill/>
        </p:spPr>
      </p:pic>
      <p:sp>
        <p:nvSpPr>
          <p:cNvPr id="112643" name="Text Box 3"/>
          <p:cNvSpPr txBox="1">
            <a:spLocks noChangeArrowheads="1"/>
          </p:cNvSpPr>
          <p:nvPr/>
        </p:nvSpPr>
        <p:spPr bwMode="auto">
          <a:xfrm>
            <a:off x="1905000" y="304801"/>
            <a:ext cx="8382000" cy="584775"/>
          </a:xfrm>
          <a:prstGeom prst="rect">
            <a:avLst/>
          </a:prstGeom>
          <a:noFill/>
          <a:ln w="9525">
            <a:noFill/>
            <a:miter lim="800000"/>
            <a:headEnd/>
            <a:tailEnd/>
          </a:ln>
          <a:effectLst/>
        </p:spPr>
        <p:txBody>
          <a:bodyPr>
            <a:spAutoFit/>
          </a:bodyPr>
          <a:lstStyle/>
          <a:p>
            <a:pPr algn="ctr">
              <a:spcBef>
                <a:spcPct val="50000"/>
              </a:spcBef>
            </a:pPr>
            <a:r>
              <a:rPr lang="en-US" sz="3200" b="1" dirty="0">
                <a:solidFill>
                  <a:srgbClr val="663300"/>
                </a:solidFill>
              </a:rPr>
              <a:t>Population Pyramids</a:t>
            </a:r>
            <a:endParaRPr lang="en-US" sz="2800" dirty="0">
              <a:solidFill>
                <a:srgbClr val="663300"/>
              </a:solidFill>
            </a:endParaRPr>
          </a:p>
        </p:txBody>
      </p:sp>
      <p:sp>
        <p:nvSpPr>
          <p:cNvPr id="112644" name="Text Box 4"/>
          <p:cNvSpPr txBox="1">
            <a:spLocks noChangeArrowheads="1"/>
          </p:cNvSpPr>
          <p:nvPr/>
        </p:nvSpPr>
        <p:spPr bwMode="auto">
          <a:xfrm>
            <a:off x="1905000" y="5715001"/>
            <a:ext cx="8382000" cy="1384995"/>
          </a:xfrm>
          <a:prstGeom prst="rect">
            <a:avLst/>
          </a:prstGeom>
          <a:noFill/>
          <a:ln w="9525">
            <a:noFill/>
            <a:miter lim="800000"/>
            <a:headEnd/>
            <a:tailEnd/>
          </a:ln>
          <a:effectLst/>
        </p:spPr>
        <p:txBody>
          <a:bodyPr>
            <a:spAutoFit/>
          </a:bodyPr>
          <a:lstStyle/>
          <a:p>
            <a:pPr algn="ctr">
              <a:spcBef>
                <a:spcPct val="50000"/>
              </a:spcBef>
            </a:pPr>
            <a:r>
              <a:rPr lang="en-US" sz="2800"/>
              <a:t>For wealthier countries, the chart is shaped like a lopsided vase. Population is aging, TFRs are declining.</a:t>
            </a:r>
          </a:p>
        </p:txBody>
      </p:sp>
    </p:spTree>
    <p:custDataLst>
      <p:tags r:id="rId1"/>
    </p:custDataLst>
    <p:extLst>
      <p:ext uri="{BB962C8B-B14F-4D97-AF65-F5344CB8AC3E}">
        <p14:creationId xmlns:p14="http://schemas.microsoft.com/office/powerpoint/2010/main" val="930199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76400" y="152400"/>
            <a:ext cx="4114800" cy="838200"/>
          </a:xfrm>
        </p:spPr>
        <p:txBody>
          <a:bodyPr/>
          <a:lstStyle/>
          <a:p>
            <a:r>
              <a:rPr lang="en-US" b="1">
                <a:solidFill>
                  <a:srgbClr val="663300"/>
                </a:solidFill>
                <a:effectLst>
                  <a:outerShdw blurRad="38100" dist="38100" dir="2700000" algn="tl">
                    <a:srgbClr val="C0C0C0"/>
                  </a:outerShdw>
                </a:effectLst>
              </a:rPr>
              <a:t>Population</a:t>
            </a:r>
          </a:p>
        </p:txBody>
      </p:sp>
      <p:sp>
        <p:nvSpPr>
          <p:cNvPr id="8195" name="Rectangle 3"/>
          <p:cNvSpPr>
            <a:spLocks noGrp="1" noChangeArrowheads="1"/>
          </p:cNvSpPr>
          <p:nvPr>
            <p:ph type="body" sz="half" idx="1"/>
          </p:nvPr>
        </p:nvSpPr>
        <p:spPr>
          <a:xfrm>
            <a:off x="87086" y="1066800"/>
            <a:ext cx="5932714" cy="5562600"/>
          </a:xfrm>
        </p:spPr>
        <p:txBody>
          <a:bodyPr/>
          <a:lstStyle/>
          <a:p>
            <a:r>
              <a:rPr lang="en-US" sz="2800" b="1" dirty="0"/>
              <a:t>Demographics </a:t>
            </a:r>
            <a:r>
              <a:rPr lang="en-US" sz="2800" dirty="0"/>
              <a:t>is the study of human population distribution and migration.</a:t>
            </a:r>
          </a:p>
          <a:p>
            <a:r>
              <a:rPr lang="en-US" sz="2800" dirty="0"/>
              <a:t>Key Issues of Demographics are:</a:t>
            </a:r>
          </a:p>
          <a:p>
            <a:pPr lvl="1"/>
            <a:r>
              <a:rPr lang="en-US" dirty="0"/>
              <a:t>Food Supply</a:t>
            </a:r>
          </a:p>
          <a:p>
            <a:pPr lvl="1"/>
            <a:r>
              <a:rPr lang="en-US" dirty="0"/>
              <a:t>Health and life expectancy</a:t>
            </a:r>
          </a:p>
          <a:p>
            <a:pPr lvl="1"/>
            <a:r>
              <a:rPr lang="en-US" dirty="0"/>
              <a:t>Status of women</a:t>
            </a:r>
          </a:p>
          <a:p>
            <a:pPr lvl="1"/>
            <a:r>
              <a:rPr lang="en-US" dirty="0"/>
              <a:t>Migration</a:t>
            </a:r>
          </a:p>
        </p:txBody>
      </p:sp>
      <p:pic>
        <p:nvPicPr>
          <p:cNvPr id="8196" name="Picture 4" descr="Jakarta, Indonesia"/>
          <p:cNvPicPr>
            <a:picLocks noChangeAspect="1" noChangeArrowheads="1"/>
          </p:cNvPicPr>
          <p:nvPr/>
        </p:nvPicPr>
        <p:blipFill>
          <a:blip r:embed="rId4" cstate="print"/>
          <a:srcRect/>
          <a:stretch>
            <a:fillRect/>
          </a:stretch>
        </p:blipFill>
        <p:spPr bwMode="auto">
          <a:xfrm>
            <a:off x="6726510" y="1066800"/>
            <a:ext cx="4298541" cy="5179639"/>
          </a:xfrm>
          <a:prstGeom prst="rect">
            <a:avLst/>
          </a:prstGeom>
          <a:noFill/>
        </p:spPr>
      </p:pic>
    </p:spTree>
    <p:custDataLst>
      <p:tags r:id="rId1"/>
    </p:custDataLst>
    <p:extLst>
      <p:ext uri="{BB962C8B-B14F-4D97-AF65-F5344CB8AC3E}">
        <p14:creationId xmlns:p14="http://schemas.microsoft.com/office/powerpoint/2010/main" val="425053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a:xfrm>
            <a:off x="2057400" y="4724400"/>
            <a:ext cx="8001000" cy="1828800"/>
          </a:xfrm>
        </p:spPr>
        <p:txBody>
          <a:bodyPr>
            <a:normAutofit/>
          </a:bodyPr>
          <a:lstStyle/>
          <a:p>
            <a:pPr algn="ctr"/>
            <a:r>
              <a:rPr lang="en-US" sz="2800" dirty="0"/>
              <a:t>Four Patterns of Population Structure</a:t>
            </a:r>
          </a:p>
          <a:p>
            <a:pPr algn="ctr"/>
            <a:r>
              <a:rPr lang="en-US" sz="2800" dirty="0"/>
              <a:t>Reflects different demographic transition stages</a:t>
            </a:r>
          </a:p>
          <a:p>
            <a:pPr algn="ctr"/>
            <a:r>
              <a:rPr lang="en-US" sz="2800" dirty="0"/>
              <a:t>Dependency ratios easy to visualize</a:t>
            </a:r>
          </a:p>
        </p:txBody>
      </p:sp>
      <p:pic>
        <p:nvPicPr>
          <p:cNvPr id="4" name="Picture 3" descr="Population Pyramid Shapes.jpg"/>
          <p:cNvPicPr>
            <a:picLocks noChangeAspect="1"/>
          </p:cNvPicPr>
          <p:nvPr/>
        </p:nvPicPr>
        <p:blipFill>
          <a:blip r:embed="rId4" cstate="print"/>
          <a:stretch>
            <a:fillRect/>
          </a:stretch>
        </p:blipFill>
        <p:spPr>
          <a:xfrm>
            <a:off x="1617294" y="838200"/>
            <a:ext cx="9050706" cy="3581400"/>
          </a:xfrm>
          <a:prstGeom prst="rect">
            <a:avLst/>
          </a:prstGeom>
        </p:spPr>
      </p:pic>
    </p:spTree>
    <p:custDataLst>
      <p:tags r:id="rId1"/>
    </p:custDataLst>
    <p:extLst>
      <p:ext uri="{BB962C8B-B14F-4D97-AF65-F5344CB8AC3E}">
        <p14:creationId xmlns:p14="http://schemas.microsoft.com/office/powerpoint/2010/main" val="1917137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op"/>
          <p:cNvPicPr>
            <a:picLocks noChangeAspect="1" noChangeArrowheads="1"/>
          </p:cNvPicPr>
          <p:nvPr/>
        </p:nvPicPr>
        <p:blipFill>
          <a:blip r:embed="rId4" cstate="print"/>
          <a:srcRect/>
          <a:stretch>
            <a:fillRect/>
          </a:stretch>
        </p:blipFill>
        <p:spPr bwMode="auto">
          <a:xfrm>
            <a:off x="3237410" y="0"/>
            <a:ext cx="8954589" cy="6858000"/>
          </a:xfrm>
          <a:prstGeom prst="rect">
            <a:avLst/>
          </a:prstGeom>
          <a:noFill/>
        </p:spPr>
      </p:pic>
      <p:sp>
        <p:nvSpPr>
          <p:cNvPr id="77827" name="Text Box 3"/>
          <p:cNvSpPr txBox="1">
            <a:spLocks noChangeArrowheads="1"/>
          </p:cNvSpPr>
          <p:nvPr/>
        </p:nvSpPr>
        <p:spPr bwMode="auto">
          <a:xfrm>
            <a:off x="0" y="246017"/>
            <a:ext cx="3056709" cy="1066800"/>
          </a:xfrm>
          <a:prstGeom prst="rect">
            <a:avLst/>
          </a:prstGeom>
          <a:noFill/>
          <a:ln w="9525">
            <a:noFill/>
            <a:miter lim="800000"/>
            <a:headEnd/>
            <a:tailEnd/>
          </a:ln>
          <a:effectLst/>
        </p:spPr>
        <p:txBody>
          <a:bodyPr wrap="square">
            <a:spAutoFit/>
          </a:bodyPr>
          <a:lstStyle/>
          <a:p>
            <a:r>
              <a:rPr lang="en-US" sz="3200" b="1" dirty="0">
                <a:solidFill>
                  <a:srgbClr val="663300"/>
                </a:solidFill>
              </a:rPr>
              <a:t>Population of</a:t>
            </a:r>
          </a:p>
          <a:p>
            <a:r>
              <a:rPr lang="en-US" sz="3200" b="1" dirty="0">
                <a:solidFill>
                  <a:srgbClr val="663300"/>
                </a:solidFill>
              </a:rPr>
              <a:t>Germany, 1989</a:t>
            </a:r>
          </a:p>
        </p:txBody>
      </p:sp>
    </p:spTree>
    <p:custDataLst>
      <p:tags r:id="rId1"/>
    </p:custDataLst>
    <p:extLst>
      <p:ext uri="{BB962C8B-B14F-4D97-AF65-F5344CB8AC3E}">
        <p14:creationId xmlns:p14="http://schemas.microsoft.com/office/powerpoint/2010/main" val="986971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Senior Citizens US Map"/>
          <p:cNvPicPr>
            <a:picLocks noChangeAspect="1" noChangeArrowheads="1"/>
          </p:cNvPicPr>
          <p:nvPr/>
        </p:nvPicPr>
        <p:blipFill>
          <a:blip r:embed="rId4" cstate="print"/>
          <a:srcRect/>
          <a:stretch>
            <a:fillRect/>
          </a:stretch>
        </p:blipFill>
        <p:spPr bwMode="auto">
          <a:xfrm>
            <a:off x="0" y="0"/>
            <a:ext cx="9030789" cy="6858000"/>
          </a:xfrm>
          <a:prstGeom prst="rect">
            <a:avLst/>
          </a:prstGeom>
          <a:noFill/>
        </p:spPr>
      </p:pic>
      <p:sp>
        <p:nvSpPr>
          <p:cNvPr id="2" name="Rectangle 1"/>
          <p:cNvSpPr/>
          <p:nvPr/>
        </p:nvSpPr>
        <p:spPr>
          <a:xfrm>
            <a:off x="9109165" y="271866"/>
            <a:ext cx="2995749" cy="5940088"/>
          </a:xfrm>
          <a:prstGeom prst="rect">
            <a:avLst/>
          </a:prstGeom>
        </p:spPr>
        <p:txBody>
          <a:bodyPr wrap="square">
            <a:spAutoFit/>
          </a:bodyPr>
          <a:lstStyle/>
          <a:p>
            <a:pPr marL="285750" indent="-285750">
              <a:buFont typeface="Arial" panose="020B0604020202020204" pitchFamily="34" charset="0"/>
              <a:buChar char="•"/>
            </a:pPr>
            <a:r>
              <a:rPr lang="en-US" sz="2000" dirty="0"/>
              <a:t>85 years and older is the fastest growing group in the US </a:t>
            </a:r>
            <a:r>
              <a:rPr lang="en-US" sz="2000" dirty="0" smtClean="0"/>
              <a:t>Population</a:t>
            </a:r>
          </a:p>
          <a:p>
            <a:pPr marL="285750" indent="-285750">
              <a:buFont typeface="Arial" panose="020B0604020202020204" pitchFamily="34" charset="0"/>
              <a:buChar char="•"/>
            </a:pPr>
            <a:r>
              <a:rPr lang="en-US" sz="2000" dirty="0" smtClean="0"/>
              <a:t>2005 </a:t>
            </a:r>
            <a:r>
              <a:rPr lang="en-US" sz="2000" dirty="0"/>
              <a:t>the “old </a:t>
            </a:r>
            <a:r>
              <a:rPr lang="en-US" sz="2000" dirty="0" err="1"/>
              <a:t>old</a:t>
            </a:r>
            <a:r>
              <a:rPr lang="en-US" sz="2000" dirty="0"/>
              <a:t>” topped 5 </a:t>
            </a:r>
            <a:r>
              <a:rPr lang="en-US" sz="2000" dirty="0" smtClean="0"/>
              <a:t>million.</a:t>
            </a:r>
          </a:p>
          <a:p>
            <a:endParaRPr lang="en-US" sz="2000" dirty="0" smtClean="0"/>
          </a:p>
          <a:p>
            <a:pPr marL="285750" indent="-285750">
              <a:buFont typeface="Arial" panose="020B0604020202020204" pitchFamily="34" charset="0"/>
              <a:buChar char="•"/>
            </a:pPr>
            <a:r>
              <a:rPr lang="en-US" sz="2000" dirty="0" smtClean="0"/>
              <a:t>By </a:t>
            </a:r>
            <a:r>
              <a:rPr lang="en-US" sz="2000" dirty="0"/>
              <a:t>2050 it is expected to be 20 </a:t>
            </a:r>
            <a:r>
              <a:rPr lang="en-US" sz="2000" dirty="0" smtClean="0"/>
              <a:t>million</a:t>
            </a:r>
          </a:p>
          <a:p>
            <a:endParaRPr lang="en-US" sz="2000" dirty="0" smtClean="0"/>
          </a:p>
          <a:p>
            <a:pPr marL="285750" indent="-285750">
              <a:buFont typeface="Arial" panose="020B0604020202020204" pitchFamily="34" charset="0"/>
              <a:buChar char="•"/>
            </a:pPr>
            <a:r>
              <a:rPr lang="en-US" sz="2000" dirty="0" smtClean="0"/>
              <a:t>Midwest </a:t>
            </a:r>
            <a:r>
              <a:rPr lang="en-US" sz="2000" dirty="0"/>
              <a:t>has a high percentage since the young leave for jobs elsewhere. </a:t>
            </a:r>
            <a:endParaRPr lang="en-US" sz="2000" dirty="0" smtClean="0"/>
          </a:p>
          <a:p>
            <a:endParaRPr lang="en-US" sz="2000" dirty="0" smtClean="0"/>
          </a:p>
          <a:p>
            <a:pPr marL="285750" indent="-285750">
              <a:buFont typeface="Arial" panose="020B0604020202020204" pitchFamily="34" charset="0"/>
              <a:buChar char="•"/>
            </a:pPr>
            <a:r>
              <a:rPr lang="en-US" sz="2000" dirty="0" smtClean="0"/>
              <a:t>Boston </a:t>
            </a:r>
            <a:r>
              <a:rPr lang="en-US" sz="2000" dirty="0"/>
              <a:t>and San Francisco have gone grayer as seniors age in place.</a:t>
            </a:r>
          </a:p>
        </p:txBody>
      </p:sp>
    </p:spTree>
    <p:custDataLst>
      <p:tags r:id="rId1"/>
    </p:custDataLst>
    <p:extLst>
      <p:ext uri="{BB962C8B-B14F-4D97-AF65-F5344CB8AC3E}">
        <p14:creationId xmlns:p14="http://schemas.microsoft.com/office/powerpoint/2010/main" val="1634448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209800" y="228600"/>
            <a:ext cx="7772400" cy="381000"/>
          </a:xfrm>
        </p:spPr>
        <p:txBody>
          <a:bodyPr>
            <a:normAutofit fontScale="90000"/>
          </a:bodyPr>
          <a:lstStyle/>
          <a:p>
            <a:r>
              <a:rPr lang="en-US" b="1">
                <a:solidFill>
                  <a:srgbClr val="663300"/>
                </a:solidFill>
                <a:effectLst>
                  <a:outerShdw blurRad="38100" dist="38100" dir="2700000" algn="tl">
                    <a:srgbClr val="C0C0C0"/>
                  </a:outerShdw>
                </a:effectLst>
              </a:rPr>
              <a:t>Low Growth in Denmark</a:t>
            </a:r>
          </a:p>
        </p:txBody>
      </p:sp>
      <p:pic>
        <p:nvPicPr>
          <p:cNvPr id="165892" name="Picture 4"/>
          <p:cNvPicPr>
            <a:picLocks noGrp="1" noChangeAspect="1" noChangeArrowheads="1"/>
          </p:cNvPicPr>
          <p:nvPr>
            <p:ph idx="1"/>
          </p:nvPr>
        </p:nvPicPr>
        <p:blipFill>
          <a:blip r:embed="rId4" cstate="print"/>
          <a:srcRect/>
          <a:stretch>
            <a:fillRect/>
          </a:stretch>
        </p:blipFill>
        <p:spPr>
          <a:xfrm>
            <a:off x="1524000" y="1263651"/>
            <a:ext cx="9144000" cy="3910013"/>
          </a:xfrm>
        </p:spPr>
      </p:pic>
      <p:sp>
        <p:nvSpPr>
          <p:cNvPr id="165891" name="Text Box 3"/>
          <p:cNvSpPr txBox="1">
            <a:spLocks noChangeArrowheads="1"/>
          </p:cNvSpPr>
          <p:nvPr/>
        </p:nvSpPr>
        <p:spPr bwMode="auto">
          <a:xfrm>
            <a:off x="461554" y="5617030"/>
            <a:ext cx="10206446" cy="646331"/>
          </a:xfrm>
          <a:prstGeom prst="rect">
            <a:avLst/>
          </a:prstGeom>
          <a:noFill/>
          <a:ln w="9525">
            <a:noFill/>
            <a:miter lim="800000"/>
            <a:headEnd/>
            <a:tailEnd/>
          </a:ln>
          <a:effectLst/>
        </p:spPr>
        <p:txBody>
          <a:bodyPr wrap="square">
            <a:spAutoFit/>
          </a:bodyPr>
          <a:lstStyle/>
          <a:p>
            <a:pPr marL="1023938" indent="-1023938" eaLnBrk="0" hangingPunct="0">
              <a:spcBef>
                <a:spcPct val="50000"/>
              </a:spcBef>
            </a:pPr>
            <a:r>
              <a:rPr lang="en-US" b="1" dirty="0" smtClean="0"/>
              <a:t>                Since </a:t>
            </a:r>
            <a:r>
              <a:rPr lang="en-US" b="1" dirty="0"/>
              <a:t>the</a:t>
            </a:r>
            <a:r>
              <a:rPr lang="en-US" dirty="0"/>
              <a:t> </a:t>
            </a:r>
            <a:r>
              <a:rPr lang="en-US" b="1" dirty="0">
                <a:effectLst>
                  <a:outerShdw blurRad="38100" dist="38100" dir="2700000" algn="tl">
                    <a:srgbClr val="C0C0C0"/>
                  </a:outerShdw>
                </a:effectLst>
              </a:rPr>
              <a:t>1970s, with little population growth since then. Its </a:t>
            </a:r>
            <a:r>
              <a:rPr lang="en-US" b="1" dirty="0" smtClean="0">
                <a:effectLst>
                  <a:outerShdw blurRad="38100" dist="38100" dir="2700000" algn="tl">
                    <a:srgbClr val="C0C0C0"/>
                  </a:outerShdw>
                </a:effectLst>
              </a:rPr>
              <a:t>population pyramid </a:t>
            </a:r>
            <a:r>
              <a:rPr lang="en-US" b="1" dirty="0">
                <a:effectLst>
                  <a:outerShdw blurRad="38100" dist="38100" dir="2700000" algn="tl">
                    <a:srgbClr val="C0C0C0"/>
                  </a:outerShdw>
                </a:effectLst>
              </a:rPr>
              <a:t>shows increasing numbers of elderly and few children.</a:t>
            </a:r>
          </a:p>
        </p:txBody>
      </p:sp>
    </p:spTree>
    <p:custDataLst>
      <p:tags r:id="rId1"/>
    </p:custDataLst>
    <p:extLst>
      <p:ext uri="{BB962C8B-B14F-4D97-AF65-F5344CB8AC3E}">
        <p14:creationId xmlns:p14="http://schemas.microsoft.com/office/powerpoint/2010/main" val="35350286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sz="half" idx="1"/>
          </p:nvPr>
        </p:nvSpPr>
        <p:spPr>
          <a:xfrm>
            <a:off x="1676400" y="228600"/>
            <a:ext cx="4572000" cy="6400800"/>
          </a:xfrm>
        </p:spPr>
        <p:txBody>
          <a:bodyPr>
            <a:normAutofit fontScale="92500" lnSpcReduction="10000"/>
          </a:bodyPr>
          <a:lstStyle/>
          <a:p>
            <a:pPr>
              <a:lnSpc>
                <a:spcPct val="90000"/>
              </a:lnSpc>
            </a:pPr>
            <a:r>
              <a:rPr lang="en-US" sz="2800" dirty="0"/>
              <a:t>In 1798 he published </a:t>
            </a:r>
            <a:r>
              <a:rPr lang="en-US" sz="2800" b="1" i="1" dirty="0"/>
              <a:t>An Essay on the Principle of Population</a:t>
            </a:r>
          </a:p>
          <a:p>
            <a:pPr>
              <a:lnSpc>
                <a:spcPct val="90000"/>
              </a:lnSpc>
            </a:pPr>
            <a:r>
              <a:rPr lang="en-US" sz="2800" dirty="0"/>
              <a:t>World’s population was expanding more rapidly than food production.</a:t>
            </a:r>
          </a:p>
          <a:p>
            <a:pPr>
              <a:lnSpc>
                <a:spcPct val="90000"/>
              </a:lnSpc>
            </a:pPr>
            <a:r>
              <a:rPr lang="en-US" sz="2800" dirty="0"/>
              <a:t>1</a:t>
            </a:r>
            <a:r>
              <a:rPr lang="en-US" sz="2800" baseline="30000" dirty="0"/>
              <a:t>st</a:t>
            </a:r>
            <a:r>
              <a:rPr lang="en-US" sz="2800" dirty="0"/>
              <a:t> to recognize exponential population growth.</a:t>
            </a:r>
          </a:p>
          <a:p>
            <a:pPr>
              <a:lnSpc>
                <a:spcPct val="90000"/>
              </a:lnSpc>
            </a:pPr>
            <a:r>
              <a:rPr lang="en-US" sz="2800" dirty="0"/>
              <a:t>Predicted population pressure on resources would lead to disease, famine, war, &amp;/or moral restraint</a:t>
            </a:r>
          </a:p>
          <a:p>
            <a:pPr>
              <a:lnSpc>
                <a:spcPct val="90000"/>
              </a:lnSpc>
            </a:pPr>
            <a:r>
              <a:rPr lang="en-US" sz="2800" dirty="0"/>
              <a:t>Today Neo-Malthusians revive theory but add pressures on fuel resources, clean air etc.</a:t>
            </a:r>
          </a:p>
        </p:txBody>
      </p:sp>
      <p:pic>
        <p:nvPicPr>
          <p:cNvPr id="53251" name="Picture 3" descr="Malthus_gr"/>
          <p:cNvPicPr>
            <a:picLocks noChangeAspect="1" noChangeArrowheads="1"/>
          </p:cNvPicPr>
          <p:nvPr/>
        </p:nvPicPr>
        <p:blipFill>
          <a:blip r:embed="rId4" cstate="print"/>
          <a:srcRect/>
          <a:stretch>
            <a:fillRect/>
          </a:stretch>
        </p:blipFill>
        <p:spPr bwMode="auto">
          <a:xfrm>
            <a:off x="6477001" y="1524000"/>
            <a:ext cx="3870325" cy="4800600"/>
          </a:xfrm>
          <a:prstGeom prst="rect">
            <a:avLst/>
          </a:prstGeom>
          <a:noFill/>
        </p:spPr>
      </p:pic>
      <p:sp>
        <p:nvSpPr>
          <p:cNvPr id="53252" name="Text Box 4"/>
          <p:cNvSpPr txBox="1">
            <a:spLocks noChangeArrowheads="1"/>
          </p:cNvSpPr>
          <p:nvPr/>
        </p:nvSpPr>
        <p:spPr bwMode="auto">
          <a:xfrm>
            <a:off x="6324600" y="422276"/>
            <a:ext cx="4343400" cy="646331"/>
          </a:xfrm>
          <a:prstGeom prst="rect">
            <a:avLst/>
          </a:prstGeom>
          <a:noFill/>
          <a:ln w="9525">
            <a:noFill/>
            <a:miter lim="800000"/>
            <a:headEnd/>
            <a:tailEnd/>
          </a:ln>
          <a:effectLst/>
        </p:spPr>
        <p:txBody>
          <a:bodyPr>
            <a:spAutoFit/>
          </a:bodyPr>
          <a:lstStyle/>
          <a:p>
            <a:r>
              <a:rPr lang="en-US" b="1">
                <a:solidFill>
                  <a:srgbClr val="663300"/>
                </a:solidFill>
              </a:rPr>
              <a:t>Rev. Thomas Malthus </a:t>
            </a:r>
          </a:p>
          <a:p>
            <a:r>
              <a:rPr lang="en-US" b="1">
                <a:solidFill>
                  <a:srgbClr val="663300"/>
                </a:solidFill>
              </a:rPr>
              <a:t>1766-1834</a:t>
            </a:r>
          </a:p>
        </p:txBody>
      </p:sp>
    </p:spTree>
    <p:custDataLst>
      <p:tags r:id="rId1"/>
    </p:custDataLst>
    <p:extLst>
      <p:ext uri="{BB962C8B-B14F-4D97-AF65-F5344CB8AC3E}">
        <p14:creationId xmlns:p14="http://schemas.microsoft.com/office/powerpoint/2010/main" val="306932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534400" cy="1507067"/>
          </a:xfrm>
        </p:spPr>
        <p:txBody>
          <a:bodyPr/>
          <a:lstStyle/>
          <a:p>
            <a:r>
              <a:rPr lang="en-US" dirty="0" smtClean="0"/>
              <a:t>Overpopulation Critics</a:t>
            </a:r>
            <a:endParaRPr lang="en-US" dirty="0"/>
          </a:p>
        </p:txBody>
      </p:sp>
      <p:sp>
        <p:nvSpPr>
          <p:cNvPr id="6" name="Content Placeholder 5"/>
          <p:cNvSpPr>
            <a:spLocks noGrp="1"/>
          </p:cNvSpPr>
          <p:nvPr>
            <p:ph idx="1"/>
          </p:nvPr>
        </p:nvSpPr>
        <p:spPr>
          <a:xfrm>
            <a:off x="102325" y="1090748"/>
            <a:ext cx="10374085" cy="4979126"/>
          </a:xfrm>
        </p:spPr>
        <p:txBody>
          <a:bodyPr>
            <a:normAutofit/>
          </a:bodyPr>
          <a:lstStyle/>
          <a:p>
            <a:r>
              <a:rPr lang="en-US" sz="2400" dirty="0" smtClean="0"/>
              <a:t>Critical counterpoints to the overpopulation fears of Malthus:</a:t>
            </a:r>
          </a:p>
          <a:p>
            <a:pPr lvl="1"/>
            <a:r>
              <a:rPr lang="en-US" sz="2400" dirty="0" smtClean="0"/>
              <a:t>World has enough but capitalism leads to unequal distribution</a:t>
            </a:r>
          </a:p>
          <a:p>
            <a:pPr lvl="1"/>
            <a:r>
              <a:rPr lang="en-US" sz="2400" dirty="0" smtClean="0"/>
              <a:t>Stage 3 &amp; 4 pop growth were not foreseen by Malthus</a:t>
            </a:r>
          </a:p>
          <a:p>
            <a:r>
              <a:rPr lang="en-US" sz="2400" dirty="0" smtClean="0"/>
              <a:t>Technology, science, and medical advances can expand resources &amp; carrying capacity</a:t>
            </a:r>
          </a:p>
          <a:p>
            <a:pPr lvl="1"/>
            <a:r>
              <a:rPr lang="en-US" sz="2400" dirty="0" smtClean="0"/>
              <a:t>Ex. Since 1950 food production grew faster than NIR even though NIR was at highest rates</a:t>
            </a:r>
          </a:p>
        </p:txBody>
      </p:sp>
      <p:sp>
        <p:nvSpPr>
          <p:cNvPr id="2" name="Rectangle 1"/>
          <p:cNvSpPr/>
          <p:nvPr/>
        </p:nvSpPr>
        <p:spPr>
          <a:xfrm>
            <a:off x="294349" y="5816713"/>
            <a:ext cx="8701605" cy="369332"/>
          </a:xfrm>
          <a:prstGeom prst="rect">
            <a:avLst/>
          </a:prstGeom>
        </p:spPr>
        <p:txBody>
          <a:bodyPr wrap="square">
            <a:spAutoFit/>
          </a:bodyPr>
          <a:lstStyle/>
          <a:p>
            <a:r>
              <a:rPr lang="en-US" dirty="0" smtClean="0"/>
              <a:t>***CBR </a:t>
            </a:r>
            <a:r>
              <a:rPr lang="en-US" dirty="0"/>
              <a:t>affected </a:t>
            </a:r>
            <a:r>
              <a:rPr lang="en-US" dirty="0" smtClean="0"/>
              <a:t>by Economy, Religion, Education, &amp; Status </a:t>
            </a:r>
            <a:r>
              <a:rPr lang="en-US" dirty="0"/>
              <a:t>of women</a:t>
            </a:r>
          </a:p>
        </p:txBody>
      </p:sp>
    </p:spTree>
    <p:custDataLst>
      <p:tags r:id="rId1"/>
    </p:custDataLst>
    <p:extLst>
      <p:ext uri="{BB962C8B-B14F-4D97-AF65-F5344CB8AC3E}">
        <p14:creationId xmlns:p14="http://schemas.microsoft.com/office/powerpoint/2010/main" val="3108623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13857" y="287624"/>
            <a:ext cx="3565571" cy="1312577"/>
          </a:xfrm>
        </p:spPr>
        <p:txBody>
          <a:bodyPr/>
          <a:lstStyle/>
          <a:p>
            <a:pPr eaLnBrk="1" hangingPunct="1">
              <a:defRPr/>
            </a:pPr>
            <a:r>
              <a:rPr lang="en-US" dirty="0"/>
              <a:t>Why Migrate?</a:t>
            </a:r>
          </a:p>
        </p:txBody>
      </p:sp>
      <p:sp>
        <p:nvSpPr>
          <p:cNvPr id="5123" name="Rectangle 3"/>
          <p:cNvSpPr>
            <a:spLocks noGrp="1" noChangeArrowheads="1"/>
          </p:cNvSpPr>
          <p:nvPr>
            <p:ph type="body" idx="1"/>
          </p:nvPr>
        </p:nvSpPr>
        <p:spPr>
          <a:xfrm>
            <a:off x="6096000" y="1600201"/>
            <a:ext cx="4114800" cy="4530725"/>
          </a:xfrm>
        </p:spPr>
        <p:txBody>
          <a:bodyPr/>
          <a:lstStyle/>
          <a:p>
            <a:pPr eaLnBrk="1" hangingPunct="1">
              <a:lnSpc>
                <a:spcPct val="90000"/>
              </a:lnSpc>
              <a:buFont typeface="Wingdings" pitchFamily="2" charset="2"/>
              <a:buNone/>
              <a:defRPr/>
            </a:pPr>
            <a:r>
              <a:rPr lang="en-US" sz="2400" dirty="0"/>
              <a:t>3 Common Objectives</a:t>
            </a:r>
          </a:p>
          <a:p>
            <a:pPr eaLnBrk="1" hangingPunct="1">
              <a:lnSpc>
                <a:spcPct val="90000"/>
              </a:lnSpc>
              <a:defRPr/>
            </a:pPr>
            <a:r>
              <a:rPr lang="en-US" sz="2400" dirty="0"/>
              <a:t>Economic Opportunity</a:t>
            </a:r>
          </a:p>
          <a:p>
            <a:pPr eaLnBrk="1" hangingPunct="1">
              <a:lnSpc>
                <a:spcPct val="90000"/>
              </a:lnSpc>
              <a:defRPr/>
            </a:pPr>
            <a:r>
              <a:rPr lang="en-US" sz="2400" dirty="0"/>
              <a:t>Cultural Freedom</a:t>
            </a:r>
          </a:p>
          <a:p>
            <a:pPr eaLnBrk="1" hangingPunct="1">
              <a:lnSpc>
                <a:spcPct val="90000"/>
              </a:lnSpc>
              <a:defRPr/>
            </a:pPr>
            <a:r>
              <a:rPr lang="en-US" sz="2400" dirty="0"/>
              <a:t>Environmental Comfort</a:t>
            </a:r>
          </a:p>
          <a:p>
            <a:pPr eaLnBrk="1" hangingPunct="1">
              <a:lnSpc>
                <a:spcPct val="90000"/>
              </a:lnSpc>
              <a:defRPr/>
            </a:pPr>
            <a:r>
              <a:rPr lang="en-US" sz="2400" dirty="0"/>
              <a:t>3 areas of study</a:t>
            </a:r>
          </a:p>
          <a:p>
            <a:pPr lvl="1" eaLnBrk="1" hangingPunct="1">
              <a:lnSpc>
                <a:spcPct val="90000"/>
              </a:lnSpc>
              <a:defRPr/>
            </a:pPr>
            <a:r>
              <a:rPr lang="en-US" sz="2000" dirty="0"/>
              <a:t>Why move?</a:t>
            </a:r>
          </a:p>
          <a:p>
            <a:pPr lvl="1" eaLnBrk="1" hangingPunct="1">
              <a:lnSpc>
                <a:spcPct val="90000"/>
              </a:lnSpc>
              <a:defRPr/>
            </a:pPr>
            <a:r>
              <a:rPr lang="en-US" sz="2000" dirty="0"/>
              <a:t>How far?</a:t>
            </a:r>
          </a:p>
          <a:p>
            <a:pPr lvl="1" eaLnBrk="1" hangingPunct="1">
              <a:lnSpc>
                <a:spcPct val="90000"/>
              </a:lnSpc>
              <a:defRPr/>
            </a:pPr>
            <a:r>
              <a:rPr lang="en-US" sz="2000" dirty="0"/>
              <a:t>Who moves?</a:t>
            </a:r>
          </a:p>
          <a:p>
            <a:pPr eaLnBrk="1" hangingPunct="1">
              <a:lnSpc>
                <a:spcPct val="90000"/>
              </a:lnSpc>
              <a:defRPr/>
            </a:pPr>
            <a:endParaRPr lang="en-US" sz="2400" dirty="0"/>
          </a:p>
        </p:txBody>
      </p:sp>
      <p:pic>
        <p:nvPicPr>
          <p:cNvPr id="4100" name="Picture 4"/>
          <p:cNvPicPr>
            <a:picLocks noChangeAspect="1" noChangeArrowheads="1"/>
          </p:cNvPicPr>
          <p:nvPr/>
        </p:nvPicPr>
        <p:blipFill>
          <a:blip r:embed="rId3" cstate="print"/>
          <a:srcRect/>
          <a:stretch>
            <a:fillRect/>
          </a:stretch>
        </p:blipFill>
        <p:spPr bwMode="auto">
          <a:xfrm>
            <a:off x="1073332" y="1489167"/>
            <a:ext cx="4267200" cy="3363913"/>
          </a:xfrm>
          <a:prstGeom prst="rect">
            <a:avLst/>
          </a:prstGeom>
          <a:noFill/>
          <a:ln w="9525">
            <a:noFill/>
            <a:miter lim="800000"/>
            <a:headEnd/>
            <a:tailEnd/>
          </a:ln>
        </p:spPr>
      </p:pic>
    </p:spTree>
    <p:extLst>
      <p:ext uri="{BB962C8B-B14F-4D97-AF65-F5344CB8AC3E}">
        <p14:creationId xmlns:p14="http://schemas.microsoft.com/office/powerpoint/2010/main" val="3787282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47" y="14756"/>
            <a:ext cx="8534400" cy="1507067"/>
          </a:xfrm>
        </p:spPr>
        <p:txBody>
          <a:bodyPr/>
          <a:lstStyle/>
          <a:p>
            <a:r>
              <a:rPr lang="en-US" dirty="0" smtClean="0"/>
              <a:t>Circulation &amp; Activity Space</a:t>
            </a:r>
            <a:endParaRPr lang="en-US" dirty="0"/>
          </a:p>
        </p:txBody>
      </p:sp>
      <p:sp>
        <p:nvSpPr>
          <p:cNvPr id="3" name="Content Placeholder 2"/>
          <p:cNvSpPr>
            <a:spLocks noGrp="1"/>
          </p:cNvSpPr>
          <p:nvPr>
            <p:ph idx="1"/>
          </p:nvPr>
        </p:nvSpPr>
        <p:spPr>
          <a:xfrm>
            <a:off x="414247" y="1521823"/>
            <a:ext cx="9234850" cy="5079274"/>
          </a:xfrm>
        </p:spPr>
        <p:txBody>
          <a:bodyPr>
            <a:normAutofit/>
          </a:bodyPr>
          <a:lstStyle/>
          <a:p>
            <a:r>
              <a:rPr lang="en-US" sz="2800" dirty="0"/>
              <a:t>Space of movement for daily activities</a:t>
            </a:r>
          </a:p>
          <a:p>
            <a:pPr lvl="1"/>
            <a:r>
              <a:rPr lang="en-US" dirty="0" smtClean="0"/>
              <a:t>Circulation to jobs &amp; schools</a:t>
            </a:r>
          </a:p>
          <a:p>
            <a:pPr lvl="1"/>
            <a:r>
              <a:rPr lang="en-US" dirty="0" smtClean="0"/>
              <a:t>Expands with age</a:t>
            </a:r>
          </a:p>
          <a:p>
            <a:pPr lvl="1"/>
            <a:r>
              <a:rPr lang="en-US" dirty="0" smtClean="0"/>
              <a:t>Expands with ability &amp; opportunity to travel</a:t>
            </a:r>
          </a:p>
          <a:p>
            <a:pPr lvl="2"/>
            <a:r>
              <a:rPr lang="en-US" sz="2800" dirty="0"/>
              <a:t>Larger in suburb vs. city</a:t>
            </a:r>
          </a:p>
          <a:p>
            <a:r>
              <a:rPr lang="en-US" sz="2800" dirty="0"/>
              <a:t>Awareness space may be limited by poverty or physical isolation</a:t>
            </a:r>
          </a:p>
          <a:p>
            <a:r>
              <a:rPr lang="en-US" sz="2800" dirty="0"/>
              <a:t>Space-time prism sets limits for activities</a:t>
            </a:r>
          </a:p>
        </p:txBody>
      </p:sp>
    </p:spTree>
    <p:extLst>
      <p:ext uri="{BB962C8B-B14F-4D97-AF65-F5344CB8AC3E}">
        <p14:creationId xmlns:p14="http://schemas.microsoft.com/office/powerpoint/2010/main" val="1170204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71674" y="185297"/>
            <a:ext cx="4079377" cy="1608668"/>
          </a:xfrm>
        </p:spPr>
        <p:txBody>
          <a:bodyPr/>
          <a:lstStyle/>
          <a:p>
            <a:pPr eaLnBrk="1" hangingPunct="1">
              <a:defRPr/>
            </a:pPr>
            <a:r>
              <a:rPr lang="en-US" dirty="0"/>
              <a:t>Why Migrate?</a:t>
            </a:r>
          </a:p>
        </p:txBody>
      </p:sp>
      <p:sp>
        <p:nvSpPr>
          <p:cNvPr id="7171" name="Rectangle 3"/>
          <p:cNvSpPr>
            <a:spLocks noGrp="1" noChangeArrowheads="1"/>
          </p:cNvSpPr>
          <p:nvPr>
            <p:ph type="body" idx="1"/>
          </p:nvPr>
        </p:nvSpPr>
        <p:spPr>
          <a:xfrm>
            <a:off x="1981200" y="1600200"/>
            <a:ext cx="4953000" cy="4953000"/>
          </a:xfrm>
        </p:spPr>
        <p:txBody>
          <a:bodyPr>
            <a:normAutofit lnSpcReduction="10000"/>
          </a:bodyPr>
          <a:lstStyle/>
          <a:p>
            <a:pPr eaLnBrk="1" hangingPunct="1">
              <a:lnSpc>
                <a:spcPct val="90000"/>
              </a:lnSpc>
              <a:buFont typeface="Wingdings" pitchFamily="2" charset="2"/>
              <a:buNone/>
              <a:defRPr/>
            </a:pPr>
            <a:r>
              <a:rPr lang="en-US" sz="2800"/>
              <a:t>Push and Pull Factors</a:t>
            </a:r>
          </a:p>
          <a:p>
            <a:pPr eaLnBrk="1" hangingPunct="1">
              <a:lnSpc>
                <a:spcPct val="90000"/>
              </a:lnSpc>
              <a:defRPr/>
            </a:pPr>
            <a:r>
              <a:rPr lang="en-US" sz="2800"/>
              <a:t>Jobs (lack or abundance)</a:t>
            </a:r>
          </a:p>
          <a:p>
            <a:pPr eaLnBrk="1" hangingPunct="1">
              <a:lnSpc>
                <a:spcPct val="90000"/>
              </a:lnSpc>
              <a:defRPr/>
            </a:pPr>
            <a:r>
              <a:rPr lang="en-US" sz="2800"/>
              <a:t>Culture</a:t>
            </a:r>
          </a:p>
          <a:p>
            <a:pPr lvl="1" eaLnBrk="1" hangingPunct="1">
              <a:lnSpc>
                <a:spcPct val="90000"/>
              </a:lnSpc>
              <a:defRPr/>
            </a:pPr>
            <a:r>
              <a:rPr lang="en-US" sz="2400"/>
              <a:t>Push – slavery, war, persecution etc.</a:t>
            </a:r>
          </a:p>
          <a:p>
            <a:pPr lvl="1" eaLnBrk="1" hangingPunct="1">
              <a:lnSpc>
                <a:spcPct val="90000"/>
              </a:lnSpc>
              <a:defRPr/>
            </a:pPr>
            <a:r>
              <a:rPr lang="en-US" sz="2400"/>
              <a:t>Pull – freedom, individual choice etc.</a:t>
            </a:r>
          </a:p>
          <a:p>
            <a:pPr eaLnBrk="1" hangingPunct="1">
              <a:lnSpc>
                <a:spcPct val="90000"/>
              </a:lnSpc>
              <a:defRPr/>
            </a:pPr>
            <a:r>
              <a:rPr lang="en-US" sz="2800"/>
              <a:t>Environmental</a:t>
            </a:r>
          </a:p>
          <a:p>
            <a:pPr lvl="1" eaLnBrk="1" hangingPunct="1">
              <a:lnSpc>
                <a:spcPct val="90000"/>
              </a:lnSpc>
              <a:defRPr/>
            </a:pPr>
            <a:r>
              <a:rPr lang="en-US" sz="2400"/>
              <a:t>Pull – Mountains, coasts, warm climates etc.</a:t>
            </a:r>
          </a:p>
          <a:p>
            <a:pPr lvl="1" eaLnBrk="1" hangingPunct="1">
              <a:lnSpc>
                <a:spcPct val="90000"/>
              </a:lnSpc>
              <a:defRPr/>
            </a:pPr>
            <a:r>
              <a:rPr lang="en-US" sz="2400"/>
              <a:t>Push – drought, flood etc.</a:t>
            </a:r>
          </a:p>
        </p:txBody>
      </p:sp>
      <p:pic>
        <p:nvPicPr>
          <p:cNvPr id="5124" name="Picture 4"/>
          <p:cNvPicPr>
            <a:picLocks noChangeAspect="1" noChangeArrowheads="1"/>
          </p:cNvPicPr>
          <p:nvPr/>
        </p:nvPicPr>
        <p:blipFill>
          <a:blip r:embed="rId3" cstate="print"/>
          <a:srcRect/>
          <a:stretch>
            <a:fillRect/>
          </a:stretch>
        </p:blipFill>
        <p:spPr bwMode="auto">
          <a:xfrm>
            <a:off x="6705600" y="1219200"/>
            <a:ext cx="3810000" cy="285750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6943726" y="4191001"/>
            <a:ext cx="3724275" cy="2486025"/>
          </a:xfrm>
          <a:prstGeom prst="rect">
            <a:avLst/>
          </a:prstGeom>
          <a:noFill/>
          <a:ln w="9525">
            <a:noFill/>
            <a:miter lim="800000"/>
            <a:headEnd/>
            <a:tailEnd/>
          </a:ln>
        </p:spPr>
      </p:pic>
    </p:spTree>
    <p:extLst>
      <p:ext uri="{BB962C8B-B14F-4D97-AF65-F5344CB8AC3E}">
        <p14:creationId xmlns:p14="http://schemas.microsoft.com/office/powerpoint/2010/main" val="988201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14841" y="0"/>
            <a:ext cx="8534400" cy="1507067"/>
          </a:xfrm>
        </p:spPr>
        <p:txBody>
          <a:bodyPr/>
          <a:lstStyle/>
          <a:p>
            <a:pPr eaLnBrk="1" hangingPunct="1">
              <a:defRPr/>
            </a:pPr>
            <a:r>
              <a:rPr lang="en-US" dirty="0"/>
              <a:t>Why Migrate?</a:t>
            </a:r>
          </a:p>
        </p:txBody>
      </p:sp>
      <p:sp>
        <p:nvSpPr>
          <p:cNvPr id="9219" name="Rectangle 3"/>
          <p:cNvSpPr>
            <a:spLocks noGrp="1" noChangeArrowheads="1"/>
          </p:cNvSpPr>
          <p:nvPr>
            <p:ph type="body" idx="1"/>
          </p:nvPr>
        </p:nvSpPr>
        <p:spPr>
          <a:xfrm>
            <a:off x="5082040" y="1086302"/>
            <a:ext cx="6718073" cy="4530725"/>
          </a:xfrm>
        </p:spPr>
        <p:txBody>
          <a:bodyPr>
            <a:normAutofit/>
          </a:bodyPr>
          <a:lstStyle/>
          <a:p>
            <a:pPr eaLnBrk="1" hangingPunct="1">
              <a:buFont typeface="Wingdings" pitchFamily="2" charset="2"/>
              <a:buNone/>
              <a:defRPr/>
            </a:pPr>
            <a:r>
              <a:rPr lang="en-US" sz="2800" dirty="0"/>
              <a:t>Obstacles Intervene</a:t>
            </a:r>
          </a:p>
          <a:p>
            <a:pPr eaLnBrk="1" hangingPunct="1">
              <a:defRPr/>
            </a:pPr>
            <a:r>
              <a:rPr lang="en-US" sz="2800" dirty="0"/>
              <a:t>Types of obstacles vary with time</a:t>
            </a:r>
          </a:p>
          <a:p>
            <a:pPr eaLnBrk="1" hangingPunct="1">
              <a:defRPr/>
            </a:pPr>
            <a:r>
              <a:rPr lang="en-US" sz="2800" dirty="0" smtClean="0"/>
              <a:t>Physical Barriers</a:t>
            </a:r>
            <a:endParaRPr lang="en-US" sz="2800" dirty="0"/>
          </a:p>
          <a:p>
            <a:pPr lvl="1" eaLnBrk="1" hangingPunct="1">
              <a:defRPr/>
            </a:pPr>
            <a:r>
              <a:rPr lang="en-US" sz="2400" dirty="0"/>
              <a:t>Transportation, extreme landscapes etc.</a:t>
            </a:r>
          </a:p>
          <a:p>
            <a:pPr eaLnBrk="1" hangingPunct="1">
              <a:defRPr/>
            </a:pPr>
            <a:r>
              <a:rPr lang="en-US" sz="2800" dirty="0" smtClean="0"/>
              <a:t>Legal Barriers</a:t>
            </a:r>
            <a:endParaRPr lang="en-US" sz="2800" dirty="0"/>
          </a:p>
          <a:p>
            <a:pPr lvl="1" eaLnBrk="1" hangingPunct="1">
              <a:defRPr/>
            </a:pPr>
            <a:r>
              <a:rPr lang="en-US" sz="2400" dirty="0"/>
              <a:t>Passports, visas, quotas etc.</a:t>
            </a:r>
          </a:p>
          <a:p>
            <a:pPr lvl="1" eaLnBrk="1" hangingPunct="1">
              <a:defRPr/>
            </a:pPr>
            <a:endParaRPr lang="en-US" sz="2400" dirty="0"/>
          </a:p>
        </p:txBody>
      </p:sp>
      <p:pic>
        <p:nvPicPr>
          <p:cNvPr id="6148" name="Picture 4"/>
          <p:cNvPicPr>
            <a:picLocks noChangeAspect="1" noChangeArrowheads="1"/>
          </p:cNvPicPr>
          <p:nvPr/>
        </p:nvPicPr>
        <p:blipFill>
          <a:blip r:embed="rId3" cstate="print"/>
          <a:srcRect/>
          <a:stretch>
            <a:fillRect/>
          </a:stretch>
        </p:blipFill>
        <p:spPr bwMode="auto">
          <a:xfrm>
            <a:off x="814841" y="1082040"/>
            <a:ext cx="3800475" cy="4381500"/>
          </a:xfrm>
          <a:prstGeom prst="rect">
            <a:avLst/>
          </a:prstGeom>
          <a:noFill/>
          <a:ln w="9525">
            <a:noFill/>
            <a:miter lim="800000"/>
            <a:headEnd/>
            <a:tailEnd/>
          </a:ln>
        </p:spPr>
      </p:pic>
      <p:sp>
        <p:nvSpPr>
          <p:cNvPr id="2" name="TextBox 1"/>
          <p:cNvSpPr txBox="1"/>
          <p:nvPr/>
        </p:nvSpPr>
        <p:spPr>
          <a:xfrm>
            <a:off x="705394" y="5617027"/>
            <a:ext cx="5619206" cy="1200329"/>
          </a:xfrm>
          <a:prstGeom prst="rect">
            <a:avLst/>
          </a:prstGeom>
          <a:noFill/>
        </p:spPr>
        <p:txBody>
          <a:bodyPr wrap="square" rtlCol="0">
            <a:spAutoFit/>
          </a:bodyPr>
          <a:lstStyle/>
          <a:p>
            <a:r>
              <a:rPr lang="en-US" dirty="0" smtClean="0"/>
              <a:t>The image above represents both a physical and legal barrier to emigration.  European immigrants had to overcome the journey across the Atlantic Ocean as well as the quotas established by the US Government.</a:t>
            </a:r>
            <a:endParaRPr lang="en-US" dirty="0"/>
          </a:p>
        </p:txBody>
      </p:sp>
    </p:spTree>
    <p:extLst>
      <p:ext uri="{BB962C8B-B14F-4D97-AF65-F5344CB8AC3E}">
        <p14:creationId xmlns:p14="http://schemas.microsoft.com/office/powerpoint/2010/main" val="33109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orld Population Distribution map"/>
          <p:cNvPicPr>
            <a:picLocks noChangeAspect="1" noChangeArrowheads="1"/>
          </p:cNvPicPr>
          <p:nvPr/>
        </p:nvPicPr>
        <p:blipFill>
          <a:blip r:embed="rId4" cstate="print"/>
          <a:srcRect/>
          <a:stretch>
            <a:fillRect/>
          </a:stretch>
        </p:blipFill>
        <p:spPr bwMode="auto">
          <a:xfrm>
            <a:off x="644435" y="74203"/>
            <a:ext cx="11138262" cy="5157107"/>
          </a:xfrm>
          <a:prstGeom prst="rect">
            <a:avLst/>
          </a:prstGeom>
          <a:noFill/>
        </p:spPr>
      </p:pic>
      <p:sp>
        <p:nvSpPr>
          <p:cNvPr id="10243" name="Text Box 3"/>
          <p:cNvSpPr txBox="1">
            <a:spLocks noChangeArrowheads="1"/>
          </p:cNvSpPr>
          <p:nvPr/>
        </p:nvSpPr>
        <p:spPr bwMode="auto">
          <a:xfrm>
            <a:off x="169817" y="5357950"/>
            <a:ext cx="11852365" cy="1384995"/>
          </a:xfrm>
          <a:prstGeom prst="rect">
            <a:avLst/>
          </a:prstGeom>
          <a:noFill/>
          <a:ln w="9525">
            <a:noFill/>
            <a:miter lim="800000"/>
            <a:headEnd/>
            <a:tailEnd/>
          </a:ln>
          <a:effectLst/>
        </p:spPr>
        <p:txBody>
          <a:bodyPr wrap="square">
            <a:spAutoFit/>
          </a:bodyPr>
          <a:lstStyle/>
          <a:p>
            <a:pPr algn="ctr"/>
            <a:r>
              <a:rPr lang="en-US" sz="2800" dirty="0"/>
              <a:t>People are NOT distributed evenly across the Earth.  Population is clustered in the mid latitude climates and relatively sparse in the dry and polar climates or the highlands.</a:t>
            </a:r>
          </a:p>
        </p:txBody>
      </p:sp>
      <p:sp>
        <p:nvSpPr>
          <p:cNvPr id="10244" name="Text Box 4"/>
          <p:cNvSpPr txBox="1">
            <a:spLocks noChangeArrowheads="1"/>
          </p:cNvSpPr>
          <p:nvPr/>
        </p:nvSpPr>
        <p:spPr bwMode="auto">
          <a:xfrm>
            <a:off x="1965326" y="5451475"/>
            <a:ext cx="184731" cy="369332"/>
          </a:xfrm>
          <a:prstGeom prst="rect">
            <a:avLst/>
          </a:prstGeom>
          <a:noFill/>
          <a:ln w="9525">
            <a:noFill/>
            <a:miter lim="800000"/>
            <a:headEnd/>
            <a:tailEnd/>
          </a:ln>
          <a:effectLst/>
        </p:spPr>
        <p:txBody>
          <a:bodyPr wrap="none">
            <a:spAutoFit/>
          </a:bodyPr>
          <a:lstStyle/>
          <a:p>
            <a:endParaRPr lang="en-US"/>
          </a:p>
        </p:txBody>
      </p:sp>
    </p:spTree>
    <p:custDataLst>
      <p:tags r:id="rId1"/>
    </p:custDataLst>
    <p:extLst>
      <p:ext uri="{BB962C8B-B14F-4D97-AF65-F5344CB8AC3E}">
        <p14:creationId xmlns:p14="http://schemas.microsoft.com/office/powerpoint/2010/main" val="119743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1332" y="165703"/>
            <a:ext cx="7893731" cy="1434497"/>
          </a:xfrm>
        </p:spPr>
        <p:txBody>
          <a:bodyPr/>
          <a:lstStyle/>
          <a:p>
            <a:pPr eaLnBrk="1" hangingPunct="1">
              <a:defRPr/>
            </a:pPr>
            <a:r>
              <a:rPr lang="en-US" dirty="0" smtClean="0"/>
              <a:t>Migration Distance Patterns</a:t>
            </a:r>
            <a:endParaRPr lang="en-US" dirty="0"/>
          </a:p>
        </p:txBody>
      </p:sp>
      <p:sp>
        <p:nvSpPr>
          <p:cNvPr id="11267" name="Rectangle 3"/>
          <p:cNvSpPr>
            <a:spLocks noGrp="1" noChangeArrowheads="1"/>
          </p:cNvSpPr>
          <p:nvPr>
            <p:ph type="body" idx="1"/>
          </p:nvPr>
        </p:nvSpPr>
        <p:spPr>
          <a:xfrm>
            <a:off x="396240" y="1312816"/>
            <a:ext cx="5316583" cy="5027023"/>
          </a:xfrm>
        </p:spPr>
        <p:txBody>
          <a:bodyPr/>
          <a:lstStyle/>
          <a:p>
            <a:pPr eaLnBrk="1" hangingPunct="1">
              <a:lnSpc>
                <a:spcPct val="80000"/>
              </a:lnSpc>
              <a:defRPr/>
            </a:pPr>
            <a:r>
              <a:rPr lang="en-US" sz="2400" dirty="0" smtClean="0"/>
              <a:t>Majority of migration patterns </a:t>
            </a:r>
            <a:r>
              <a:rPr lang="en-US" sz="2400" dirty="0"/>
              <a:t>= internal, short</a:t>
            </a:r>
          </a:p>
          <a:p>
            <a:pPr lvl="1" eaLnBrk="1" hangingPunct="1">
              <a:lnSpc>
                <a:spcPct val="80000"/>
              </a:lnSpc>
              <a:defRPr/>
            </a:pPr>
            <a:r>
              <a:rPr lang="en-US" sz="2000" dirty="0"/>
              <a:t>Interregional ex. Rural to urban</a:t>
            </a:r>
          </a:p>
          <a:p>
            <a:pPr lvl="1" eaLnBrk="1" hangingPunct="1">
              <a:lnSpc>
                <a:spcPct val="80000"/>
              </a:lnSpc>
              <a:defRPr/>
            </a:pPr>
            <a:r>
              <a:rPr lang="en-US" sz="2000" dirty="0"/>
              <a:t>Intraregional ex. Older to newer urban area</a:t>
            </a:r>
          </a:p>
          <a:p>
            <a:pPr eaLnBrk="1" hangingPunct="1">
              <a:lnSpc>
                <a:spcPct val="80000"/>
              </a:lnSpc>
              <a:defRPr/>
            </a:pPr>
            <a:r>
              <a:rPr lang="en-US" sz="2400" dirty="0"/>
              <a:t>Long-Distance typically head for economic centers</a:t>
            </a:r>
          </a:p>
          <a:p>
            <a:pPr eaLnBrk="1" hangingPunct="1">
              <a:lnSpc>
                <a:spcPct val="80000"/>
              </a:lnSpc>
              <a:defRPr/>
            </a:pPr>
            <a:r>
              <a:rPr lang="en-US" sz="2400" dirty="0"/>
              <a:t>International can be voluntary or forced</a:t>
            </a:r>
          </a:p>
        </p:txBody>
      </p:sp>
      <p:pic>
        <p:nvPicPr>
          <p:cNvPr id="7172" name="Picture 4"/>
          <p:cNvPicPr>
            <a:picLocks noChangeAspect="1" noChangeArrowheads="1"/>
          </p:cNvPicPr>
          <p:nvPr/>
        </p:nvPicPr>
        <p:blipFill>
          <a:blip r:embed="rId3" cstate="print"/>
          <a:srcRect/>
          <a:stretch>
            <a:fillRect/>
          </a:stretch>
        </p:blipFill>
        <p:spPr bwMode="auto">
          <a:xfrm>
            <a:off x="6172200" y="2279196"/>
            <a:ext cx="5715000" cy="2924175"/>
          </a:xfrm>
          <a:prstGeom prst="rect">
            <a:avLst/>
          </a:prstGeom>
          <a:noFill/>
          <a:ln w="9525">
            <a:noFill/>
            <a:miter lim="800000"/>
            <a:headEnd/>
            <a:tailEnd/>
          </a:ln>
        </p:spPr>
      </p:pic>
    </p:spTree>
    <p:extLst>
      <p:ext uri="{BB962C8B-B14F-4D97-AF65-F5344CB8AC3E}">
        <p14:creationId xmlns:p14="http://schemas.microsoft.com/office/powerpoint/2010/main" val="1471885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4212" y="429138"/>
            <a:ext cx="8111445" cy="798771"/>
          </a:xfrm>
          <a:noFill/>
          <a:ln/>
        </p:spPr>
        <p:txBody>
          <a:bodyPr/>
          <a:lstStyle/>
          <a:p>
            <a:r>
              <a:rPr lang="en-US" dirty="0" smtClean="0">
                <a:effectLst/>
              </a:rPr>
              <a:t>Intraregional Migration</a:t>
            </a:r>
          </a:p>
        </p:txBody>
      </p:sp>
      <p:sp>
        <p:nvSpPr>
          <p:cNvPr id="78851" name="Rectangle 3"/>
          <p:cNvSpPr>
            <a:spLocks noGrp="1" noChangeArrowheads="1"/>
          </p:cNvSpPr>
          <p:nvPr>
            <p:ph type="body" idx="1"/>
          </p:nvPr>
        </p:nvSpPr>
        <p:spPr>
          <a:xfrm>
            <a:off x="1023846" y="1939834"/>
            <a:ext cx="8534400" cy="3615267"/>
          </a:xfrm>
          <a:noFill/>
          <a:ln/>
        </p:spPr>
        <p:txBody>
          <a:bodyPr>
            <a:normAutofit fontScale="92500" lnSpcReduction="10000"/>
          </a:bodyPr>
          <a:lstStyle/>
          <a:p>
            <a:r>
              <a:rPr lang="en-US" sz="2800" dirty="0"/>
              <a:t>Metropolitan to Nonmetropolitan areas</a:t>
            </a:r>
          </a:p>
          <a:p>
            <a:pPr lvl="1"/>
            <a:r>
              <a:rPr lang="en-US" sz="2400" dirty="0"/>
              <a:t>Late 20</a:t>
            </a:r>
            <a:r>
              <a:rPr lang="en-US" sz="2400" baseline="30000" dirty="0"/>
              <a:t>th</a:t>
            </a:r>
            <a:r>
              <a:rPr lang="en-US" sz="2400" dirty="0"/>
              <a:t> century in </a:t>
            </a:r>
            <a:r>
              <a:rPr lang="en-US" sz="2400" dirty="0" err="1"/>
              <a:t>N.Am</a:t>
            </a:r>
            <a:r>
              <a:rPr lang="en-US" sz="2400" dirty="0"/>
              <a:t>. &amp; Europe</a:t>
            </a:r>
          </a:p>
          <a:p>
            <a:pPr lvl="1"/>
            <a:r>
              <a:rPr lang="en-US" sz="2400" dirty="0" err="1"/>
              <a:t>Counterurbanization</a:t>
            </a:r>
            <a:endParaRPr lang="en-US" sz="2400" dirty="0"/>
          </a:p>
          <a:p>
            <a:pPr lvl="1"/>
            <a:r>
              <a:rPr lang="en-US" sz="2400" dirty="0"/>
              <a:t>Motivation = lifestyle</a:t>
            </a:r>
          </a:p>
          <a:p>
            <a:pPr lvl="1"/>
            <a:r>
              <a:rPr lang="en-US" sz="2400" dirty="0"/>
              <a:t>Technology prevents true isolation </a:t>
            </a:r>
          </a:p>
          <a:p>
            <a:pPr lvl="1"/>
            <a:r>
              <a:rPr lang="en-US" sz="2400" dirty="0"/>
              <a:t>Retirement communities w/recreation opportunities</a:t>
            </a:r>
          </a:p>
          <a:p>
            <a:pPr lvl="1"/>
            <a:r>
              <a:rPr lang="en-US" sz="2400" dirty="0"/>
              <a:t>Global competition hurts economy in rural areas slowing </a:t>
            </a:r>
            <a:r>
              <a:rPr lang="en-US" sz="2400" dirty="0" smtClean="0"/>
              <a:t>counter-urbanization</a:t>
            </a:r>
            <a:endParaRPr lang="en-US" sz="2400" dirty="0"/>
          </a:p>
          <a:p>
            <a:pPr lvl="1"/>
            <a:endParaRPr lang="en-US" sz="2400" dirty="0"/>
          </a:p>
        </p:txBody>
      </p:sp>
    </p:spTree>
    <p:extLst>
      <p:ext uri="{BB962C8B-B14F-4D97-AF65-F5344CB8AC3E}">
        <p14:creationId xmlns:p14="http://schemas.microsoft.com/office/powerpoint/2010/main" val="2738521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62292" y="376887"/>
            <a:ext cx="8303034" cy="1086154"/>
          </a:xfrm>
        </p:spPr>
        <p:txBody>
          <a:bodyPr>
            <a:normAutofit/>
          </a:bodyPr>
          <a:lstStyle/>
          <a:p>
            <a:pPr eaLnBrk="1" hangingPunct="1">
              <a:defRPr/>
            </a:pPr>
            <a:r>
              <a:rPr lang="en-US" dirty="0" smtClean="0"/>
              <a:t>Migration distance patterns</a:t>
            </a:r>
            <a:endParaRPr lang="en-US" dirty="0"/>
          </a:p>
        </p:txBody>
      </p:sp>
      <p:sp>
        <p:nvSpPr>
          <p:cNvPr id="13315" name="Rectangle 3"/>
          <p:cNvSpPr>
            <a:spLocks noGrp="1" noChangeArrowheads="1"/>
          </p:cNvSpPr>
          <p:nvPr>
            <p:ph type="body" idx="1"/>
          </p:nvPr>
        </p:nvSpPr>
        <p:spPr>
          <a:xfrm>
            <a:off x="309154" y="1463041"/>
            <a:ext cx="5664926" cy="5111930"/>
          </a:xfrm>
        </p:spPr>
        <p:txBody>
          <a:bodyPr/>
          <a:lstStyle/>
          <a:p>
            <a:pPr eaLnBrk="1" hangingPunct="1">
              <a:lnSpc>
                <a:spcPct val="80000"/>
              </a:lnSpc>
              <a:buFont typeface="Wingdings" pitchFamily="2" charset="2"/>
              <a:buNone/>
              <a:defRPr/>
            </a:pPr>
            <a:r>
              <a:rPr lang="en-US" sz="2400" dirty="0"/>
              <a:t>Migration Transition</a:t>
            </a:r>
          </a:p>
          <a:p>
            <a:pPr eaLnBrk="1" hangingPunct="1">
              <a:lnSpc>
                <a:spcPct val="80000"/>
              </a:lnSpc>
              <a:defRPr/>
            </a:pPr>
            <a:r>
              <a:rPr lang="en-US" sz="2400" dirty="0"/>
              <a:t>Linked with Demographic </a:t>
            </a:r>
            <a:r>
              <a:rPr lang="en-US" sz="2400" dirty="0" smtClean="0"/>
              <a:t>Transition Model</a:t>
            </a:r>
            <a:endParaRPr lang="en-US" sz="2400" dirty="0"/>
          </a:p>
          <a:p>
            <a:pPr eaLnBrk="1" hangingPunct="1">
              <a:lnSpc>
                <a:spcPct val="80000"/>
              </a:lnSpc>
              <a:defRPr/>
            </a:pPr>
            <a:r>
              <a:rPr lang="en-US" sz="2400" dirty="0"/>
              <a:t>Stage 1 – D</a:t>
            </a:r>
            <a:r>
              <a:rPr lang="en-US" sz="2400" dirty="0" smtClean="0"/>
              <a:t>aily </a:t>
            </a:r>
            <a:r>
              <a:rPr lang="en-US" sz="2400" dirty="0"/>
              <a:t>or </a:t>
            </a:r>
            <a:r>
              <a:rPr lang="en-US" sz="2400" dirty="0" smtClean="0"/>
              <a:t>seasonal movement</a:t>
            </a:r>
            <a:endParaRPr lang="en-US" sz="2400" dirty="0"/>
          </a:p>
          <a:p>
            <a:pPr eaLnBrk="1" hangingPunct="1">
              <a:lnSpc>
                <a:spcPct val="80000"/>
              </a:lnSpc>
              <a:defRPr/>
            </a:pPr>
            <a:r>
              <a:rPr lang="en-US" sz="2400" dirty="0"/>
              <a:t>Stage 2 – </a:t>
            </a:r>
            <a:r>
              <a:rPr lang="en-US" sz="2400" dirty="0" smtClean="0"/>
              <a:t>Often International and Interregional movement</a:t>
            </a:r>
            <a:endParaRPr lang="en-US" sz="2000" dirty="0"/>
          </a:p>
          <a:p>
            <a:pPr eaLnBrk="1" hangingPunct="1">
              <a:lnSpc>
                <a:spcPct val="80000"/>
              </a:lnSpc>
              <a:defRPr/>
            </a:pPr>
            <a:r>
              <a:rPr lang="en-US" sz="2400" dirty="0"/>
              <a:t>Stages 3 &amp; 4</a:t>
            </a:r>
          </a:p>
          <a:p>
            <a:pPr lvl="1" eaLnBrk="1" hangingPunct="1">
              <a:lnSpc>
                <a:spcPct val="80000"/>
              </a:lnSpc>
              <a:defRPr/>
            </a:pPr>
            <a:r>
              <a:rPr lang="en-US" sz="2000" dirty="0"/>
              <a:t>Internal migration more likely</a:t>
            </a:r>
          </a:p>
          <a:p>
            <a:pPr lvl="1" eaLnBrk="1" hangingPunct="1">
              <a:lnSpc>
                <a:spcPct val="80000"/>
              </a:lnSpc>
              <a:defRPr/>
            </a:pPr>
            <a:r>
              <a:rPr lang="en-US" sz="2000" dirty="0"/>
              <a:t>Become destination for Stage 2 immigrants</a:t>
            </a:r>
          </a:p>
        </p:txBody>
      </p:sp>
      <p:pic>
        <p:nvPicPr>
          <p:cNvPr id="8196" name="Picture 4"/>
          <p:cNvPicPr>
            <a:picLocks noChangeAspect="1" noChangeArrowheads="1"/>
          </p:cNvPicPr>
          <p:nvPr/>
        </p:nvPicPr>
        <p:blipFill>
          <a:blip r:embed="rId3" cstate="print"/>
          <a:srcRect/>
          <a:stretch>
            <a:fillRect/>
          </a:stretch>
        </p:blipFill>
        <p:spPr bwMode="auto">
          <a:xfrm>
            <a:off x="6117771" y="2205445"/>
            <a:ext cx="5744725" cy="4265023"/>
          </a:xfrm>
          <a:prstGeom prst="rect">
            <a:avLst/>
          </a:prstGeom>
          <a:noFill/>
          <a:ln w="9525">
            <a:noFill/>
            <a:miter lim="800000"/>
            <a:headEnd/>
            <a:tailEnd/>
          </a:ln>
        </p:spPr>
      </p:pic>
    </p:spTree>
    <p:extLst>
      <p:ext uri="{BB962C8B-B14F-4D97-AF65-F5344CB8AC3E}">
        <p14:creationId xmlns:p14="http://schemas.microsoft.com/office/powerpoint/2010/main" val="1691075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9114" y="211424"/>
            <a:ext cx="8534400" cy="1507067"/>
          </a:xfrm>
        </p:spPr>
        <p:txBody>
          <a:bodyPr/>
          <a:lstStyle/>
          <a:p>
            <a:pPr eaLnBrk="1" hangingPunct="1">
              <a:defRPr/>
            </a:pPr>
            <a:r>
              <a:rPr lang="en-US" dirty="0"/>
              <a:t>Who </a:t>
            </a:r>
            <a:r>
              <a:rPr lang="en-US" dirty="0" smtClean="0"/>
              <a:t>are migrating?</a:t>
            </a:r>
            <a:endParaRPr lang="en-US" dirty="0"/>
          </a:p>
        </p:txBody>
      </p:sp>
      <p:sp>
        <p:nvSpPr>
          <p:cNvPr id="15363" name="Rectangle 3"/>
          <p:cNvSpPr>
            <a:spLocks noGrp="1" noChangeArrowheads="1"/>
          </p:cNvSpPr>
          <p:nvPr>
            <p:ph type="body" idx="1"/>
          </p:nvPr>
        </p:nvSpPr>
        <p:spPr>
          <a:xfrm>
            <a:off x="179114" y="1652451"/>
            <a:ext cx="6108475" cy="4643846"/>
          </a:xfrm>
        </p:spPr>
        <p:txBody>
          <a:bodyPr>
            <a:normAutofit fontScale="92500"/>
          </a:bodyPr>
          <a:lstStyle/>
          <a:p>
            <a:pPr eaLnBrk="1" hangingPunct="1">
              <a:defRPr/>
            </a:pPr>
            <a:r>
              <a:rPr lang="en-US" sz="2800" dirty="0"/>
              <a:t>Long-distance migrants</a:t>
            </a:r>
          </a:p>
          <a:p>
            <a:pPr lvl="1" eaLnBrk="1" hangingPunct="1">
              <a:defRPr/>
            </a:pPr>
            <a:r>
              <a:rPr lang="en-US" sz="2400" dirty="0"/>
              <a:t>Mostly male, adult, single</a:t>
            </a:r>
          </a:p>
          <a:p>
            <a:pPr lvl="1" eaLnBrk="1" hangingPunct="1">
              <a:defRPr/>
            </a:pPr>
            <a:r>
              <a:rPr lang="en-US" sz="2400" dirty="0"/>
              <a:t>Gender pattern reversed in U.S. in </a:t>
            </a:r>
            <a:r>
              <a:rPr lang="en-US" sz="2400" dirty="0" smtClean="0"/>
              <a:t>1990s (evolving gender roles / family dynamics)</a:t>
            </a:r>
            <a:endParaRPr lang="en-US" sz="2400" dirty="0"/>
          </a:p>
          <a:p>
            <a:pPr lvl="1" eaLnBrk="1" hangingPunct="1">
              <a:defRPr/>
            </a:pPr>
            <a:r>
              <a:rPr lang="en-US" sz="2400" dirty="0"/>
              <a:t>Age pattern </a:t>
            </a:r>
            <a:r>
              <a:rPr lang="en-US" sz="2400" dirty="0" smtClean="0"/>
              <a:t>altering (youth movement)</a:t>
            </a:r>
            <a:endParaRPr lang="en-US" sz="2400" dirty="0"/>
          </a:p>
          <a:p>
            <a:pPr eaLnBrk="1" hangingPunct="1">
              <a:defRPr/>
            </a:pPr>
            <a:r>
              <a:rPr lang="en-US" sz="2800" dirty="0"/>
              <a:t>Example</a:t>
            </a:r>
          </a:p>
          <a:p>
            <a:pPr lvl="1" eaLnBrk="1" hangingPunct="1">
              <a:defRPr/>
            </a:pPr>
            <a:r>
              <a:rPr lang="en-US" sz="2400" dirty="0"/>
              <a:t>Recent U.S. immigrants from Mexico</a:t>
            </a:r>
          </a:p>
          <a:p>
            <a:pPr lvl="2" eaLnBrk="1" hangingPunct="1">
              <a:defRPr/>
            </a:pPr>
            <a:r>
              <a:rPr lang="en-US" sz="2000" dirty="0"/>
              <a:t>Less educated than average American</a:t>
            </a:r>
          </a:p>
          <a:p>
            <a:pPr lvl="2" eaLnBrk="1" hangingPunct="1">
              <a:defRPr/>
            </a:pPr>
            <a:r>
              <a:rPr lang="en-US" sz="2000" dirty="0"/>
              <a:t>More educated than average Mexican</a:t>
            </a:r>
          </a:p>
          <a:p>
            <a:pPr lvl="1" eaLnBrk="1" hangingPunct="1">
              <a:defRPr/>
            </a:pPr>
            <a:r>
              <a:rPr lang="en-US" sz="2400" dirty="0"/>
              <a:t>Farm work = some seasonal migration</a:t>
            </a:r>
          </a:p>
        </p:txBody>
      </p:sp>
      <p:pic>
        <p:nvPicPr>
          <p:cNvPr id="9220" name="Picture 4"/>
          <p:cNvPicPr>
            <a:picLocks noChangeAspect="1" noChangeArrowheads="1"/>
          </p:cNvPicPr>
          <p:nvPr/>
        </p:nvPicPr>
        <p:blipFill>
          <a:blip r:embed="rId3" cstate="print"/>
          <a:srcRect/>
          <a:stretch>
            <a:fillRect/>
          </a:stretch>
        </p:blipFill>
        <p:spPr bwMode="auto">
          <a:xfrm>
            <a:off x="7126785" y="1718491"/>
            <a:ext cx="4402826" cy="2984138"/>
          </a:xfrm>
          <a:prstGeom prst="rect">
            <a:avLst/>
          </a:prstGeom>
          <a:noFill/>
          <a:ln w="9525">
            <a:noFill/>
            <a:miter lim="800000"/>
            <a:headEnd/>
            <a:tailEnd/>
          </a:ln>
        </p:spPr>
      </p:pic>
    </p:spTree>
    <p:extLst>
      <p:ext uri="{BB962C8B-B14F-4D97-AF65-F5344CB8AC3E}">
        <p14:creationId xmlns:p14="http://schemas.microsoft.com/office/powerpoint/2010/main" val="2578071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784" y="563881"/>
            <a:ext cx="6874827" cy="254726"/>
          </a:xfrm>
        </p:spPr>
        <p:txBody>
          <a:bodyPr>
            <a:normAutofit fontScale="90000"/>
          </a:bodyPr>
          <a:lstStyle/>
          <a:p>
            <a:pPr eaLnBrk="1" hangingPunct="1">
              <a:defRPr/>
            </a:pPr>
            <a:r>
              <a:rPr lang="en-US" dirty="0" smtClean="0"/>
              <a:t>Global Migration Patterns</a:t>
            </a:r>
            <a:endParaRPr lang="en-US" dirty="0"/>
          </a:p>
        </p:txBody>
      </p:sp>
      <p:sp>
        <p:nvSpPr>
          <p:cNvPr id="3" name="Content Placeholder 2"/>
          <p:cNvSpPr>
            <a:spLocks noGrp="1"/>
          </p:cNvSpPr>
          <p:nvPr>
            <p:ph idx="1"/>
          </p:nvPr>
        </p:nvSpPr>
        <p:spPr>
          <a:xfrm>
            <a:off x="248784" y="1356360"/>
            <a:ext cx="4985070" cy="3903617"/>
          </a:xfrm>
        </p:spPr>
        <p:txBody>
          <a:bodyPr/>
          <a:lstStyle/>
          <a:p>
            <a:pPr eaLnBrk="1" hangingPunct="1">
              <a:defRPr/>
            </a:pPr>
            <a:r>
              <a:rPr lang="en-US" dirty="0" smtClean="0"/>
              <a:t>Global Net </a:t>
            </a:r>
            <a:r>
              <a:rPr lang="en-US" dirty="0" err="1" smtClean="0"/>
              <a:t>Emmigration</a:t>
            </a:r>
            <a:endParaRPr lang="en-US" dirty="0" smtClean="0"/>
          </a:p>
          <a:p>
            <a:pPr lvl="1" eaLnBrk="1" hangingPunct="1">
              <a:defRPr/>
            </a:pPr>
            <a:r>
              <a:rPr lang="en-US" dirty="0" smtClean="0"/>
              <a:t>Asia, Latin America, Africa </a:t>
            </a:r>
          </a:p>
          <a:p>
            <a:pPr eaLnBrk="1" hangingPunct="1">
              <a:defRPr/>
            </a:pPr>
            <a:r>
              <a:rPr lang="en-US" dirty="0" smtClean="0"/>
              <a:t>Net Immigration</a:t>
            </a:r>
          </a:p>
          <a:p>
            <a:pPr lvl="1" eaLnBrk="1" hangingPunct="1">
              <a:defRPr/>
            </a:pPr>
            <a:r>
              <a:rPr lang="en-US" dirty="0" smtClean="0"/>
              <a:t>North America, Europe, Oceania</a:t>
            </a:r>
          </a:p>
          <a:p>
            <a:pPr eaLnBrk="1" hangingPunct="1">
              <a:defRPr/>
            </a:pPr>
            <a:r>
              <a:rPr lang="en-US" dirty="0" smtClean="0"/>
              <a:t>3 largest flows (Mainly LDC to MDC)</a:t>
            </a:r>
          </a:p>
          <a:p>
            <a:pPr lvl="1" eaLnBrk="1" hangingPunct="1">
              <a:defRPr/>
            </a:pPr>
            <a:r>
              <a:rPr lang="en-US" dirty="0" smtClean="0"/>
              <a:t>Asia to Europe</a:t>
            </a:r>
          </a:p>
          <a:p>
            <a:pPr lvl="1" eaLnBrk="1" hangingPunct="1">
              <a:defRPr/>
            </a:pPr>
            <a:r>
              <a:rPr lang="en-US" dirty="0" smtClean="0"/>
              <a:t>Asia to North America</a:t>
            </a:r>
          </a:p>
          <a:p>
            <a:pPr lvl="1" eaLnBrk="1" hangingPunct="1">
              <a:defRPr/>
            </a:pPr>
            <a:r>
              <a:rPr lang="en-US" dirty="0" smtClean="0"/>
              <a:t>Latin America to North America</a:t>
            </a:r>
          </a:p>
          <a:p>
            <a:pPr lvl="1" eaLnBrk="1" hangingPunct="1">
              <a:buFontTx/>
              <a:buNone/>
              <a:defRPr/>
            </a:pPr>
            <a:endParaRPr lang="en-US" dirty="0"/>
          </a:p>
        </p:txBody>
      </p:sp>
      <p:pic>
        <p:nvPicPr>
          <p:cNvPr id="1026" name="Picture 2" descr="Major global migration stocks and net migration of the 2000 cens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525" y="1492581"/>
            <a:ext cx="6493892" cy="364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165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3" y="0"/>
            <a:ext cx="5983993" cy="932329"/>
          </a:xfrm>
        </p:spPr>
        <p:txBody>
          <a:bodyPr/>
          <a:lstStyle/>
          <a:p>
            <a:pPr eaLnBrk="1" hangingPunct="1">
              <a:defRPr/>
            </a:pPr>
            <a:r>
              <a:rPr lang="en-US" dirty="0" smtClean="0"/>
              <a:t>Immigration to the U.S.</a:t>
            </a:r>
            <a:endParaRPr lang="en-US" dirty="0"/>
          </a:p>
        </p:txBody>
      </p:sp>
      <p:sp>
        <p:nvSpPr>
          <p:cNvPr id="3" name="Content Placeholder 2"/>
          <p:cNvSpPr>
            <a:spLocks noGrp="1"/>
          </p:cNvSpPr>
          <p:nvPr>
            <p:ph idx="1"/>
          </p:nvPr>
        </p:nvSpPr>
        <p:spPr>
          <a:xfrm>
            <a:off x="155295" y="932329"/>
            <a:ext cx="6563956" cy="5625225"/>
          </a:xfrm>
        </p:spPr>
        <p:txBody>
          <a:bodyPr>
            <a:normAutofit fontScale="85000" lnSpcReduction="20000"/>
          </a:bodyPr>
          <a:lstStyle/>
          <a:p>
            <a:pPr eaLnBrk="1" hangingPunct="1">
              <a:defRPr/>
            </a:pPr>
            <a:r>
              <a:rPr lang="en-US" sz="2600" dirty="0" smtClean="0"/>
              <a:t>The US is the world’s 3</a:t>
            </a:r>
            <a:r>
              <a:rPr lang="en-US" sz="2600" baseline="30000" dirty="0" smtClean="0"/>
              <a:t>rd</a:t>
            </a:r>
            <a:r>
              <a:rPr lang="en-US" sz="2600" dirty="0" smtClean="0"/>
              <a:t> most populous nation</a:t>
            </a:r>
          </a:p>
          <a:p>
            <a:pPr eaLnBrk="1" hangingPunct="1">
              <a:defRPr/>
            </a:pPr>
            <a:r>
              <a:rPr lang="en-US" sz="2600" dirty="0" smtClean="0"/>
              <a:t>Almost entirely immigrant descended</a:t>
            </a:r>
          </a:p>
          <a:p>
            <a:pPr marL="0" indent="0" eaLnBrk="1" hangingPunct="1">
              <a:buNone/>
              <a:defRPr/>
            </a:pPr>
            <a:endParaRPr lang="en-US" sz="2600" dirty="0"/>
          </a:p>
          <a:p>
            <a:pPr marL="0" indent="0" eaLnBrk="1" hangingPunct="1">
              <a:buNone/>
              <a:defRPr/>
            </a:pPr>
            <a:r>
              <a:rPr lang="en-US" sz="2600" dirty="0" smtClean="0"/>
              <a:t>1</a:t>
            </a:r>
            <a:r>
              <a:rPr lang="en-US" sz="2600" baseline="30000" dirty="0" smtClean="0"/>
              <a:t>st</a:t>
            </a:r>
            <a:r>
              <a:rPr lang="en-US" sz="2600" dirty="0" smtClean="0"/>
              <a:t> Peak= Colonial (Mainly British, surge in 1800s)</a:t>
            </a:r>
          </a:p>
          <a:p>
            <a:pPr marL="0" indent="0" eaLnBrk="1" hangingPunct="1">
              <a:buNone/>
              <a:defRPr/>
            </a:pPr>
            <a:r>
              <a:rPr lang="en-US" sz="2600" dirty="0"/>
              <a:t>	</a:t>
            </a:r>
            <a:r>
              <a:rPr lang="en-US" sz="2600" dirty="0" smtClean="0"/>
              <a:t>90% Northern and Western Europe</a:t>
            </a:r>
          </a:p>
          <a:p>
            <a:pPr marL="0" indent="0" eaLnBrk="1" hangingPunct="1">
              <a:buNone/>
              <a:defRPr/>
            </a:pPr>
            <a:endParaRPr lang="en-US" sz="2600" dirty="0"/>
          </a:p>
          <a:p>
            <a:pPr marL="0" indent="0" eaLnBrk="1" hangingPunct="1">
              <a:buNone/>
              <a:defRPr/>
            </a:pPr>
            <a:r>
              <a:rPr lang="en-US" sz="2600" dirty="0" smtClean="0"/>
              <a:t>2</a:t>
            </a:r>
            <a:r>
              <a:rPr lang="en-US" sz="2600" baseline="30000" dirty="0" smtClean="0"/>
              <a:t>nd</a:t>
            </a:r>
            <a:r>
              <a:rPr lang="en-US" sz="2600" dirty="0" smtClean="0"/>
              <a:t> Peak= Late 1800s German and Irish</a:t>
            </a:r>
          </a:p>
          <a:p>
            <a:pPr marL="0" indent="0" eaLnBrk="1" hangingPunct="1">
              <a:buNone/>
              <a:defRPr/>
            </a:pPr>
            <a:endParaRPr lang="en-US" sz="2600" dirty="0"/>
          </a:p>
          <a:p>
            <a:pPr marL="0" indent="0" eaLnBrk="1" hangingPunct="1">
              <a:buNone/>
              <a:defRPr/>
            </a:pPr>
            <a:r>
              <a:rPr lang="en-US" sz="2600" dirty="0" smtClean="0"/>
              <a:t>3</a:t>
            </a:r>
            <a:r>
              <a:rPr lang="en-US" sz="2600" baseline="30000" dirty="0" smtClean="0"/>
              <a:t>rd</a:t>
            </a:r>
            <a:r>
              <a:rPr lang="en-US" sz="2600" dirty="0" smtClean="0"/>
              <a:t> Peak= Early 1900s Italian and Slavic regions of Europe</a:t>
            </a:r>
            <a:endParaRPr lang="en-US" sz="2600" dirty="0"/>
          </a:p>
          <a:p>
            <a:pPr marL="0" indent="0" eaLnBrk="1" hangingPunct="1">
              <a:buNone/>
              <a:defRPr/>
            </a:pPr>
            <a:endParaRPr lang="en-US" sz="2600" dirty="0" smtClean="0"/>
          </a:p>
          <a:p>
            <a:pPr marL="0" indent="0" eaLnBrk="1" hangingPunct="1">
              <a:buNone/>
              <a:defRPr/>
            </a:pPr>
            <a:r>
              <a:rPr lang="en-US" sz="2600" dirty="0" smtClean="0"/>
              <a:t>Mid 1800s-Early 1900s </a:t>
            </a:r>
            <a:r>
              <a:rPr lang="en-US" sz="2600" dirty="0"/>
              <a:t>= 90% </a:t>
            </a:r>
            <a:r>
              <a:rPr lang="en-US" sz="2600" dirty="0" smtClean="0"/>
              <a:t>European</a:t>
            </a:r>
          </a:p>
          <a:p>
            <a:pPr marL="0" indent="0" eaLnBrk="1" hangingPunct="1">
              <a:buNone/>
              <a:defRPr/>
            </a:pPr>
            <a:r>
              <a:rPr lang="en-US" sz="2600" dirty="0" smtClean="0"/>
              <a:t>1970s–present </a:t>
            </a:r>
            <a:r>
              <a:rPr lang="en-US" sz="2600" dirty="0"/>
              <a:t>= 75% Latin Am. &amp; Asia</a:t>
            </a:r>
          </a:p>
          <a:p>
            <a:pPr eaLnBrk="1" hangingPunct="1">
              <a:defRPr/>
            </a:pPr>
            <a:endParaRPr lang="en-US" dirty="0"/>
          </a:p>
        </p:txBody>
      </p:sp>
      <p:sp>
        <p:nvSpPr>
          <p:cNvPr id="4" name="Content Placeholder 2"/>
          <p:cNvSpPr txBox="1">
            <a:spLocks/>
          </p:cNvSpPr>
          <p:nvPr/>
        </p:nvSpPr>
        <p:spPr>
          <a:xfrm>
            <a:off x="6719251" y="149087"/>
            <a:ext cx="4937655" cy="604270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dirty="0" smtClean="0"/>
              <a:t>Major sources</a:t>
            </a:r>
          </a:p>
          <a:p>
            <a:pPr marL="971550" lvl="1" indent="-514350">
              <a:buFontTx/>
              <a:buAutoNum type="arabicPeriod"/>
            </a:pPr>
            <a:r>
              <a:rPr lang="en-US" dirty="0" smtClean="0"/>
              <a:t>Germany</a:t>
            </a:r>
          </a:p>
          <a:p>
            <a:pPr marL="971550" lvl="1" indent="-514350">
              <a:buFontTx/>
              <a:buAutoNum type="arabicPeriod"/>
            </a:pPr>
            <a:r>
              <a:rPr lang="en-US" dirty="0" smtClean="0"/>
              <a:t>Italy</a:t>
            </a:r>
          </a:p>
          <a:p>
            <a:pPr marL="971550" lvl="1" indent="-514350">
              <a:buFontTx/>
              <a:buAutoNum type="arabicPeriod"/>
            </a:pPr>
            <a:r>
              <a:rPr lang="en-US" dirty="0" smtClean="0"/>
              <a:t>U.K.</a:t>
            </a:r>
          </a:p>
          <a:p>
            <a:pPr marL="971550" lvl="1" indent="-514350">
              <a:buFontTx/>
              <a:buAutoNum type="arabicPeriod"/>
            </a:pPr>
            <a:r>
              <a:rPr lang="en-US" dirty="0" smtClean="0"/>
              <a:t>Ireland</a:t>
            </a:r>
          </a:p>
          <a:p>
            <a:pPr marL="971550" lvl="1" indent="-514350">
              <a:buFontTx/>
              <a:buAutoNum type="arabicPeriod"/>
            </a:pPr>
            <a:r>
              <a:rPr lang="en-US" dirty="0" smtClean="0"/>
              <a:t>Russia/USSR</a:t>
            </a:r>
          </a:p>
          <a:p>
            <a:pPr lvl="2"/>
            <a:r>
              <a:rPr lang="en-US" dirty="0" smtClean="0"/>
              <a:t>Many Poles counted as German or Russia</a:t>
            </a:r>
          </a:p>
          <a:p>
            <a:endParaRPr lang="en-US" dirty="0" smtClean="0"/>
          </a:p>
        </p:txBody>
      </p:sp>
    </p:spTree>
    <p:extLst>
      <p:ext uri="{BB962C8B-B14F-4D97-AF65-F5344CB8AC3E}">
        <p14:creationId xmlns:p14="http://schemas.microsoft.com/office/powerpoint/2010/main" val="1112646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55" y="307218"/>
            <a:ext cx="11542622" cy="1507067"/>
          </a:xfrm>
        </p:spPr>
        <p:txBody>
          <a:bodyPr/>
          <a:lstStyle/>
          <a:p>
            <a:pPr eaLnBrk="1" hangingPunct="1">
              <a:defRPr/>
            </a:pPr>
            <a:r>
              <a:rPr lang="en-US" dirty="0" smtClean="0"/>
              <a:t>Current U.S. Destination patterns for migrants</a:t>
            </a:r>
            <a:endParaRPr lang="en-US" dirty="0"/>
          </a:p>
        </p:txBody>
      </p:sp>
      <p:sp>
        <p:nvSpPr>
          <p:cNvPr id="3" name="Content Placeholder 2"/>
          <p:cNvSpPr>
            <a:spLocks noGrp="1"/>
          </p:cNvSpPr>
          <p:nvPr>
            <p:ph idx="1"/>
          </p:nvPr>
        </p:nvSpPr>
        <p:spPr>
          <a:xfrm>
            <a:off x="283027" y="1661161"/>
            <a:ext cx="8817429" cy="4870268"/>
          </a:xfrm>
        </p:spPr>
        <p:txBody>
          <a:bodyPr>
            <a:normAutofit/>
          </a:bodyPr>
          <a:lstStyle/>
          <a:p>
            <a:pPr eaLnBrk="1" hangingPunct="1">
              <a:defRPr/>
            </a:pPr>
            <a:r>
              <a:rPr lang="en-US" sz="2400" dirty="0"/>
              <a:t>3 Factors</a:t>
            </a:r>
          </a:p>
          <a:p>
            <a:pPr lvl="1" eaLnBrk="1" hangingPunct="1">
              <a:defRPr/>
            </a:pPr>
            <a:r>
              <a:rPr lang="en-US" sz="2400" dirty="0"/>
              <a:t>Proximity, Chain migration, Established communities</a:t>
            </a:r>
          </a:p>
          <a:p>
            <a:pPr eaLnBrk="1" hangingPunct="1">
              <a:defRPr/>
            </a:pPr>
            <a:r>
              <a:rPr lang="en-US" sz="2400" dirty="0"/>
              <a:t>¼ California</a:t>
            </a:r>
          </a:p>
          <a:p>
            <a:pPr lvl="1" eaLnBrk="1" hangingPunct="1">
              <a:defRPr/>
            </a:pPr>
            <a:r>
              <a:rPr lang="en-US" sz="2400" dirty="0"/>
              <a:t>Mexican, Chinese, Indian, other Asians</a:t>
            </a:r>
          </a:p>
          <a:p>
            <a:pPr eaLnBrk="1" hangingPunct="1">
              <a:defRPr/>
            </a:pPr>
            <a:r>
              <a:rPr lang="en-US" sz="2400" dirty="0"/>
              <a:t>¼ NYC and New Jersey</a:t>
            </a:r>
          </a:p>
          <a:p>
            <a:pPr lvl="1" eaLnBrk="1" hangingPunct="1">
              <a:defRPr/>
            </a:pPr>
            <a:r>
              <a:rPr lang="en-US" sz="2400" dirty="0"/>
              <a:t>Caribbean, Chinese, Indian, E. Europe</a:t>
            </a:r>
          </a:p>
          <a:p>
            <a:pPr eaLnBrk="1" hangingPunct="1">
              <a:defRPr/>
            </a:pPr>
            <a:r>
              <a:rPr lang="en-US" sz="2400" dirty="0"/>
              <a:t>¼ Florida, Texas, Illinois</a:t>
            </a:r>
          </a:p>
          <a:p>
            <a:pPr lvl="1" eaLnBrk="1" hangingPunct="1">
              <a:defRPr/>
            </a:pPr>
            <a:r>
              <a:rPr lang="en-US" sz="2000" dirty="0"/>
              <a:t>Caribbean in FL, Mexican in TX, Mexican &amp; E. Europe in IL</a:t>
            </a:r>
          </a:p>
          <a:p>
            <a:pPr eaLnBrk="1" hangingPunct="1">
              <a:defRPr/>
            </a:pPr>
            <a:r>
              <a:rPr lang="en-US" sz="2400" dirty="0"/>
              <a:t>¼ in other 44 states</a:t>
            </a:r>
          </a:p>
          <a:p>
            <a:pPr lvl="1" eaLnBrk="1" hangingPunct="1">
              <a:defRPr/>
            </a:pPr>
            <a:endParaRPr lang="en-US" dirty="0"/>
          </a:p>
        </p:txBody>
      </p:sp>
    </p:spTree>
    <p:extLst>
      <p:ext uri="{BB962C8B-B14F-4D97-AF65-F5344CB8AC3E}">
        <p14:creationId xmlns:p14="http://schemas.microsoft.com/office/powerpoint/2010/main" val="2841768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56" y="469319"/>
            <a:ext cx="8795658" cy="5632311"/>
          </a:xfrm>
          <a:prstGeom prst="rect">
            <a:avLst/>
          </a:prstGeom>
        </p:spPr>
        <p:txBody>
          <a:bodyPr wrap="square">
            <a:spAutoFit/>
          </a:bodyPr>
          <a:lstStyle/>
          <a:p>
            <a:r>
              <a:rPr lang="en-US" sz="2400" b="1" u="sng" dirty="0" err="1">
                <a:solidFill>
                  <a:srgbClr val="000000"/>
                </a:solidFill>
                <a:latin typeface="Times New Roman" panose="02020603050405020304" pitchFamily="18" charset="0"/>
              </a:rPr>
              <a:t>Ravenstein's</a:t>
            </a:r>
            <a:r>
              <a:rPr lang="en-US" sz="2400" b="1" u="sng" dirty="0">
                <a:solidFill>
                  <a:srgbClr val="000000"/>
                </a:solidFill>
                <a:latin typeface="Times New Roman" panose="02020603050405020304" pitchFamily="18" charset="0"/>
              </a:rPr>
              <a:t> Laws of Migration:</a:t>
            </a:r>
          </a:p>
          <a:p>
            <a:pPr>
              <a:buFont typeface="+mj-lt"/>
              <a:buAutoNum type="arabicPeriod"/>
            </a:pPr>
            <a:r>
              <a:rPr lang="en-US" sz="2400" dirty="0">
                <a:solidFill>
                  <a:srgbClr val="000000"/>
                </a:solidFill>
                <a:latin typeface="Times New Roman" panose="02020603050405020304" pitchFamily="18" charset="0"/>
              </a:rPr>
              <a:t>Most migrants move only a short distance.</a:t>
            </a:r>
          </a:p>
          <a:p>
            <a:pPr>
              <a:buFont typeface="+mj-lt"/>
              <a:buAutoNum type="arabicPeriod"/>
            </a:pPr>
            <a:r>
              <a:rPr lang="en-US" sz="2400" dirty="0" smtClean="0">
                <a:solidFill>
                  <a:srgbClr val="000000"/>
                </a:solidFill>
                <a:latin typeface="Times New Roman" panose="02020603050405020304" pitchFamily="18" charset="0"/>
              </a:rPr>
              <a:t>Migration occurs in steps.</a:t>
            </a:r>
            <a:endParaRPr lang="en-US" sz="2400" dirty="0">
              <a:solidFill>
                <a:srgbClr val="000000"/>
              </a:solidFill>
              <a:latin typeface="Times New Roman" panose="02020603050405020304" pitchFamily="18" charset="0"/>
            </a:endParaRPr>
          </a:p>
          <a:p>
            <a:pPr>
              <a:buFont typeface="+mj-lt"/>
              <a:buAutoNum type="arabicPeriod"/>
            </a:pPr>
            <a:r>
              <a:rPr lang="en-US" sz="2400" dirty="0" smtClean="0">
                <a:solidFill>
                  <a:srgbClr val="000000"/>
                </a:solidFill>
                <a:latin typeface="Times New Roman" panose="02020603050405020304" pitchFamily="18" charset="0"/>
              </a:rPr>
              <a:t>Most migrants tend to move to cities, and those cities grow more through migration than natural increase rate.</a:t>
            </a:r>
            <a:endParaRPr lang="en-US" sz="2400" dirty="0">
              <a:solidFill>
                <a:srgbClr val="000000"/>
              </a:solidFill>
              <a:latin typeface="Times New Roman" panose="02020603050405020304" pitchFamily="18" charset="0"/>
            </a:endParaRPr>
          </a:p>
          <a:p>
            <a:pPr>
              <a:buFont typeface="+mj-lt"/>
              <a:buAutoNum type="arabicPeriod"/>
            </a:pPr>
            <a:r>
              <a:rPr lang="en-US" sz="2400" dirty="0">
                <a:solidFill>
                  <a:srgbClr val="000000"/>
                </a:solidFill>
                <a:latin typeface="Times New Roman" panose="02020603050405020304" pitchFamily="18" charset="0"/>
              </a:rPr>
              <a:t>Each migration flow produces </a:t>
            </a:r>
            <a:r>
              <a:rPr lang="en-US" sz="2400" dirty="0" smtClean="0">
                <a:solidFill>
                  <a:srgbClr val="000000"/>
                </a:solidFill>
                <a:latin typeface="Times New Roman" panose="02020603050405020304" pitchFamily="18" charset="0"/>
              </a:rPr>
              <a:t>a counter-flow (not necessarily the same number).</a:t>
            </a:r>
            <a:endParaRPr lang="en-US" sz="2400" dirty="0">
              <a:solidFill>
                <a:srgbClr val="000000"/>
              </a:solidFill>
              <a:latin typeface="Times New Roman" panose="02020603050405020304" pitchFamily="18" charset="0"/>
            </a:endParaRPr>
          </a:p>
          <a:p>
            <a:pPr>
              <a:buFont typeface="+mj-lt"/>
              <a:buAutoNum type="arabicPeriod"/>
            </a:pPr>
            <a:r>
              <a:rPr lang="en-US" sz="2400" dirty="0" smtClean="0">
                <a:solidFill>
                  <a:srgbClr val="000000"/>
                </a:solidFill>
                <a:latin typeface="Times New Roman" panose="02020603050405020304" pitchFamily="18" charset="0"/>
              </a:rPr>
              <a:t>Rural dwellers migrate more than urban dwellers.</a:t>
            </a:r>
            <a:endParaRPr lang="en-US" sz="2400" dirty="0">
              <a:solidFill>
                <a:srgbClr val="000000"/>
              </a:solidFill>
              <a:latin typeface="Times New Roman" panose="02020603050405020304" pitchFamily="18" charset="0"/>
            </a:endParaRPr>
          </a:p>
          <a:p>
            <a:pPr>
              <a:buFont typeface="+mj-lt"/>
              <a:buAutoNum type="arabicPeriod"/>
            </a:pPr>
            <a:r>
              <a:rPr lang="en-US" sz="2400" dirty="0">
                <a:solidFill>
                  <a:srgbClr val="000000"/>
                </a:solidFill>
                <a:latin typeface="Times New Roman" panose="02020603050405020304" pitchFamily="18" charset="0"/>
              </a:rPr>
              <a:t>Females are more migratory than </a:t>
            </a:r>
            <a:r>
              <a:rPr lang="en-US" sz="2400" dirty="0" smtClean="0">
                <a:solidFill>
                  <a:srgbClr val="000000"/>
                </a:solidFill>
                <a:latin typeface="Times New Roman" panose="02020603050405020304" pitchFamily="18" charset="0"/>
              </a:rPr>
              <a:t>males within regions and states, but males are more migratory over longer distances.</a:t>
            </a:r>
          </a:p>
          <a:p>
            <a:pPr>
              <a:buFont typeface="+mj-lt"/>
              <a:buAutoNum type="arabicPeriod"/>
            </a:pPr>
            <a:r>
              <a:rPr lang="en-US" sz="2400" dirty="0" smtClean="0">
                <a:solidFill>
                  <a:srgbClr val="000000"/>
                </a:solidFill>
                <a:latin typeface="Times New Roman" panose="02020603050405020304" pitchFamily="18" charset="0"/>
              </a:rPr>
              <a:t>Most migrants are adults.</a:t>
            </a:r>
            <a:endParaRPr lang="en-US" sz="2400" dirty="0">
              <a:solidFill>
                <a:srgbClr val="000000"/>
              </a:solidFill>
              <a:latin typeface="Times New Roman" panose="02020603050405020304" pitchFamily="18" charset="0"/>
            </a:endParaRPr>
          </a:p>
          <a:p>
            <a:pPr>
              <a:buFont typeface="+mj-lt"/>
              <a:buAutoNum type="arabicPeriod"/>
            </a:pPr>
            <a:r>
              <a:rPr lang="en-US" sz="2400" dirty="0">
                <a:solidFill>
                  <a:srgbClr val="000000"/>
                </a:solidFill>
                <a:latin typeface="Times New Roman" panose="02020603050405020304" pitchFamily="18" charset="0"/>
              </a:rPr>
              <a:t>Economic factors are the main cause of </a:t>
            </a:r>
            <a:r>
              <a:rPr lang="en-US" sz="2400" dirty="0" smtClean="0">
                <a:solidFill>
                  <a:srgbClr val="000000"/>
                </a:solidFill>
                <a:latin typeface="Times New Roman" panose="02020603050405020304" pitchFamily="18" charset="0"/>
              </a:rPr>
              <a:t>migration, and economic development fuels movement.</a:t>
            </a:r>
          </a:p>
          <a:p>
            <a:pPr>
              <a:buFont typeface="+mj-lt"/>
              <a:buAutoNum type="arabicPeriod"/>
            </a:pPr>
            <a:endParaRPr lang="en-US" sz="2400" dirty="0" smtClean="0">
              <a:solidFill>
                <a:srgbClr val="000000"/>
              </a:solidFill>
              <a:latin typeface="Times New Roman" panose="02020603050405020304" pitchFamily="18" charset="0"/>
            </a:endParaRPr>
          </a:p>
          <a:p>
            <a:pPr>
              <a:buFont typeface="+mj-lt"/>
              <a:buAutoNum type="arabicPeriod"/>
            </a:pPr>
            <a:endParaRPr lang="en-US" sz="2400" b="0" i="0" dirty="0">
              <a:solidFill>
                <a:srgbClr val="000000"/>
              </a:solidFill>
              <a:effectLst/>
              <a:latin typeface="Times New Roman" panose="02020603050405020304" pitchFamily="18" charset="0"/>
            </a:endParaRPr>
          </a:p>
        </p:txBody>
      </p:sp>
      <p:pic>
        <p:nvPicPr>
          <p:cNvPr id="2050" name="Picture 2" descr="Ernst Georg Ravenstein - Wiki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503" y="636677"/>
            <a:ext cx="2095500" cy="3057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248503" y="3840480"/>
            <a:ext cx="1763395" cy="923330"/>
          </a:xfrm>
          <a:prstGeom prst="rect">
            <a:avLst/>
          </a:prstGeom>
          <a:noFill/>
        </p:spPr>
        <p:txBody>
          <a:bodyPr wrap="square" rtlCol="0">
            <a:spAutoFit/>
          </a:bodyPr>
          <a:lstStyle/>
          <a:p>
            <a:r>
              <a:rPr lang="en-US" dirty="0" smtClean="0"/>
              <a:t>Ernst </a:t>
            </a:r>
            <a:r>
              <a:rPr lang="en-US" dirty="0" err="1" smtClean="0"/>
              <a:t>Ravenstein</a:t>
            </a:r>
            <a:r>
              <a:rPr lang="en-US" dirty="0" smtClean="0"/>
              <a:t> 1834-1919</a:t>
            </a:r>
            <a:endParaRPr lang="en-US" dirty="0"/>
          </a:p>
        </p:txBody>
      </p:sp>
    </p:spTree>
    <p:extLst>
      <p:ext uri="{BB962C8B-B14F-4D97-AF65-F5344CB8AC3E}">
        <p14:creationId xmlns:p14="http://schemas.microsoft.com/office/powerpoint/2010/main" val="2082165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sz="half" idx="1"/>
          </p:nvPr>
        </p:nvSpPr>
        <p:spPr>
          <a:xfrm>
            <a:off x="404315" y="1245010"/>
            <a:ext cx="10977788" cy="5460590"/>
          </a:xfrm>
        </p:spPr>
        <p:txBody>
          <a:bodyPr>
            <a:normAutofit lnSpcReduction="10000"/>
          </a:bodyPr>
          <a:lstStyle/>
          <a:p>
            <a:pPr marL="0" indent="0">
              <a:buFont typeface="Arial" charset="0"/>
              <a:buChar char="•"/>
            </a:pPr>
            <a:r>
              <a:rPr lang="en-US" sz="2900" dirty="0" smtClean="0">
                <a:solidFill>
                  <a:schemeClr val="bg1"/>
                </a:solidFill>
                <a:latin typeface="Times New Roman" panose="02020603050405020304" pitchFamily="18" charset="0"/>
                <a:cs typeface="Times New Roman" panose="02020603050405020304" pitchFamily="18" charset="0"/>
              </a:rPr>
              <a:t>Understand the difference </a:t>
            </a:r>
            <a:r>
              <a:rPr lang="en-US" sz="2900" dirty="0">
                <a:solidFill>
                  <a:schemeClr val="bg1"/>
                </a:solidFill>
                <a:latin typeface="Times New Roman" panose="02020603050405020304" pitchFamily="18" charset="0"/>
                <a:cs typeface="Times New Roman" panose="02020603050405020304" pitchFamily="18" charset="0"/>
              </a:rPr>
              <a:t>between circulation and migration</a:t>
            </a:r>
          </a:p>
          <a:p>
            <a:pPr marL="0" indent="0">
              <a:buFont typeface="Arial" charset="0"/>
              <a:buChar char="•"/>
            </a:pPr>
            <a:r>
              <a:rPr lang="en-US" sz="2900" dirty="0" smtClean="0">
                <a:solidFill>
                  <a:schemeClr val="bg1"/>
                </a:solidFill>
                <a:latin typeface="Times New Roman" panose="02020603050405020304" pitchFamily="18" charset="0"/>
                <a:cs typeface="Times New Roman" panose="02020603050405020304" pitchFamily="18" charset="0"/>
              </a:rPr>
              <a:t>Recognize the difference </a:t>
            </a:r>
            <a:r>
              <a:rPr lang="en-US" sz="2900" dirty="0">
                <a:solidFill>
                  <a:schemeClr val="bg1"/>
                </a:solidFill>
                <a:latin typeface="Times New Roman" panose="02020603050405020304" pitchFamily="18" charset="0"/>
                <a:cs typeface="Times New Roman" panose="02020603050405020304" pitchFamily="18" charset="0"/>
              </a:rPr>
              <a:t>between emigration and immigration</a:t>
            </a:r>
          </a:p>
          <a:p>
            <a:pPr marL="0" indent="0">
              <a:buFont typeface="Arial" charset="0"/>
              <a:buChar char="•"/>
            </a:pPr>
            <a:r>
              <a:rPr lang="en-US" sz="2900" dirty="0" smtClean="0">
                <a:solidFill>
                  <a:schemeClr val="bg1"/>
                </a:solidFill>
                <a:latin typeface="Times New Roman" panose="02020603050405020304" pitchFamily="18" charset="0"/>
                <a:cs typeface="Times New Roman" panose="02020603050405020304" pitchFamily="18" charset="0"/>
              </a:rPr>
              <a:t>Pay attention to global migration patterns.</a:t>
            </a:r>
            <a:endParaRPr lang="en-US" sz="2900" dirty="0">
              <a:solidFill>
                <a:schemeClr val="bg1"/>
              </a:solidFill>
              <a:latin typeface="Times New Roman" panose="02020603050405020304" pitchFamily="18" charset="0"/>
              <a:cs typeface="Times New Roman" panose="02020603050405020304" pitchFamily="18" charset="0"/>
            </a:endParaRPr>
          </a:p>
          <a:p>
            <a:pPr marL="0" indent="0">
              <a:buFont typeface="Arial" charset="0"/>
              <a:buChar char="•"/>
            </a:pPr>
            <a:r>
              <a:rPr lang="en-US" sz="2900" dirty="0" smtClean="0">
                <a:solidFill>
                  <a:schemeClr val="bg1"/>
                </a:solidFill>
                <a:latin typeface="Times New Roman" panose="02020603050405020304" pitchFamily="18" charset="0"/>
                <a:cs typeface="Times New Roman" panose="02020603050405020304" pitchFamily="18" charset="0"/>
              </a:rPr>
              <a:t>Study </a:t>
            </a:r>
            <a:r>
              <a:rPr lang="en-US" sz="2900" dirty="0" err="1" smtClean="0">
                <a:solidFill>
                  <a:schemeClr val="bg1"/>
                </a:solidFill>
                <a:latin typeface="Times New Roman" panose="02020603050405020304" pitchFamily="18" charset="0"/>
                <a:cs typeface="Times New Roman" panose="02020603050405020304" pitchFamily="18" charset="0"/>
              </a:rPr>
              <a:t>Ravenstein’s</a:t>
            </a:r>
            <a:r>
              <a:rPr lang="en-US" sz="2900" dirty="0" smtClean="0">
                <a:solidFill>
                  <a:schemeClr val="bg1"/>
                </a:solidFill>
                <a:latin typeface="Times New Roman" panose="02020603050405020304" pitchFamily="18" charset="0"/>
                <a:cs typeface="Times New Roman" panose="02020603050405020304" pitchFamily="18" charset="0"/>
              </a:rPr>
              <a:t> </a:t>
            </a:r>
            <a:r>
              <a:rPr lang="en-US" sz="2900" dirty="0">
                <a:solidFill>
                  <a:schemeClr val="bg1"/>
                </a:solidFill>
                <a:latin typeface="Times New Roman" panose="02020603050405020304" pitchFamily="18" charset="0"/>
                <a:cs typeface="Times New Roman" panose="02020603050405020304" pitchFamily="18" charset="0"/>
              </a:rPr>
              <a:t>Laws of </a:t>
            </a:r>
            <a:r>
              <a:rPr lang="en-US" sz="2900" dirty="0" smtClean="0">
                <a:solidFill>
                  <a:schemeClr val="bg1"/>
                </a:solidFill>
                <a:latin typeface="Times New Roman" panose="02020603050405020304" pitchFamily="18" charset="0"/>
                <a:cs typeface="Times New Roman" panose="02020603050405020304" pitchFamily="18" charset="0"/>
              </a:rPr>
              <a:t>Migration</a:t>
            </a:r>
          </a:p>
          <a:p>
            <a:pPr marL="0" indent="0">
              <a:buFont typeface="Arial" charset="0"/>
              <a:buChar char="•"/>
            </a:pPr>
            <a:r>
              <a:rPr lang="en-US" sz="2900" dirty="0" smtClean="0">
                <a:solidFill>
                  <a:schemeClr val="bg1"/>
                </a:solidFill>
                <a:latin typeface="Times New Roman" panose="02020603050405020304" pitchFamily="18" charset="0"/>
                <a:cs typeface="Times New Roman" panose="02020603050405020304" pitchFamily="18" charset="0"/>
              </a:rPr>
              <a:t>Analyze Push </a:t>
            </a:r>
            <a:r>
              <a:rPr lang="en-US" sz="2900" dirty="0">
                <a:solidFill>
                  <a:schemeClr val="bg1"/>
                </a:solidFill>
                <a:latin typeface="Times New Roman" panose="02020603050405020304" pitchFamily="18" charset="0"/>
                <a:cs typeface="Times New Roman" panose="02020603050405020304" pitchFamily="18" charset="0"/>
              </a:rPr>
              <a:t>factors and pull factors—How do they differ?  What are some examples of each from history</a:t>
            </a:r>
            <a:r>
              <a:rPr lang="en-US" sz="2900" dirty="0" smtClean="0">
                <a:solidFill>
                  <a:schemeClr val="bg1"/>
                </a:solidFill>
                <a:latin typeface="Times New Roman" panose="02020603050405020304" pitchFamily="18" charset="0"/>
                <a:cs typeface="Times New Roman" panose="02020603050405020304" pitchFamily="18" charset="0"/>
              </a:rPr>
              <a:t>?</a:t>
            </a:r>
          </a:p>
          <a:p>
            <a:pPr marL="0" indent="0">
              <a:buFont typeface="Arial" charset="0"/>
              <a:buChar char="•"/>
            </a:pPr>
            <a:r>
              <a:rPr lang="en-US" sz="2900" dirty="0" smtClean="0">
                <a:solidFill>
                  <a:schemeClr val="bg1"/>
                </a:solidFill>
                <a:latin typeface="Times New Roman" panose="02020603050405020304" pitchFamily="18" charset="0"/>
                <a:cs typeface="Times New Roman" panose="02020603050405020304" pitchFamily="18" charset="0"/>
              </a:rPr>
              <a:t>Recognize the push/pull factors.  Reflect on how they differ, and be able to identify various examples throughout history.</a:t>
            </a:r>
          </a:p>
          <a:p>
            <a:pPr marL="0" indent="0">
              <a:buFont typeface="Arial" charset="0"/>
              <a:buChar char="•"/>
            </a:pPr>
            <a:r>
              <a:rPr lang="en-US" sz="2900" dirty="0" smtClean="0">
                <a:solidFill>
                  <a:schemeClr val="bg1"/>
                </a:solidFill>
                <a:latin typeface="Times New Roman" panose="02020603050405020304" pitchFamily="18" charset="0"/>
                <a:cs typeface="Times New Roman" panose="02020603050405020304" pitchFamily="18" charset="0"/>
              </a:rPr>
              <a:t>Identify the intervening obstacles migrants face (physically / legally), and apply those forces to migration at different scales (local / global)</a:t>
            </a:r>
            <a:endParaRPr lang="en-US" sz="2900" dirty="0">
              <a:solidFill>
                <a:schemeClr val="bg1"/>
              </a:solidFill>
              <a:latin typeface="Times New Roman" panose="02020603050405020304" pitchFamily="18" charset="0"/>
              <a:cs typeface="Times New Roman" panose="02020603050405020304" pitchFamily="18" charset="0"/>
            </a:endParaRPr>
          </a:p>
          <a:p>
            <a:pPr marL="0" indent="0">
              <a:buFont typeface="Arial" charset="0"/>
              <a:buChar char="•"/>
            </a:pPr>
            <a:endParaRPr lang="en-US" sz="2200" dirty="0">
              <a:solidFill>
                <a:srgbClr val="C00000"/>
              </a:solidFill>
              <a:latin typeface="Franklin Gothic Medium" pitchFamily="34" charset="0"/>
            </a:endParaRPr>
          </a:p>
          <a:p>
            <a:pPr marL="0" indent="0"/>
            <a:endParaRPr lang="en-US" dirty="0"/>
          </a:p>
        </p:txBody>
      </p:sp>
      <p:sp>
        <p:nvSpPr>
          <p:cNvPr id="4" name="Title 3"/>
          <p:cNvSpPr>
            <a:spLocks noGrp="1"/>
          </p:cNvSpPr>
          <p:nvPr>
            <p:ph type="title"/>
          </p:nvPr>
        </p:nvSpPr>
        <p:spPr>
          <a:xfrm>
            <a:off x="468063" y="194006"/>
            <a:ext cx="9250703" cy="763937"/>
          </a:xfrm>
        </p:spPr>
        <p:txBody>
          <a:bodyPr>
            <a:normAutofit/>
          </a:bodyPr>
          <a:lstStyle/>
          <a:p>
            <a:pPr algn="ctr">
              <a:defRPr/>
            </a:pPr>
            <a:r>
              <a:rPr lang="en-US" sz="2400" b="1" dirty="0" smtClean="0"/>
              <a:t>Main Concepts of migration:</a:t>
            </a:r>
            <a:endParaRPr lang="en-US" sz="2400" b="1" dirty="0"/>
          </a:p>
        </p:txBody>
      </p:sp>
    </p:spTree>
    <p:extLst>
      <p:ext uri="{BB962C8B-B14F-4D97-AF65-F5344CB8AC3E}">
        <p14:creationId xmlns:p14="http://schemas.microsoft.com/office/powerpoint/2010/main" val="4267768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321" y="98212"/>
            <a:ext cx="4628017" cy="711685"/>
          </a:xfrm>
        </p:spPr>
        <p:txBody>
          <a:bodyPr>
            <a:normAutofit/>
          </a:bodyPr>
          <a:lstStyle/>
          <a:p>
            <a:r>
              <a:rPr lang="en-US" sz="2800" dirty="0" smtClean="0"/>
              <a:t>Population Variations</a:t>
            </a:r>
            <a:endParaRPr lang="en-US" sz="2800" dirty="0"/>
          </a:p>
        </p:txBody>
      </p:sp>
      <p:sp>
        <p:nvSpPr>
          <p:cNvPr id="14338" name="Rectangle 2"/>
          <p:cNvSpPr>
            <a:spLocks noGrp="1" noChangeArrowheads="1"/>
          </p:cNvSpPr>
          <p:nvPr>
            <p:ph idx="1"/>
          </p:nvPr>
        </p:nvSpPr>
        <p:spPr/>
        <p:txBody>
          <a:bodyPr>
            <a:normAutofit fontScale="77500" lnSpcReduction="20000"/>
          </a:bodyPr>
          <a:lstStyle/>
          <a:p>
            <a:pPr>
              <a:lnSpc>
                <a:spcPct val="90000"/>
              </a:lnSpc>
            </a:pPr>
            <a:r>
              <a:rPr lang="en-US" sz="2800" b="1" dirty="0"/>
              <a:t>Distribution</a:t>
            </a:r>
            <a:endParaRPr lang="en-US" sz="2800" dirty="0"/>
          </a:p>
          <a:p>
            <a:pPr lvl="1">
              <a:lnSpc>
                <a:spcPct val="90000"/>
              </a:lnSpc>
            </a:pPr>
            <a:r>
              <a:rPr lang="en-US" sz="2400" dirty="0"/>
              <a:t>¾ of the world’s population lives on only 5% of the land.</a:t>
            </a:r>
          </a:p>
          <a:p>
            <a:pPr lvl="1">
              <a:lnSpc>
                <a:spcPct val="90000"/>
              </a:lnSpc>
            </a:pPr>
            <a:r>
              <a:rPr lang="en-US" sz="2400" dirty="0"/>
              <a:t>Very uneven distribution intensified in 20</a:t>
            </a:r>
            <a:r>
              <a:rPr lang="en-US" sz="2400" baseline="30000" dirty="0"/>
              <a:t>th</a:t>
            </a:r>
            <a:r>
              <a:rPr lang="en-US" sz="2400" dirty="0"/>
              <a:t> cent. as population soared. </a:t>
            </a:r>
          </a:p>
          <a:p>
            <a:pPr lvl="1">
              <a:lnSpc>
                <a:spcPct val="90000"/>
              </a:lnSpc>
            </a:pPr>
            <a:r>
              <a:rPr lang="en-US" sz="2400" dirty="0"/>
              <a:t>2/3 of the pop. lives near an ocean or river. </a:t>
            </a:r>
          </a:p>
          <a:p>
            <a:pPr>
              <a:lnSpc>
                <a:spcPct val="90000"/>
              </a:lnSpc>
            </a:pPr>
            <a:r>
              <a:rPr lang="en-US" sz="2800" b="1" dirty="0" err="1"/>
              <a:t>Ecumene</a:t>
            </a:r>
            <a:endParaRPr lang="en-US" sz="2800" b="1" dirty="0"/>
          </a:p>
          <a:p>
            <a:pPr lvl="1">
              <a:lnSpc>
                <a:spcPct val="90000"/>
              </a:lnSpc>
            </a:pPr>
            <a:r>
              <a:rPr lang="en-US" sz="2400" dirty="0"/>
              <a:t>Tech can/has increased </a:t>
            </a:r>
            <a:r>
              <a:rPr lang="en-US" sz="2400" dirty="0" err="1"/>
              <a:t>ecumene</a:t>
            </a:r>
            <a:r>
              <a:rPr lang="en-US" sz="2400" dirty="0"/>
              <a:t> and carrying capacity</a:t>
            </a:r>
          </a:p>
          <a:p>
            <a:pPr lvl="1">
              <a:lnSpc>
                <a:spcPct val="90000"/>
              </a:lnSpc>
            </a:pPr>
            <a:r>
              <a:rPr lang="en-US" sz="2400" dirty="0"/>
              <a:t>Unlivable areas declining</a:t>
            </a:r>
          </a:p>
          <a:p>
            <a:pPr lvl="2">
              <a:lnSpc>
                <a:spcPct val="90000"/>
              </a:lnSpc>
            </a:pPr>
            <a:r>
              <a:rPr lang="en-US" sz="2000" dirty="0"/>
              <a:t>Dry Lands (20% of planet) between 15-50 degrees lat.</a:t>
            </a:r>
          </a:p>
          <a:p>
            <a:pPr lvl="2">
              <a:lnSpc>
                <a:spcPct val="90000"/>
              </a:lnSpc>
            </a:pPr>
            <a:r>
              <a:rPr lang="en-US" sz="2000" dirty="0"/>
              <a:t>Equatorial wet lands</a:t>
            </a:r>
          </a:p>
          <a:p>
            <a:pPr lvl="2">
              <a:lnSpc>
                <a:spcPct val="90000"/>
              </a:lnSpc>
            </a:pPr>
            <a:r>
              <a:rPr lang="en-US" sz="2000" dirty="0"/>
              <a:t>Cold lands – permafrost, polar deserts</a:t>
            </a:r>
          </a:p>
          <a:p>
            <a:pPr lvl="2">
              <a:lnSpc>
                <a:spcPct val="90000"/>
              </a:lnSpc>
            </a:pPr>
            <a:r>
              <a:rPr lang="en-US" sz="2000" dirty="0"/>
              <a:t>High lands (some exceptions in </a:t>
            </a:r>
            <a:r>
              <a:rPr lang="en-US" sz="2000" dirty="0" err="1"/>
              <a:t>mts</a:t>
            </a:r>
            <a:r>
              <a:rPr lang="en-US" sz="2000" dirty="0"/>
              <a:t>. of S. Am. &amp; Africa)</a:t>
            </a:r>
          </a:p>
        </p:txBody>
      </p:sp>
      <p:sp>
        <p:nvSpPr>
          <p:cNvPr id="2" name="Rectangle 1"/>
          <p:cNvSpPr/>
          <p:nvPr/>
        </p:nvSpPr>
        <p:spPr>
          <a:xfrm>
            <a:off x="248784" y="4888655"/>
            <a:ext cx="11734210" cy="1754326"/>
          </a:xfrm>
          <a:prstGeom prst="rect">
            <a:avLst/>
          </a:prstGeom>
        </p:spPr>
        <p:txBody>
          <a:bodyPr wrap="square">
            <a:spAutoFit/>
          </a:bodyPr>
          <a:lstStyle/>
          <a:p>
            <a:r>
              <a:rPr lang="en-US" b="1" u="sng" dirty="0" smtClean="0"/>
              <a:t>Consider these points…</a:t>
            </a:r>
          </a:p>
          <a:p>
            <a:pPr marL="285750" indent="-285750">
              <a:buFont typeface="Arial" panose="020B0604020202020204" pitchFamily="34" charset="0"/>
              <a:buChar char="•"/>
            </a:pPr>
            <a:r>
              <a:rPr lang="en-US" dirty="0" smtClean="0"/>
              <a:t>We </a:t>
            </a:r>
            <a:r>
              <a:rPr lang="en-US" dirty="0"/>
              <a:t>have always been unevenly </a:t>
            </a:r>
            <a:r>
              <a:rPr lang="en-US" dirty="0" smtClean="0"/>
              <a:t>distributed, but </a:t>
            </a:r>
            <a:r>
              <a:rPr lang="en-US" dirty="0"/>
              <a:t>the uneven distribution intensified in the 20</a:t>
            </a:r>
            <a:r>
              <a:rPr lang="en-US" baseline="30000" dirty="0"/>
              <a:t>th</a:t>
            </a:r>
            <a:r>
              <a:rPr lang="en-US" dirty="0"/>
              <a:t> </a:t>
            </a:r>
            <a:r>
              <a:rPr lang="en-US" dirty="0" smtClean="0"/>
              <a:t>century.</a:t>
            </a:r>
          </a:p>
          <a:p>
            <a:pPr marL="285750" indent="-285750">
              <a:buFont typeface="Arial" panose="020B0604020202020204" pitchFamily="34" charset="0"/>
              <a:buChar char="•"/>
            </a:pPr>
            <a:r>
              <a:rPr lang="en-US" dirty="0" smtClean="0"/>
              <a:t>Numbers </a:t>
            </a:r>
            <a:r>
              <a:rPr lang="en-US" dirty="0"/>
              <a:t>are very important-every 10 years since 1790 the US govt. has done an official nation-wide census or count of the population to determine representation in Congress and the distribution of federal aid. </a:t>
            </a:r>
            <a:endParaRPr lang="en-US" dirty="0" smtClean="0"/>
          </a:p>
          <a:p>
            <a:pPr marL="742950" lvl="1" indent="-285750">
              <a:buFont typeface="Arial" panose="020B0604020202020204" pitchFamily="34" charset="0"/>
              <a:buChar char="•"/>
            </a:pPr>
            <a:r>
              <a:rPr lang="en-US" dirty="0" smtClean="0"/>
              <a:t>Mayors </a:t>
            </a:r>
            <a:r>
              <a:rPr lang="en-US" dirty="0"/>
              <a:t>of big cities have been upset in recent years since inner cities are notoriously undercounted in the census.  Why?  </a:t>
            </a:r>
          </a:p>
        </p:txBody>
      </p:sp>
    </p:spTree>
    <p:custDataLst>
      <p:tags r:id="rId1"/>
    </p:custDataLst>
    <p:extLst>
      <p:ext uri="{BB962C8B-B14F-4D97-AF65-F5344CB8AC3E}">
        <p14:creationId xmlns:p14="http://schemas.microsoft.com/office/powerpoint/2010/main" val="1095755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opulation Cartogram"/>
          <p:cNvPicPr>
            <a:picLocks noChangeAspect="1" noChangeArrowheads="1"/>
          </p:cNvPicPr>
          <p:nvPr/>
        </p:nvPicPr>
        <p:blipFill>
          <a:blip r:embed="rId4" cstate="print"/>
          <a:srcRect/>
          <a:stretch>
            <a:fillRect/>
          </a:stretch>
        </p:blipFill>
        <p:spPr bwMode="auto">
          <a:xfrm>
            <a:off x="1905000" y="228600"/>
            <a:ext cx="8458200" cy="5016500"/>
          </a:xfrm>
          <a:prstGeom prst="rect">
            <a:avLst/>
          </a:prstGeom>
          <a:noFill/>
        </p:spPr>
      </p:pic>
      <p:sp>
        <p:nvSpPr>
          <p:cNvPr id="22531" name="Text Box 3"/>
          <p:cNvSpPr txBox="1">
            <a:spLocks noChangeArrowheads="1"/>
          </p:cNvSpPr>
          <p:nvPr/>
        </p:nvSpPr>
        <p:spPr bwMode="auto">
          <a:xfrm>
            <a:off x="2209800" y="5603876"/>
            <a:ext cx="8077200" cy="646331"/>
          </a:xfrm>
          <a:prstGeom prst="rect">
            <a:avLst/>
          </a:prstGeom>
          <a:noFill/>
          <a:ln w="9525">
            <a:noFill/>
            <a:miter lim="800000"/>
            <a:headEnd/>
            <a:tailEnd/>
          </a:ln>
          <a:effectLst/>
        </p:spPr>
        <p:txBody>
          <a:bodyPr>
            <a:spAutoFit/>
          </a:bodyPr>
          <a:lstStyle/>
          <a:p>
            <a:pPr algn="ctr"/>
            <a:r>
              <a:rPr lang="en-US" b="1">
                <a:solidFill>
                  <a:srgbClr val="663300"/>
                </a:solidFill>
              </a:rPr>
              <a:t>World Population Cartogram</a:t>
            </a:r>
          </a:p>
          <a:p>
            <a:pPr algn="ctr"/>
            <a:r>
              <a:rPr lang="en-US" b="1">
                <a:solidFill>
                  <a:srgbClr val="663300"/>
                </a:solidFill>
              </a:rPr>
              <a:t>Countries named have at least 50 million</a:t>
            </a:r>
          </a:p>
        </p:txBody>
      </p:sp>
    </p:spTree>
    <p:custDataLst>
      <p:tags r:id="rId1"/>
    </p:custDataLst>
    <p:extLst>
      <p:ext uri="{BB962C8B-B14F-4D97-AF65-F5344CB8AC3E}">
        <p14:creationId xmlns:p14="http://schemas.microsoft.com/office/powerpoint/2010/main" val="310753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76400" y="0"/>
            <a:ext cx="8382000" cy="1143000"/>
          </a:xfrm>
        </p:spPr>
        <p:txBody>
          <a:bodyPr>
            <a:normAutofit fontScale="90000"/>
          </a:bodyPr>
          <a:lstStyle/>
          <a:p>
            <a:r>
              <a:rPr lang="en-US" b="1">
                <a:solidFill>
                  <a:srgbClr val="663300"/>
                </a:solidFill>
              </a:rPr>
              <a:t>Major Population Concentrations</a:t>
            </a:r>
          </a:p>
        </p:txBody>
      </p:sp>
      <p:sp>
        <p:nvSpPr>
          <p:cNvPr id="26627" name="Rectangle 3"/>
          <p:cNvSpPr>
            <a:spLocks noGrp="1" noChangeArrowheads="1"/>
          </p:cNvSpPr>
          <p:nvPr>
            <p:ph type="body" sz="half" idx="1"/>
          </p:nvPr>
        </p:nvSpPr>
        <p:spPr>
          <a:xfrm>
            <a:off x="322217" y="990600"/>
            <a:ext cx="5697583" cy="5181600"/>
          </a:xfrm>
        </p:spPr>
        <p:txBody>
          <a:bodyPr>
            <a:normAutofit/>
          </a:bodyPr>
          <a:lstStyle/>
          <a:p>
            <a:r>
              <a:rPr lang="en-US" sz="2800" b="1" dirty="0"/>
              <a:t>East Asia</a:t>
            </a:r>
            <a:endParaRPr lang="en-US" sz="2800" dirty="0"/>
          </a:p>
          <a:p>
            <a:pPr lvl="1"/>
            <a:r>
              <a:rPr lang="en-US" sz="2400" dirty="0"/>
              <a:t>1/4 of the world’s population is here</a:t>
            </a:r>
          </a:p>
          <a:p>
            <a:pPr lvl="1"/>
            <a:r>
              <a:rPr lang="en-US" sz="2400" dirty="0"/>
              <a:t>Concentration along coast and rivers in China</a:t>
            </a:r>
          </a:p>
          <a:p>
            <a:pPr lvl="1"/>
            <a:r>
              <a:rPr lang="en-US" sz="2400" dirty="0"/>
              <a:t>Most people are farmers, not city dwellers in China</a:t>
            </a:r>
          </a:p>
          <a:p>
            <a:pPr lvl="1"/>
            <a:r>
              <a:rPr lang="en-US" sz="2400" dirty="0"/>
              <a:t>Japan and Korea	</a:t>
            </a:r>
          </a:p>
          <a:p>
            <a:pPr lvl="2"/>
            <a:r>
              <a:rPr lang="en-US" sz="2000" dirty="0"/>
              <a:t>3 major urban centers, </a:t>
            </a:r>
          </a:p>
          <a:p>
            <a:pPr lvl="2"/>
            <a:r>
              <a:rPr lang="en-US" sz="2000" dirty="0"/>
              <a:t>¾ urban pop</a:t>
            </a:r>
          </a:p>
        </p:txBody>
      </p:sp>
      <p:pic>
        <p:nvPicPr>
          <p:cNvPr id="26628" name="Picture 4" descr="Rice Terrace in Bali Indonesia"/>
          <p:cNvPicPr>
            <a:picLocks noChangeAspect="1" noChangeArrowheads="1"/>
          </p:cNvPicPr>
          <p:nvPr/>
        </p:nvPicPr>
        <p:blipFill>
          <a:blip r:embed="rId4" cstate="print"/>
          <a:srcRect/>
          <a:stretch>
            <a:fillRect/>
          </a:stretch>
        </p:blipFill>
        <p:spPr bwMode="auto">
          <a:xfrm>
            <a:off x="6248399" y="914400"/>
            <a:ext cx="4193177" cy="5588652"/>
          </a:xfrm>
          <a:prstGeom prst="rect">
            <a:avLst/>
          </a:prstGeom>
          <a:noFill/>
        </p:spPr>
      </p:pic>
    </p:spTree>
    <p:custDataLst>
      <p:tags r:id="rId1"/>
    </p:custDataLst>
    <p:extLst>
      <p:ext uri="{BB962C8B-B14F-4D97-AF65-F5344CB8AC3E}">
        <p14:creationId xmlns:p14="http://schemas.microsoft.com/office/powerpoint/2010/main" val="779426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76400" y="0"/>
            <a:ext cx="8382000" cy="838200"/>
          </a:xfrm>
        </p:spPr>
        <p:txBody>
          <a:bodyPr>
            <a:normAutofit fontScale="90000"/>
          </a:bodyPr>
          <a:lstStyle/>
          <a:p>
            <a:r>
              <a:rPr lang="en-US" b="1">
                <a:solidFill>
                  <a:srgbClr val="663300"/>
                </a:solidFill>
              </a:rPr>
              <a:t>Major </a:t>
            </a:r>
            <a:r>
              <a:rPr lang="en-US" b="1">
                <a:solidFill>
                  <a:srgbClr val="663300"/>
                </a:solidFill>
                <a:effectLst>
                  <a:outerShdw blurRad="38100" dist="38100" dir="2700000" algn="tl">
                    <a:srgbClr val="C0C0C0"/>
                  </a:outerShdw>
                </a:effectLst>
              </a:rPr>
              <a:t>Population</a:t>
            </a:r>
            <a:r>
              <a:rPr lang="en-US" b="1">
                <a:solidFill>
                  <a:srgbClr val="663300"/>
                </a:solidFill>
              </a:rPr>
              <a:t> Concentrations</a:t>
            </a:r>
          </a:p>
        </p:txBody>
      </p:sp>
      <p:sp>
        <p:nvSpPr>
          <p:cNvPr id="28675" name="Rectangle 3"/>
          <p:cNvSpPr>
            <a:spLocks noGrp="1" noChangeArrowheads="1"/>
          </p:cNvSpPr>
          <p:nvPr>
            <p:ph type="body" sz="half" idx="1"/>
          </p:nvPr>
        </p:nvSpPr>
        <p:spPr>
          <a:xfrm>
            <a:off x="158931" y="984069"/>
            <a:ext cx="6416040" cy="5486400"/>
          </a:xfrm>
        </p:spPr>
        <p:txBody>
          <a:bodyPr/>
          <a:lstStyle/>
          <a:p>
            <a:r>
              <a:rPr lang="en-US" sz="2400" b="1" dirty="0"/>
              <a:t>South Asia</a:t>
            </a:r>
            <a:endParaRPr lang="en-US" sz="2400" dirty="0"/>
          </a:p>
          <a:p>
            <a:pPr lvl="1"/>
            <a:r>
              <a:rPr lang="en-US" sz="2000" dirty="0"/>
              <a:t>2</a:t>
            </a:r>
            <a:r>
              <a:rPr lang="en-US" sz="2000" baseline="30000" dirty="0"/>
              <a:t>nd</a:t>
            </a:r>
            <a:r>
              <a:rPr lang="en-US" sz="2000" dirty="0"/>
              <a:t> largest population cluster.</a:t>
            </a:r>
          </a:p>
          <a:p>
            <a:pPr lvl="1"/>
            <a:r>
              <a:rPr lang="en-US" sz="2000" dirty="0"/>
              <a:t>Dense pop. follows the Ganges and Indus rivers.</a:t>
            </a:r>
          </a:p>
          <a:p>
            <a:pPr lvl="1"/>
            <a:r>
              <a:rPr lang="en-US" sz="2000" dirty="0"/>
              <a:t>Bangladesh (size of Iowa) with 141 million (1/2 of total U.S. pop)</a:t>
            </a:r>
          </a:p>
          <a:p>
            <a:pPr lvl="1"/>
            <a:r>
              <a:rPr lang="en-US" sz="2000" dirty="0"/>
              <a:t>14 cities over 2 million</a:t>
            </a:r>
          </a:p>
          <a:p>
            <a:pPr lvl="1"/>
            <a:r>
              <a:rPr lang="en-US" sz="2000" dirty="0"/>
              <a:t>Still ¾ rural population</a:t>
            </a:r>
          </a:p>
          <a:p>
            <a:endParaRPr lang="en-US" sz="2400" dirty="0"/>
          </a:p>
        </p:txBody>
      </p:sp>
      <p:pic>
        <p:nvPicPr>
          <p:cNvPr id="28676" name="Picture 4" descr="India's Grand Trunk Road"/>
          <p:cNvPicPr>
            <a:picLocks noChangeAspect="1" noChangeArrowheads="1"/>
          </p:cNvPicPr>
          <p:nvPr/>
        </p:nvPicPr>
        <p:blipFill>
          <a:blip r:embed="rId4" cstate="print"/>
          <a:srcRect/>
          <a:stretch>
            <a:fillRect/>
          </a:stretch>
        </p:blipFill>
        <p:spPr bwMode="auto">
          <a:xfrm>
            <a:off x="6794424" y="1595846"/>
            <a:ext cx="5108478" cy="3733800"/>
          </a:xfrm>
          <a:prstGeom prst="rect">
            <a:avLst/>
          </a:prstGeom>
          <a:noFill/>
        </p:spPr>
      </p:pic>
    </p:spTree>
    <p:custDataLst>
      <p:tags r:id="rId1"/>
    </p:custDataLst>
    <p:extLst>
      <p:ext uri="{BB962C8B-B14F-4D97-AF65-F5344CB8AC3E}">
        <p14:creationId xmlns:p14="http://schemas.microsoft.com/office/powerpoint/2010/main" val="3133770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676400" y="0"/>
            <a:ext cx="8382000" cy="1143000"/>
          </a:xfrm>
        </p:spPr>
        <p:txBody>
          <a:bodyPr>
            <a:normAutofit fontScale="90000"/>
          </a:bodyPr>
          <a:lstStyle/>
          <a:p>
            <a:r>
              <a:rPr lang="en-US" b="1">
                <a:solidFill>
                  <a:srgbClr val="663300"/>
                </a:solidFill>
              </a:rPr>
              <a:t>Major Population Concentrations</a:t>
            </a:r>
          </a:p>
        </p:txBody>
      </p:sp>
      <p:sp>
        <p:nvSpPr>
          <p:cNvPr id="26627" name="Rectangle 3"/>
          <p:cNvSpPr>
            <a:spLocks noGrp="1" noChangeArrowheads="1"/>
          </p:cNvSpPr>
          <p:nvPr>
            <p:ph type="body" sz="half" idx="1"/>
          </p:nvPr>
        </p:nvSpPr>
        <p:spPr>
          <a:xfrm>
            <a:off x="278675" y="1356359"/>
            <a:ext cx="5495108" cy="5011783"/>
          </a:xfrm>
        </p:spPr>
        <p:txBody>
          <a:bodyPr>
            <a:normAutofit/>
          </a:bodyPr>
          <a:lstStyle/>
          <a:p>
            <a:r>
              <a:rPr lang="en-US" sz="2800" b="1" dirty="0"/>
              <a:t>Southeast Asia</a:t>
            </a:r>
          </a:p>
          <a:p>
            <a:pPr lvl="1"/>
            <a:r>
              <a:rPr lang="en-US" sz="2400" dirty="0"/>
              <a:t>Vietnamese coast and inland rivers very dense</a:t>
            </a:r>
          </a:p>
          <a:p>
            <a:pPr lvl="1"/>
            <a:r>
              <a:rPr lang="en-US" sz="2400" dirty="0"/>
              <a:t>Islands of Java and Philippines</a:t>
            </a:r>
          </a:p>
          <a:p>
            <a:pPr lvl="1"/>
            <a:r>
              <a:rPr lang="en-US" sz="2400" dirty="0"/>
              <a:t>High % of farmers</a:t>
            </a:r>
          </a:p>
          <a:p>
            <a:pPr lvl="1"/>
            <a:endParaRPr lang="en-US" sz="2400" dirty="0"/>
          </a:p>
        </p:txBody>
      </p:sp>
      <p:pic>
        <p:nvPicPr>
          <p:cNvPr id="181250" name="Picture 2"/>
          <p:cNvPicPr>
            <a:picLocks noChangeAspect="1" noChangeArrowheads="1"/>
          </p:cNvPicPr>
          <p:nvPr/>
        </p:nvPicPr>
        <p:blipFill>
          <a:blip r:embed="rId4" cstate="print"/>
          <a:srcRect/>
          <a:stretch>
            <a:fillRect/>
          </a:stretch>
        </p:blipFill>
        <p:spPr bwMode="auto">
          <a:xfrm>
            <a:off x="5928362" y="2177143"/>
            <a:ext cx="5835135" cy="38862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68234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676400" y="0"/>
            <a:ext cx="8382000" cy="1143000"/>
          </a:xfrm>
        </p:spPr>
        <p:txBody>
          <a:bodyPr>
            <a:normAutofit fontScale="90000"/>
          </a:bodyPr>
          <a:lstStyle/>
          <a:p>
            <a:r>
              <a:rPr lang="en-US" b="1">
                <a:solidFill>
                  <a:srgbClr val="663300"/>
                </a:solidFill>
              </a:rPr>
              <a:t>Major </a:t>
            </a:r>
            <a:r>
              <a:rPr lang="en-US" b="1">
                <a:solidFill>
                  <a:srgbClr val="663300"/>
                </a:solidFill>
                <a:effectLst>
                  <a:outerShdw blurRad="38100" dist="38100" dir="2700000" algn="tl">
                    <a:srgbClr val="C0C0C0"/>
                  </a:outerShdw>
                </a:effectLst>
              </a:rPr>
              <a:t>Population</a:t>
            </a:r>
            <a:r>
              <a:rPr lang="en-US" b="1">
                <a:solidFill>
                  <a:srgbClr val="663300"/>
                </a:solidFill>
              </a:rPr>
              <a:t> Concentrations</a:t>
            </a:r>
          </a:p>
        </p:txBody>
      </p:sp>
      <p:sp>
        <p:nvSpPr>
          <p:cNvPr id="32771" name="Rectangle 3"/>
          <p:cNvSpPr>
            <a:spLocks noGrp="1" noChangeArrowheads="1"/>
          </p:cNvSpPr>
          <p:nvPr>
            <p:ph type="body" sz="half" idx="1"/>
          </p:nvPr>
        </p:nvSpPr>
        <p:spPr>
          <a:xfrm>
            <a:off x="659674" y="1345474"/>
            <a:ext cx="4191000" cy="4191000"/>
          </a:xfrm>
        </p:spPr>
        <p:txBody>
          <a:bodyPr>
            <a:normAutofit fontScale="92500"/>
          </a:bodyPr>
          <a:lstStyle/>
          <a:p>
            <a:pPr>
              <a:lnSpc>
                <a:spcPct val="90000"/>
              </a:lnSpc>
            </a:pPr>
            <a:r>
              <a:rPr lang="en-US" sz="2800" b="1" dirty="0"/>
              <a:t>Europe (Western)</a:t>
            </a:r>
          </a:p>
          <a:p>
            <a:pPr lvl="1">
              <a:lnSpc>
                <a:spcPct val="90000"/>
              </a:lnSpc>
            </a:pPr>
            <a:r>
              <a:rPr lang="en-US" sz="2400" dirty="0"/>
              <a:t>Over</a:t>
            </a:r>
            <a:r>
              <a:rPr lang="en-US" sz="2400" b="1" dirty="0"/>
              <a:t> </a:t>
            </a:r>
            <a:r>
              <a:rPr lang="en-US" sz="2400" dirty="0"/>
              <a:t>700 million.</a:t>
            </a:r>
          </a:p>
          <a:p>
            <a:pPr lvl="1">
              <a:lnSpc>
                <a:spcPct val="90000"/>
              </a:lnSpc>
            </a:pPr>
            <a:r>
              <a:rPr lang="en-US" sz="2400" dirty="0"/>
              <a:t>75% to 90% living in cities.</a:t>
            </a:r>
          </a:p>
          <a:p>
            <a:pPr lvl="1">
              <a:lnSpc>
                <a:spcPct val="90000"/>
              </a:lnSpc>
            </a:pPr>
            <a:r>
              <a:rPr lang="en-US" sz="2400" dirty="0"/>
              <a:t>&lt; 20% farmers</a:t>
            </a:r>
          </a:p>
          <a:p>
            <a:pPr lvl="1">
              <a:lnSpc>
                <a:spcPct val="90000"/>
              </a:lnSpc>
            </a:pPr>
            <a:r>
              <a:rPr lang="en-US" sz="2400" dirty="0"/>
              <a:t>Dense road &amp; rail networks</a:t>
            </a:r>
          </a:p>
          <a:p>
            <a:pPr lvl="1">
              <a:lnSpc>
                <a:spcPct val="90000"/>
              </a:lnSpc>
            </a:pPr>
            <a:r>
              <a:rPr lang="en-US" sz="2400" dirty="0"/>
              <a:t>Import food &amp; resources</a:t>
            </a:r>
          </a:p>
          <a:p>
            <a:pPr lvl="2">
              <a:lnSpc>
                <a:spcPct val="90000"/>
              </a:lnSpc>
            </a:pPr>
            <a:r>
              <a:rPr lang="en-US" sz="2000" dirty="0"/>
              <a:t>Motivation for colonization</a:t>
            </a:r>
          </a:p>
          <a:p>
            <a:pPr>
              <a:lnSpc>
                <a:spcPct val="90000"/>
              </a:lnSpc>
              <a:buFontTx/>
              <a:buNone/>
            </a:pPr>
            <a:endParaRPr lang="en-US" sz="2800" dirty="0"/>
          </a:p>
        </p:txBody>
      </p:sp>
      <p:pic>
        <p:nvPicPr>
          <p:cNvPr id="32772" name="Picture 4" descr="Houses on Prinsengracht, Amsterdam"/>
          <p:cNvPicPr>
            <a:picLocks noChangeAspect="1" noChangeArrowheads="1"/>
          </p:cNvPicPr>
          <p:nvPr/>
        </p:nvPicPr>
        <p:blipFill>
          <a:blip r:embed="rId4" cstate="print"/>
          <a:srcRect/>
          <a:stretch>
            <a:fillRect/>
          </a:stretch>
        </p:blipFill>
        <p:spPr bwMode="auto">
          <a:xfrm>
            <a:off x="6019800" y="1219200"/>
            <a:ext cx="4343400" cy="3257550"/>
          </a:xfrm>
          <a:prstGeom prst="rect">
            <a:avLst/>
          </a:prstGeom>
          <a:noFill/>
        </p:spPr>
      </p:pic>
      <p:sp>
        <p:nvSpPr>
          <p:cNvPr id="32773" name="Text Box 5"/>
          <p:cNvSpPr txBox="1">
            <a:spLocks noChangeArrowheads="1"/>
          </p:cNvSpPr>
          <p:nvPr/>
        </p:nvSpPr>
        <p:spPr bwMode="auto">
          <a:xfrm>
            <a:off x="6709163" y="4724401"/>
            <a:ext cx="3005951" cy="646331"/>
          </a:xfrm>
          <a:prstGeom prst="rect">
            <a:avLst/>
          </a:prstGeom>
          <a:noFill/>
          <a:ln w="9525">
            <a:noFill/>
            <a:miter lim="800000"/>
            <a:headEnd/>
            <a:tailEnd/>
          </a:ln>
          <a:effectLst/>
        </p:spPr>
        <p:txBody>
          <a:bodyPr wrap="none">
            <a:spAutoFit/>
          </a:bodyPr>
          <a:lstStyle/>
          <a:p>
            <a:pPr algn="ctr"/>
            <a:r>
              <a:rPr lang="en-US" b="1" dirty="0">
                <a:solidFill>
                  <a:srgbClr val="663300"/>
                </a:solidFill>
              </a:rPr>
              <a:t>Closely spaced houses in</a:t>
            </a:r>
          </a:p>
          <a:p>
            <a:pPr algn="ctr"/>
            <a:r>
              <a:rPr lang="en-US" b="1" dirty="0">
                <a:solidFill>
                  <a:srgbClr val="663300"/>
                </a:solidFill>
              </a:rPr>
              <a:t>Amsterdam, Netherlands</a:t>
            </a:r>
          </a:p>
        </p:txBody>
      </p:sp>
    </p:spTree>
    <p:custDataLst>
      <p:tags r:id="rId1"/>
    </p:custDataLst>
    <p:extLst>
      <p:ext uri="{BB962C8B-B14F-4D97-AF65-F5344CB8AC3E}">
        <p14:creationId xmlns:p14="http://schemas.microsoft.com/office/powerpoint/2010/main" val="2713441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1323</TotalTime>
  <Words>2906</Words>
  <Application>Microsoft Office PowerPoint</Application>
  <PresentationFormat>Widescreen</PresentationFormat>
  <Paragraphs>339</Paragraphs>
  <Slides>38</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Century Gothic</vt:lpstr>
      <vt:lpstr>Franklin Gothic Medium</vt:lpstr>
      <vt:lpstr>Times New Roman</vt:lpstr>
      <vt:lpstr>Wingdings</vt:lpstr>
      <vt:lpstr>Wingdings 3</vt:lpstr>
      <vt:lpstr>Slice</vt:lpstr>
      <vt:lpstr>Population &amp; Migration</vt:lpstr>
      <vt:lpstr>Population</vt:lpstr>
      <vt:lpstr>PowerPoint Presentation</vt:lpstr>
      <vt:lpstr>Population Variations</vt:lpstr>
      <vt:lpstr>PowerPoint Presentation</vt:lpstr>
      <vt:lpstr>Major Population Concentrations</vt:lpstr>
      <vt:lpstr>Major Population Concentrations</vt:lpstr>
      <vt:lpstr>Major Population Concentrations</vt:lpstr>
      <vt:lpstr>Major Population Concentrations</vt:lpstr>
      <vt:lpstr>Major Population Concentrations</vt:lpstr>
      <vt:lpstr>PowerPoint Presentation</vt:lpstr>
      <vt:lpstr>Population Growth</vt:lpstr>
      <vt:lpstr>Population Growth</vt:lpstr>
      <vt:lpstr>PowerPoint Presentation</vt:lpstr>
      <vt:lpstr>Second Agricultural Revolution and Industrial Revolution</vt:lpstr>
      <vt:lpstr>Demographic Transition Stages</vt:lpstr>
      <vt:lpstr>Demographic Transition Stages</vt:lpstr>
      <vt:lpstr>PowerPoint Presentation</vt:lpstr>
      <vt:lpstr>PowerPoint Presentation</vt:lpstr>
      <vt:lpstr>PowerPoint Presentation</vt:lpstr>
      <vt:lpstr>PowerPoint Presentation</vt:lpstr>
      <vt:lpstr>PowerPoint Presentation</vt:lpstr>
      <vt:lpstr>Low Growth in Denmark</vt:lpstr>
      <vt:lpstr>PowerPoint Presentation</vt:lpstr>
      <vt:lpstr>Overpopulation Critics</vt:lpstr>
      <vt:lpstr>Why Migrate?</vt:lpstr>
      <vt:lpstr>Circulation &amp; Activity Space</vt:lpstr>
      <vt:lpstr>Why Migrate?</vt:lpstr>
      <vt:lpstr>Why Migrate?</vt:lpstr>
      <vt:lpstr>Migration Distance Patterns</vt:lpstr>
      <vt:lpstr>Intraregional Migration</vt:lpstr>
      <vt:lpstr>Migration distance patterns</vt:lpstr>
      <vt:lpstr>Who are migrating?</vt:lpstr>
      <vt:lpstr>Global Migration Patterns</vt:lpstr>
      <vt:lpstr>Immigration to the U.S.</vt:lpstr>
      <vt:lpstr>Current U.S. Destination patterns for migrants</vt:lpstr>
      <vt:lpstr>PowerPoint Presentation</vt:lpstr>
      <vt:lpstr>Main Concepts of migration:</vt:lpstr>
    </vt:vector>
  </TitlesOfParts>
  <Company>North Boone Community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&amp; Migration</dc:title>
  <dc:creator>Nick Augustine</dc:creator>
  <cp:lastModifiedBy>Nick Augustine</cp:lastModifiedBy>
  <cp:revision>20</cp:revision>
  <dcterms:created xsi:type="dcterms:W3CDTF">2020-09-28T14:38:14Z</dcterms:created>
  <dcterms:modified xsi:type="dcterms:W3CDTF">2020-10-13T22:40:37Z</dcterms:modified>
</cp:coreProperties>
</file>