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Lst>
  <p:sldIdLst>
    <p:sldId id="256" r:id="rId2"/>
    <p:sldId id="265" r:id="rId3"/>
    <p:sldId id="257" r:id="rId4"/>
    <p:sldId id="258" r:id="rId5"/>
    <p:sldId id="259" r:id="rId6"/>
    <p:sldId id="260" r:id="rId7"/>
    <p:sldId id="261" r:id="rId8"/>
    <p:sldId id="262" r:id="rId9"/>
    <p:sldId id="266" r:id="rId10"/>
    <p:sldId id="263" r:id="rId11"/>
    <p:sldId id="264"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3" d="100"/>
          <a:sy n="63" d="100"/>
        </p:scale>
        <p:origin x="-164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fld id="{1050126A-CB5A-7E44-B7CF-390273832642}" type="datetimeFigureOut">
              <a:rPr lang="en-US" smtClean="0"/>
              <a:t>8/13/16</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lgn="r" eaLnBrk="1" latinLnBrk="0" hangingPunct="1"/>
            <a:fld id="{8C592886-E571-45D5-8B56-343DC94F8FA6}" type="slidenum">
              <a:rPr kumimoji="0" lang="en-US" smtClean="0"/>
              <a:t>‹#›</a:t>
            </a:fld>
            <a:endParaRPr kumimoji="0" lang="en-US" dirty="0">
              <a:solidFill>
                <a:schemeClr val="tx2">
                  <a:shade val="90000"/>
                </a:schemeClr>
              </a:solidFill>
            </a:endParaRPr>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050126A-CB5A-7E44-B7CF-390273832642}" type="datetimeFigureOut">
              <a:rPr lang="en-US" smtClean="0"/>
              <a:t>8/13/16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ABA77B2-A8F4-D845-BD5E-467C967151B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050126A-CB5A-7E44-B7CF-390273832642}" type="datetimeFigureOut">
              <a:rPr lang="en-US" smtClean="0"/>
              <a:t>8/13/16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ABA77B2-A8F4-D845-BD5E-467C967151B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050126A-CB5A-7E44-B7CF-390273832642}" type="datetimeFigureOut">
              <a:rPr lang="en-US" smtClean="0"/>
              <a:t>8/13/16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ABA77B2-A8F4-D845-BD5E-467C967151B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fld id="{1050126A-CB5A-7E44-B7CF-390273832642}" type="datetimeFigureOut">
              <a:rPr lang="en-US" smtClean="0"/>
              <a:t>8/13/16</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BABA77B2-A8F4-D845-BD5E-467C967151B0}" type="slidenum">
              <a:rPr lang="en-US" smtClean="0"/>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050126A-CB5A-7E44-B7CF-390273832642}" type="datetimeFigureOut">
              <a:rPr lang="en-US" smtClean="0"/>
              <a:t>8/13/16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extLst/>
          </a:lstStyle>
          <a:p>
            <a:fld id="{BABA77B2-A8F4-D845-BD5E-467C967151B0}" type="slidenum">
              <a:rPr lang="en-US" smtClean="0"/>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050126A-CB5A-7E44-B7CF-390273832642}" type="datetimeFigureOut">
              <a:rPr lang="en-US" smtClean="0"/>
              <a:t>8/13/16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extLst/>
          </a:lstStyle>
          <a:p>
            <a:fld id="{BABA77B2-A8F4-D845-BD5E-467C967151B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050126A-CB5A-7E44-B7CF-390273832642}" type="datetimeFigureOut">
              <a:rPr lang="en-US" smtClean="0"/>
              <a:t>8/13/16</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ABA77B2-A8F4-D845-BD5E-467C967151B0}" type="slidenum">
              <a:rPr lang="en-US" smtClean="0"/>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1050126A-CB5A-7E44-B7CF-390273832642}" type="datetimeFigureOut">
              <a:rPr lang="en-US" smtClean="0"/>
              <a:t>8/13/16</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ABA77B2-A8F4-D845-BD5E-467C967151B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fld id="{1050126A-CB5A-7E44-B7CF-390273832642}" type="datetimeFigureOut">
              <a:rPr lang="en-US" smtClean="0"/>
              <a:t>8/13/16</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BABA77B2-A8F4-D845-BD5E-467C967151B0}" type="slidenum">
              <a:rPr lang="en-US" smtClean="0"/>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Drag picture to placeholder or click icon to add</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fld id="{1050126A-CB5A-7E44-B7CF-390273832642}" type="datetimeFigureOut">
              <a:rPr lang="en-US" smtClean="0"/>
              <a:t>8/13/16</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BABA77B2-A8F4-D845-BD5E-467C967151B0}" type="slidenum">
              <a:rPr lang="en-US" smtClean="0"/>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1050126A-CB5A-7E44-B7CF-390273832642}" type="datetimeFigureOut">
              <a:rPr lang="en-US" smtClean="0"/>
              <a:t>8/13/16</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BABA77B2-A8F4-D845-BD5E-467C967151B0}" type="slidenum">
              <a:rPr lang="en-US" smtClean="0"/>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Constitution and Federalism</a:t>
            </a:r>
            <a:endParaRPr lang="en-US" dirty="0"/>
          </a:p>
        </p:txBody>
      </p:sp>
      <p:sp>
        <p:nvSpPr>
          <p:cNvPr id="3" name="Subtitle 2"/>
          <p:cNvSpPr>
            <a:spLocks noGrp="1"/>
          </p:cNvSpPr>
          <p:nvPr>
            <p:ph type="subTitle" idx="1"/>
          </p:nvPr>
        </p:nvSpPr>
        <p:spPr/>
        <p:txBody>
          <a:bodyPr/>
          <a:lstStyle/>
          <a:p>
            <a:r>
              <a:rPr lang="en-US" dirty="0" smtClean="0"/>
              <a:t>An evolving process</a:t>
            </a:r>
            <a:endParaRPr lang="en-US" dirty="0"/>
          </a:p>
        </p:txBody>
      </p:sp>
      <p:pic>
        <p:nvPicPr>
          <p:cNvPr id="4" name="Picture 3"/>
          <p:cNvPicPr>
            <a:picLocks noChangeAspect="1"/>
          </p:cNvPicPr>
          <p:nvPr/>
        </p:nvPicPr>
        <p:blipFill>
          <a:blip r:embed="rId2"/>
          <a:stretch>
            <a:fillRect/>
          </a:stretch>
        </p:blipFill>
        <p:spPr>
          <a:xfrm>
            <a:off x="0" y="3869248"/>
            <a:ext cx="9144000" cy="2988752"/>
          </a:xfrm>
          <a:prstGeom prst="rect">
            <a:avLst/>
          </a:prstGeom>
        </p:spPr>
      </p:pic>
    </p:spTree>
    <p:extLst>
      <p:ext uri="{BB962C8B-B14F-4D97-AF65-F5344CB8AC3E}">
        <p14:creationId xmlns:p14="http://schemas.microsoft.com/office/powerpoint/2010/main" val="1172935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6784"/>
            <a:ext cx="4380629" cy="672683"/>
          </a:xfrm>
        </p:spPr>
        <p:txBody>
          <a:bodyPr>
            <a:normAutofit fontScale="90000"/>
          </a:bodyPr>
          <a:lstStyle/>
          <a:p>
            <a:r>
              <a:rPr lang="en-US" dirty="0" smtClean="0"/>
              <a:t>Federalism</a:t>
            </a:r>
            <a:endParaRPr lang="en-US" dirty="0"/>
          </a:p>
        </p:txBody>
      </p:sp>
      <p:sp>
        <p:nvSpPr>
          <p:cNvPr id="3" name="Content Placeholder 2"/>
          <p:cNvSpPr>
            <a:spLocks noGrp="1"/>
          </p:cNvSpPr>
          <p:nvPr>
            <p:ph idx="1"/>
          </p:nvPr>
        </p:nvSpPr>
        <p:spPr>
          <a:xfrm>
            <a:off x="76977" y="907362"/>
            <a:ext cx="8893164" cy="2156316"/>
          </a:xfrm>
        </p:spPr>
        <p:txBody>
          <a:bodyPr>
            <a:normAutofit fontScale="85000" lnSpcReduction="10000"/>
          </a:bodyPr>
          <a:lstStyle/>
          <a:p>
            <a:r>
              <a:rPr lang="en-US" b="1" dirty="0" smtClean="0"/>
              <a:t> </a:t>
            </a:r>
            <a:r>
              <a:rPr lang="en-US" b="1" dirty="0"/>
              <a:t>R</a:t>
            </a:r>
            <a:r>
              <a:rPr lang="en-US" b="1" dirty="0" smtClean="0"/>
              <a:t>uling power is divided between the national government and the state governments. </a:t>
            </a:r>
          </a:p>
          <a:p>
            <a:r>
              <a:rPr lang="en-US" b="1" dirty="0" smtClean="0"/>
              <a:t>Each of these levels of government have powers and responsibilities that are outlined in the US Constitution.</a:t>
            </a:r>
            <a:endParaRPr lang="en-US" dirty="0"/>
          </a:p>
        </p:txBody>
      </p:sp>
      <p:pic>
        <p:nvPicPr>
          <p:cNvPr id="4" name="Picture 3"/>
          <p:cNvPicPr>
            <a:picLocks noChangeAspect="1"/>
          </p:cNvPicPr>
          <p:nvPr/>
        </p:nvPicPr>
        <p:blipFill>
          <a:blip r:embed="rId2"/>
          <a:stretch>
            <a:fillRect/>
          </a:stretch>
        </p:blipFill>
        <p:spPr>
          <a:xfrm>
            <a:off x="0" y="2902431"/>
            <a:ext cx="9144000" cy="3955570"/>
          </a:xfrm>
          <a:prstGeom prst="rect">
            <a:avLst/>
          </a:prstGeom>
        </p:spPr>
      </p:pic>
    </p:spTree>
    <p:extLst>
      <p:ext uri="{BB962C8B-B14F-4D97-AF65-F5344CB8AC3E}">
        <p14:creationId xmlns:p14="http://schemas.microsoft.com/office/powerpoint/2010/main" val="2059731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Federalism: Government Powers</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Enumerated Powers </a:t>
            </a:r>
            <a:r>
              <a:rPr lang="en-US" dirty="0" smtClean="0"/>
              <a:t>are given to the federal government in the Constitution (coin money, regulate trade, declare war, maintain a postal service, and maintain an army / navy).</a:t>
            </a:r>
          </a:p>
          <a:p>
            <a:endParaRPr lang="en-US" dirty="0" smtClean="0"/>
          </a:p>
          <a:p>
            <a:r>
              <a:rPr lang="en-US" b="1" dirty="0" smtClean="0"/>
              <a:t>Implied Powers</a:t>
            </a:r>
            <a:r>
              <a:rPr lang="en-US" dirty="0" smtClean="0"/>
              <a:t> allows Congress to make laws that are necessary and proper for them to carry out expressed powers.  This is also known as “The Elastic Clause”. (Air Force, National Bank, Military Draft)</a:t>
            </a:r>
            <a:endParaRPr lang="en-US" dirty="0"/>
          </a:p>
        </p:txBody>
      </p:sp>
    </p:spTree>
    <p:extLst>
      <p:ext uri="{BB962C8B-B14F-4D97-AF65-F5344CB8AC3E}">
        <p14:creationId xmlns:p14="http://schemas.microsoft.com/office/powerpoint/2010/main" val="1741211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7477"/>
          </a:xfrm>
        </p:spPr>
        <p:txBody>
          <a:bodyPr>
            <a:normAutofit fontScale="90000"/>
          </a:bodyPr>
          <a:lstStyle/>
          <a:p>
            <a:r>
              <a:rPr lang="en-US" b="1" u="sng" dirty="0" smtClean="0"/>
              <a:t>Outline of The U.S. Constitution</a:t>
            </a:r>
            <a:endParaRPr lang="en-US" b="1" u="sng" dirty="0"/>
          </a:p>
        </p:txBody>
      </p:sp>
      <p:sp>
        <p:nvSpPr>
          <p:cNvPr id="3" name="Content Placeholder 2"/>
          <p:cNvSpPr>
            <a:spLocks noGrp="1"/>
          </p:cNvSpPr>
          <p:nvPr>
            <p:ph idx="1"/>
          </p:nvPr>
        </p:nvSpPr>
        <p:spPr>
          <a:xfrm>
            <a:off x="0" y="967477"/>
            <a:ext cx="7135797" cy="5744395"/>
          </a:xfrm>
        </p:spPr>
        <p:txBody>
          <a:bodyPr>
            <a:normAutofit lnSpcReduction="10000"/>
          </a:bodyPr>
          <a:lstStyle/>
          <a:p>
            <a:r>
              <a:rPr lang="en-US" dirty="0" smtClean="0"/>
              <a:t>Preamble- Introduction</a:t>
            </a:r>
          </a:p>
          <a:p>
            <a:r>
              <a:rPr lang="en-US" dirty="0" smtClean="0"/>
              <a:t>Article I – Legislative Branch Powers</a:t>
            </a:r>
          </a:p>
          <a:p>
            <a:r>
              <a:rPr lang="en-US" dirty="0" smtClean="0"/>
              <a:t>Article II - Executive Branch Powers</a:t>
            </a:r>
          </a:p>
          <a:p>
            <a:r>
              <a:rPr lang="en-US" dirty="0" smtClean="0"/>
              <a:t>Article III – Supreme Court Powers</a:t>
            </a:r>
          </a:p>
          <a:p>
            <a:r>
              <a:rPr lang="en-US" dirty="0" smtClean="0"/>
              <a:t>Article IV - Full Faith And Credit</a:t>
            </a:r>
          </a:p>
          <a:p>
            <a:r>
              <a:rPr lang="en-US" dirty="0" smtClean="0"/>
              <a:t>Article V - Amending the Constitution</a:t>
            </a:r>
          </a:p>
          <a:p>
            <a:r>
              <a:rPr lang="en-US" dirty="0" smtClean="0"/>
              <a:t>Article VI - Supremacy Clause</a:t>
            </a:r>
          </a:p>
          <a:p>
            <a:r>
              <a:rPr lang="en-US" dirty="0" smtClean="0"/>
              <a:t>Article VII - How to Ratify</a:t>
            </a:r>
          </a:p>
          <a:p>
            <a:r>
              <a:rPr lang="en-US" dirty="0" smtClean="0"/>
              <a:t>Bill of Rights- Amendments 1-10</a:t>
            </a:r>
          </a:p>
          <a:p>
            <a:r>
              <a:rPr lang="en-US" dirty="0" smtClean="0"/>
              <a:t>Evolving Laws- Amendments 11-27</a:t>
            </a:r>
          </a:p>
          <a:p>
            <a:endParaRPr lang="en-US" dirty="0"/>
          </a:p>
        </p:txBody>
      </p:sp>
      <p:pic>
        <p:nvPicPr>
          <p:cNvPr id="4" name="Picture 3"/>
          <p:cNvPicPr>
            <a:picLocks noChangeAspect="1"/>
          </p:cNvPicPr>
          <p:nvPr/>
        </p:nvPicPr>
        <p:blipFill>
          <a:blip r:embed="rId2"/>
          <a:stretch>
            <a:fillRect/>
          </a:stretch>
        </p:blipFill>
        <p:spPr>
          <a:xfrm>
            <a:off x="6934221" y="3215785"/>
            <a:ext cx="2209779" cy="3496087"/>
          </a:xfrm>
          <a:prstGeom prst="rect">
            <a:avLst/>
          </a:prstGeom>
        </p:spPr>
      </p:pic>
    </p:spTree>
    <p:extLst>
      <p:ext uri="{BB962C8B-B14F-4D97-AF65-F5344CB8AC3E}">
        <p14:creationId xmlns:p14="http://schemas.microsoft.com/office/powerpoint/2010/main" val="2136672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Basics of the Constitution</a:t>
            </a:r>
            <a:endParaRPr lang="en-US" dirty="0"/>
          </a:p>
        </p:txBody>
      </p:sp>
      <p:sp>
        <p:nvSpPr>
          <p:cNvPr id="3" name="Content Placeholder 2"/>
          <p:cNvSpPr>
            <a:spLocks noGrp="1"/>
          </p:cNvSpPr>
          <p:nvPr>
            <p:ph idx="1"/>
          </p:nvPr>
        </p:nvSpPr>
        <p:spPr>
          <a:xfrm>
            <a:off x="457200" y="1646237"/>
            <a:ext cx="4803939" cy="5025322"/>
          </a:xfrm>
        </p:spPr>
        <p:txBody>
          <a:bodyPr/>
          <a:lstStyle/>
          <a:p>
            <a:pPr marL="514350" indent="-514350">
              <a:buFont typeface="+mj-lt"/>
              <a:buAutoNum type="arabicPeriod"/>
            </a:pPr>
            <a:r>
              <a:rPr lang="en-US" dirty="0" smtClean="0"/>
              <a:t>Popular Sovereignty</a:t>
            </a:r>
          </a:p>
          <a:p>
            <a:pPr marL="514350" indent="-514350">
              <a:buFont typeface="+mj-lt"/>
              <a:buAutoNum type="arabicPeriod"/>
            </a:pPr>
            <a:r>
              <a:rPr lang="en-US" dirty="0" smtClean="0"/>
              <a:t>Rule of Law</a:t>
            </a:r>
          </a:p>
          <a:p>
            <a:pPr marL="514350" indent="-514350">
              <a:buFont typeface="+mj-lt"/>
              <a:buAutoNum type="arabicPeriod"/>
            </a:pPr>
            <a:r>
              <a:rPr lang="en-US" dirty="0" smtClean="0"/>
              <a:t>Separation of Powers</a:t>
            </a:r>
          </a:p>
          <a:p>
            <a:pPr marL="514350" indent="-514350">
              <a:buFont typeface="+mj-lt"/>
              <a:buAutoNum type="arabicPeriod"/>
            </a:pPr>
            <a:r>
              <a:rPr lang="en-US" dirty="0" smtClean="0"/>
              <a:t>Checks And Balances</a:t>
            </a:r>
          </a:p>
          <a:p>
            <a:pPr marL="514350" indent="-514350">
              <a:buFont typeface="+mj-lt"/>
              <a:buAutoNum type="arabicPeriod"/>
            </a:pPr>
            <a:r>
              <a:rPr lang="en-US" dirty="0" smtClean="0"/>
              <a:t>Judicial Review</a:t>
            </a:r>
          </a:p>
          <a:p>
            <a:pPr marL="514350" indent="-514350">
              <a:buFont typeface="+mj-lt"/>
              <a:buAutoNum type="arabicPeriod"/>
            </a:pPr>
            <a:r>
              <a:rPr lang="en-US" dirty="0" smtClean="0"/>
              <a:t>Federalism</a:t>
            </a:r>
          </a:p>
          <a:p>
            <a:pPr marL="0" indent="0">
              <a:buNone/>
            </a:pPr>
            <a:endParaRPr lang="en-US" dirty="0"/>
          </a:p>
        </p:txBody>
      </p:sp>
      <p:pic>
        <p:nvPicPr>
          <p:cNvPr id="4" name="Picture 3"/>
          <p:cNvPicPr>
            <a:picLocks noChangeAspect="1"/>
          </p:cNvPicPr>
          <p:nvPr/>
        </p:nvPicPr>
        <p:blipFill>
          <a:blip r:embed="rId2"/>
          <a:stretch>
            <a:fillRect/>
          </a:stretch>
        </p:blipFill>
        <p:spPr>
          <a:xfrm>
            <a:off x="4536713" y="3769127"/>
            <a:ext cx="4150087" cy="2761342"/>
          </a:xfrm>
          <a:prstGeom prst="rect">
            <a:avLst/>
          </a:prstGeom>
        </p:spPr>
      </p:pic>
    </p:spTree>
    <p:extLst>
      <p:ext uri="{BB962C8B-B14F-4D97-AF65-F5344CB8AC3E}">
        <p14:creationId xmlns:p14="http://schemas.microsoft.com/office/powerpoint/2010/main" val="1002082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921115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6855"/>
          </a:xfrm>
        </p:spPr>
        <p:txBody>
          <a:bodyPr>
            <a:normAutofit/>
          </a:bodyPr>
          <a:lstStyle/>
          <a:p>
            <a:r>
              <a:rPr lang="en-US" dirty="0" smtClean="0"/>
              <a:t>Rule of Law</a:t>
            </a:r>
            <a:endParaRPr lang="en-US" dirty="0"/>
          </a:p>
        </p:txBody>
      </p:sp>
      <p:sp>
        <p:nvSpPr>
          <p:cNvPr id="3" name="Content Placeholder 2"/>
          <p:cNvSpPr>
            <a:spLocks noGrp="1"/>
          </p:cNvSpPr>
          <p:nvPr>
            <p:ph idx="1"/>
          </p:nvPr>
        </p:nvSpPr>
        <p:spPr>
          <a:xfrm>
            <a:off x="60474" y="886855"/>
            <a:ext cx="9010862" cy="3668349"/>
          </a:xfrm>
        </p:spPr>
        <p:txBody>
          <a:bodyPr>
            <a:normAutofit/>
          </a:bodyPr>
          <a:lstStyle/>
          <a:p>
            <a:r>
              <a:rPr lang="en-US" dirty="0" smtClean="0"/>
              <a:t>This means that the law is applied equally to every citizen in the US.</a:t>
            </a:r>
          </a:p>
          <a:p>
            <a:r>
              <a:rPr lang="en-US" dirty="0" smtClean="0"/>
              <a:t>Founding Fathers obviously dropped the ball on this one.  </a:t>
            </a:r>
          </a:p>
          <a:p>
            <a:r>
              <a:rPr lang="en-US" dirty="0" smtClean="0"/>
              <a:t>Civil War Era (13</a:t>
            </a:r>
            <a:r>
              <a:rPr lang="en-US" baseline="30000" dirty="0" smtClean="0"/>
              <a:t>th</a:t>
            </a:r>
            <a:r>
              <a:rPr lang="en-US" dirty="0" smtClean="0"/>
              <a:t>, 14</a:t>
            </a:r>
            <a:r>
              <a:rPr lang="en-US" baseline="30000" dirty="0" smtClean="0"/>
              <a:t>th</a:t>
            </a:r>
            <a:r>
              <a:rPr lang="en-US" dirty="0" smtClean="0"/>
              <a:t>, 15</a:t>
            </a:r>
            <a:r>
              <a:rPr lang="en-US" baseline="30000" dirty="0" smtClean="0"/>
              <a:t>th</a:t>
            </a:r>
            <a:r>
              <a:rPr lang="en-US" dirty="0" smtClean="0"/>
              <a:t>) and Progressive Era Amendment (19</a:t>
            </a:r>
            <a:r>
              <a:rPr lang="en-US" baseline="30000" dirty="0" smtClean="0"/>
              <a:t>th</a:t>
            </a:r>
            <a:r>
              <a:rPr lang="en-US" dirty="0" smtClean="0"/>
              <a:t>) addressed Rule of Law deficiencies.</a:t>
            </a:r>
          </a:p>
          <a:p>
            <a:pPr marL="0" indent="0">
              <a:buNone/>
            </a:pPr>
            <a:endParaRPr lang="en-US" dirty="0"/>
          </a:p>
        </p:txBody>
      </p:sp>
      <p:pic>
        <p:nvPicPr>
          <p:cNvPr id="4" name="Picture 3"/>
          <p:cNvPicPr>
            <a:picLocks noChangeAspect="1"/>
          </p:cNvPicPr>
          <p:nvPr/>
        </p:nvPicPr>
        <p:blipFill>
          <a:blip r:embed="rId2"/>
          <a:stretch>
            <a:fillRect/>
          </a:stretch>
        </p:blipFill>
        <p:spPr>
          <a:xfrm>
            <a:off x="60473" y="4940021"/>
            <a:ext cx="2217745" cy="1772410"/>
          </a:xfrm>
          <a:prstGeom prst="rect">
            <a:avLst/>
          </a:prstGeom>
        </p:spPr>
      </p:pic>
      <p:pic>
        <p:nvPicPr>
          <p:cNvPr id="5" name="Picture 4"/>
          <p:cNvPicPr>
            <a:picLocks noChangeAspect="1"/>
          </p:cNvPicPr>
          <p:nvPr/>
        </p:nvPicPr>
        <p:blipFill>
          <a:blip r:embed="rId3"/>
          <a:stretch>
            <a:fillRect/>
          </a:stretch>
        </p:blipFill>
        <p:spPr>
          <a:xfrm>
            <a:off x="6833841" y="4940021"/>
            <a:ext cx="2237495" cy="1918628"/>
          </a:xfrm>
          <a:prstGeom prst="rect">
            <a:avLst/>
          </a:prstGeom>
        </p:spPr>
      </p:pic>
      <p:pic>
        <p:nvPicPr>
          <p:cNvPr id="7" name="Picture 6"/>
          <p:cNvPicPr>
            <a:picLocks noChangeAspect="1"/>
          </p:cNvPicPr>
          <p:nvPr/>
        </p:nvPicPr>
        <p:blipFill>
          <a:blip r:embed="rId4"/>
          <a:stretch>
            <a:fillRect/>
          </a:stretch>
        </p:blipFill>
        <p:spPr>
          <a:xfrm>
            <a:off x="4675424" y="4918568"/>
            <a:ext cx="2158417" cy="1847767"/>
          </a:xfrm>
          <a:prstGeom prst="rect">
            <a:avLst/>
          </a:prstGeom>
        </p:spPr>
      </p:pic>
      <p:pic>
        <p:nvPicPr>
          <p:cNvPr id="8" name="Picture 7"/>
          <p:cNvPicPr>
            <a:picLocks noChangeAspect="1"/>
          </p:cNvPicPr>
          <p:nvPr/>
        </p:nvPicPr>
        <p:blipFill>
          <a:blip r:embed="rId5"/>
          <a:stretch>
            <a:fillRect/>
          </a:stretch>
        </p:blipFill>
        <p:spPr>
          <a:xfrm>
            <a:off x="2278219" y="4918568"/>
            <a:ext cx="2397205" cy="1793863"/>
          </a:xfrm>
          <a:prstGeom prst="rect">
            <a:avLst/>
          </a:prstGeom>
        </p:spPr>
      </p:pic>
    </p:spTree>
    <p:extLst>
      <p:ext uri="{BB962C8B-B14F-4D97-AF65-F5344CB8AC3E}">
        <p14:creationId xmlns:p14="http://schemas.microsoft.com/office/powerpoint/2010/main" val="1170687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07788"/>
          </a:xfrm>
        </p:spPr>
        <p:txBody>
          <a:bodyPr>
            <a:normAutofit/>
          </a:bodyPr>
          <a:lstStyle/>
          <a:p>
            <a:r>
              <a:rPr lang="en-US" dirty="0" smtClean="0"/>
              <a:t>Separation of Powers</a:t>
            </a:r>
            <a:endParaRPr lang="en-US" dirty="0"/>
          </a:p>
        </p:txBody>
      </p:sp>
      <p:sp>
        <p:nvSpPr>
          <p:cNvPr id="3" name="Content Placeholder 2"/>
          <p:cNvSpPr>
            <a:spLocks noGrp="1"/>
          </p:cNvSpPr>
          <p:nvPr>
            <p:ph idx="1"/>
          </p:nvPr>
        </p:nvSpPr>
        <p:spPr>
          <a:xfrm>
            <a:off x="201576" y="1148879"/>
            <a:ext cx="6151445" cy="5482369"/>
          </a:xfrm>
        </p:spPr>
        <p:txBody>
          <a:bodyPr>
            <a:normAutofit fontScale="85000" lnSpcReduction="10000"/>
          </a:bodyPr>
          <a:lstStyle/>
          <a:p>
            <a:pPr marL="609600" indent="-609600">
              <a:lnSpc>
                <a:spcPct val="90000"/>
              </a:lnSpc>
            </a:pPr>
            <a:r>
              <a:rPr lang="en-US" b="1" dirty="0" smtClean="0"/>
              <a:t>Legislative Branch</a:t>
            </a:r>
            <a:r>
              <a:rPr lang="en-US" dirty="0" smtClean="0"/>
              <a:t>- headed by the Congress (House of </a:t>
            </a:r>
            <a:r>
              <a:rPr lang="en-US" dirty="0" err="1" smtClean="0"/>
              <a:t>Representives</a:t>
            </a:r>
            <a:r>
              <a:rPr lang="en-US" dirty="0" smtClean="0"/>
              <a:t>, Senate). They make all of the laws. The Legislative branch gets its powers from Article I of the Constitution.</a:t>
            </a:r>
          </a:p>
          <a:p>
            <a:pPr marL="609600" indent="-609600">
              <a:lnSpc>
                <a:spcPct val="90000"/>
              </a:lnSpc>
            </a:pPr>
            <a:endParaRPr lang="en-US" b="1" dirty="0" smtClean="0"/>
          </a:p>
          <a:p>
            <a:pPr marL="609600" indent="-609600">
              <a:lnSpc>
                <a:spcPct val="90000"/>
              </a:lnSpc>
            </a:pPr>
            <a:r>
              <a:rPr lang="en-US" b="1" dirty="0" smtClean="0"/>
              <a:t>Executive Branch</a:t>
            </a:r>
            <a:r>
              <a:rPr lang="en-US" dirty="0" smtClean="0"/>
              <a:t>- Article II in the Constitution gives the President the power to enforce the laws of The Constitution.</a:t>
            </a:r>
          </a:p>
          <a:p>
            <a:pPr marL="609600" indent="-609600">
              <a:lnSpc>
                <a:spcPct val="90000"/>
              </a:lnSpc>
            </a:pPr>
            <a:endParaRPr lang="en-US" b="1" dirty="0" smtClean="0"/>
          </a:p>
          <a:p>
            <a:pPr marL="609600" indent="-609600">
              <a:lnSpc>
                <a:spcPct val="90000"/>
              </a:lnSpc>
            </a:pPr>
            <a:r>
              <a:rPr lang="en-US" b="1" dirty="0" smtClean="0"/>
              <a:t>Judicial Branch</a:t>
            </a:r>
            <a:r>
              <a:rPr lang="en-US" dirty="0" smtClean="0"/>
              <a:t>- headed by the Supreme Court. They interpret the law. They get their power from Article III of the Constitution.</a:t>
            </a:r>
          </a:p>
          <a:p>
            <a:endParaRPr lang="en-US" dirty="0"/>
          </a:p>
        </p:txBody>
      </p:sp>
      <p:pic>
        <p:nvPicPr>
          <p:cNvPr id="5" name="Picture 4"/>
          <p:cNvPicPr>
            <a:picLocks noChangeAspect="1"/>
          </p:cNvPicPr>
          <p:nvPr/>
        </p:nvPicPr>
        <p:blipFill>
          <a:blip r:embed="rId2"/>
          <a:stretch>
            <a:fillRect/>
          </a:stretch>
        </p:blipFill>
        <p:spPr>
          <a:xfrm>
            <a:off x="6406421" y="1322443"/>
            <a:ext cx="2560230" cy="1600144"/>
          </a:xfrm>
          <a:prstGeom prst="rect">
            <a:avLst/>
          </a:prstGeom>
        </p:spPr>
      </p:pic>
      <p:pic>
        <p:nvPicPr>
          <p:cNvPr id="6" name="Picture 5"/>
          <p:cNvPicPr>
            <a:picLocks noChangeAspect="1"/>
          </p:cNvPicPr>
          <p:nvPr/>
        </p:nvPicPr>
        <p:blipFill>
          <a:blip r:embed="rId3"/>
          <a:stretch>
            <a:fillRect/>
          </a:stretch>
        </p:blipFill>
        <p:spPr>
          <a:xfrm>
            <a:off x="6353021" y="3159716"/>
            <a:ext cx="2613630" cy="1576890"/>
          </a:xfrm>
          <a:prstGeom prst="rect">
            <a:avLst/>
          </a:prstGeom>
        </p:spPr>
      </p:pic>
      <p:pic>
        <p:nvPicPr>
          <p:cNvPr id="8" name="Picture 7"/>
          <p:cNvPicPr>
            <a:picLocks noChangeAspect="1"/>
          </p:cNvPicPr>
          <p:nvPr/>
        </p:nvPicPr>
        <p:blipFill>
          <a:blip r:embed="rId4"/>
          <a:stretch>
            <a:fillRect/>
          </a:stretch>
        </p:blipFill>
        <p:spPr>
          <a:xfrm>
            <a:off x="6406421" y="4917375"/>
            <a:ext cx="2560230" cy="1713873"/>
          </a:xfrm>
          <a:prstGeom prst="rect">
            <a:avLst/>
          </a:prstGeom>
        </p:spPr>
      </p:pic>
    </p:spTree>
    <p:extLst>
      <p:ext uri="{BB962C8B-B14F-4D97-AF65-F5344CB8AC3E}">
        <p14:creationId xmlns:p14="http://schemas.microsoft.com/office/powerpoint/2010/main" val="2649996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
            <a:ext cx="9143999" cy="6858000"/>
          </a:xfrm>
          <a:prstGeom prst="rect">
            <a:avLst/>
          </a:prstGeom>
        </p:spPr>
      </p:pic>
    </p:spTree>
    <p:extLst>
      <p:ext uri="{BB962C8B-B14F-4D97-AF65-F5344CB8AC3E}">
        <p14:creationId xmlns:p14="http://schemas.microsoft.com/office/powerpoint/2010/main" val="3722300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6500" y="47046"/>
            <a:ext cx="5831976" cy="802414"/>
          </a:xfrm>
        </p:spPr>
        <p:txBody>
          <a:bodyPr/>
          <a:lstStyle/>
          <a:p>
            <a:r>
              <a:rPr lang="en-US" dirty="0" smtClean="0"/>
              <a:t>Judicial Review</a:t>
            </a:r>
            <a:endParaRPr lang="en-US" dirty="0"/>
          </a:p>
        </p:txBody>
      </p:sp>
      <p:pic>
        <p:nvPicPr>
          <p:cNvPr id="6" name="Picture 5"/>
          <p:cNvPicPr>
            <a:picLocks noChangeAspect="1"/>
          </p:cNvPicPr>
          <p:nvPr/>
        </p:nvPicPr>
        <p:blipFill>
          <a:blip r:embed="rId2"/>
          <a:stretch>
            <a:fillRect/>
          </a:stretch>
        </p:blipFill>
        <p:spPr>
          <a:xfrm>
            <a:off x="0" y="849460"/>
            <a:ext cx="9143999" cy="6008540"/>
          </a:xfrm>
          <a:prstGeom prst="rect">
            <a:avLst/>
          </a:prstGeom>
        </p:spPr>
      </p:pic>
    </p:spTree>
    <p:extLst>
      <p:ext uri="{BB962C8B-B14F-4D97-AF65-F5344CB8AC3E}">
        <p14:creationId xmlns:p14="http://schemas.microsoft.com/office/powerpoint/2010/main" val="885173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8726553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ＭＳ 明朝"/>
        <a:font script="Hang" typeface="바탕"/>
        <a:font script="Hans" typeface="华文新魏"/>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ＭＳ 明朝"/>
        <a:font script="Hang" typeface="바탕"/>
        <a:font script="Hans" typeface="华文新魏"/>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Foundry.thmx</Template>
  <TotalTime>139</TotalTime>
  <Words>340</Words>
  <Application>Microsoft Macintosh PowerPoint</Application>
  <PresentationFormat>On-screen Show (4:3)</PresentationFormat>
  <Paragraphs>38</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Foundry</vt:lpstr>
      <vt:lpstr>The Constitution and Federalism</vt:lpstr>
      <vt:lpstr>Outline of The U.S. Constitution</vt:lpstr>
      <vt:lpstr>Basics of the Constitution</vt:lpstr>
      <vt:lpstr>PowerPoint Presentation</vt:lpstr>
      <vt:lpstr>Rule of Law</vt:lpstr>
      <vt:lpstr>Separation of Powers</vt:lpstr>
      <vt:lpstr>PowerPoint Presentation</vt:lpstr>
      <vt:lpstr>Judicial Review</vt:lpstr>
      <vt:lpstr>PowerPoint Presentation</vt:lpstr>
      <vt:lpstr>Federalism</vt:lpstr>
      <vt:lpstr>Federalism: Government Powers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Federalism and The Constitution</dc:title>
  <dc:creator>Nick Augustine</dc:creator>
  <cp:lastModifiedBy>Nick Augustine</cp:lastModifiedBy>
  <cp:revision>13</cp:revision>
  <dcterms:created xsi:type="dcterms:W3CDTF">2016-08-13T04:33:12Z</dcterms:created>
  <dcterms:modified xsi:type="dcterms:W3CDTF">2016-08-13T17:57:35Z</dcterms:modified>
</cp:coreProperties>
</file>