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8" r:id="rId3"/>
    <p:sldId id="270" r:id="rId4"/>
    <p:sldId id="265" r:id="rId5"/>
    <p:sldId id="263" r:id="rId6"/>
    <p:sldId id="278" r:id="rId7"/>
    <p:sldId id="277" r:id="rId8"/>
    <p:sldId id="271" r:id="rId9"/>
    <p:sldId id="266" r:id="rId10"/>
    <p:sldId id="257" r:id="rId11"/>
    <p:sldId id="268" r:id="rId12"/>
    <p:sldId id="267" r:id="rId13"/>
    <p:sldId id="272" r:id="rId14"/>
    <p:sldId id="274" r:id="rId15"/>
    <p:sldId id="273" r:id="rId16"/>
    <p:sldId id="262" r:id="rId17"/>
    <p:sldId id="27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54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1/14/2019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pPr/>
              <a:t>1/14/2019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1/14/2019</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American Government: Origin and Purpose</a:t>
            </a:r>
            <a:endParaRPr lang="en-US" dirty="0"/>
          </a:p>
        </p:txBody>
      </p:sp>
    </p:spTree>
    <p:extLst>
      <p:ext uri="{BB962C8B-B14F-4D97-AF65-F5344CB8AC3E}">
        <p14:creationId xmlns:p14="http://schemas.microsoft.com/office/powerpoint/2010/main" val="2907887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363" y="407679"/>
            <a:ext cx="8438505" cy="3684777"/>
          </a:xfrm>
        </p:spPr>
        <p:txBody>
          <a:bodyPr anchor="t">
            <a:noAutofit/>
          </a:bodyPr>
          <a:lstStyle/>
          <a:p>
            <a:r>
              <a:rPr lang="en-US" u="sng" dirty="0">
                <a:solidFill>
                  <a:schemeClr val="tx1"/>
                </a:solidFill>
                <a:latin typeface="Times New Roman"/>
                <a:cs typeface="Times New Roman"/>
              </a:rPr>
              <a:t>WHO GOVERNS?</a:t>
            </a:r>
            <a:r>
              <a:rPr lang="en-US" dirty="0">
                <a:solidFill>
                  <a:schemeClr val="tx1"/>
                </a:solidFill>
                <a:latin typeface="Times New Roman"/>
                <a:cs typeface="Times New Roman"/>
              </a:rPr>
              <a:t/>
            </a:r>
            <a:br>
              <a:rPr lang="en-US" dirty="0">
                <a:solidFill>
                  <a:schemeClr val="tx1"/>
                </a:solidFill>
                <a:latin typeface="Times New Roman"/>
                <a:cs typeface="Times New Roman"/>
              </a:rPr>
            </a:br>
            <a:r>
              <a:rPr lang="en-US" dirty="0">
                <a:solidFill>
                  <a:schemeClr val="tx1"/>
                </a:solidFill>
                <a:latin typeface="Times New Roman"/>
                <a:cs typeface="Times New Roman"/>
              </a:rPr>
              <a:t>1. How is political power actually distributed in America?</a:t>
            </a:r>
            <a:br>
              <a:rPr lang="en-US" dirty="0">
                <a:solidFill>
                  <a:schemeClr val="tx1"/>
                </a:solidFill>
                <a:latin typeface="Times New Roman"/>
                <a:cs typeface="Times New Roman"/>
              </a:rPr>
            </a:br>
            <a:r>
              <a:rPr lang="en-US" dirty="0">
                <a:solidFill>
                  <a:schemeClr val="tx1"/>
                </a:solidFill>
                <a:latin typeface="Times New Roman"/>
                <a:cs typeface="Times New Roman"/>
              </a:rPr>
              <a:t>2. What explains major political change?</a:t>
            </a:r>
            <a:br>
              <a:rPr lang="en-US" dirty="0">
                <a:solidFill>
                  <a:schemeClr val="tx1"/>
                </a:solidFill>
                <a:latin typeface="Times New Roman"/>
                <a:cs typeface="Times New Roman"/>
              </a:rPr>
            </a:br>
            <a:r>
              <a:rPr lang="en-US" dirty="0">
                <a:solidFill>
                  <a:schemeClr val="tx1"/>
                </a:solidFill>
                <a:latin typeface="Times New Roman"/>
                <a:cs typeface="Times New Roman"/>
              </a:rPr>
              <a:t/>
            </a:r>
            <a:br>
              <a:rPr lang="en-US" dirty="0">
                <a:solidFill>
                  <a:schemeClr val="tx1"/>
                </a:solidFill>
                <a:latin typeface="Times New Roman"/>
                <a:cs typeface="Times New Roman"/>
              </a:rPr>
            </a:br>
            <a:r>
              <a:rPr lang="en-US" u="sng" dirty="0">
                <a:solidFill>
                  <a:schemeClr val="tx1"/>
                </a:solidFill>
                <a:latin typeface="Times New Roman"/>
                <a:cs typeface="Times New Roman"/>
              </a:rPr>
              <a:t>TO WHAT ENDS?</a:t>
            </a:r>
            <a:r>
              <a:rPr lang="en-US" dirty="0">
                <a:solidFill>
                  <a:schemeClr val="tx1"/>
                </a:solidFill>
                <a:latin typeface="Times New Roman"/>
                <a:cs typeface="Times New Roman"/>
              </a:rPr>
              <a:t/>
            </a:r>
            <a:br>
              <a:rPr lang="en-US" dirty="0">
                <a:solidFill>
                  <a:schemeClr val="tx1"/>
                </a:solidFill>
                <a:latin typeface="Times New Roman"/>
                <a:cs typeface="Times New Roman"/>
              </a:rPr>
            </a:br>
            <a:r>
              <a:rPr lang="en-US" dirty="0">
                <a:solidFill>
                  <a:schemeClr val="tx1"/>
                </a:solidFill>
                <a:latin typeface="Times New Roman"/>
                <a:cs typeface="Times New Roman"/>
              </a:rPr>
              <a:t>1. What value or values matter most in American democracy?</a:t>
            </a:r>
            <a:br>
              <a:rPr lang="en-US" dirty="0">
                <a:solidFill>
                  <a:schemeClr val="tx1"/>
                </a:solidFill>
                <a:latin typeface="Times New Roman"/>
                <a:cs typeface="Times New Roman"/>
              </a:rPr>
            </a:br>
            <a:r>
              <a:rPr lang="en-US" dirty="0">
                <a:solidFill>
                  <a:schemeClr val="tx1"/>
                </a:solidFill>
                <a:latin typeface="Times New Roman"/>
                <a:cs typeface="Times New Roman"/>
              </a:rPr>
              <a:t>2. Are trade-offs among political purposes inevitable?</a:t>
            </a:r>
            <a:br>
              <a:rPr lang="en-US" dirty="0">
                <a:solidFill>
                  <a:schemeClr val="tx1"/>
                </a:solidFill>
                <a:latin typeface="Times New Roman"/>
                <a:cs typeface="Times New Roman"/>
              </a:rPr>
            </a:br>
            <a:endParaRPr lang="en-US" dirty="0">
              <a:solidFill>
                <a:schemeClr val="tx1"/>
              </a:solidFill>
              <a:latin typeface="Times New Roman"/>
              <a:cs typeface="Times New Roman"/>
            </a:endParaRPr>
          </a:p>
        </p:txBody>
      </p:sp>
      <p:pic>
        <p:nvPicPr>
          <p:cNvPr id="10" name="Picture 9"/>
          <p:cNvPicPr>
            <a:picLocks noChangeAspect="1"/>
          </p:cNvPicPr>
          <p:nvPr/>
        </p:nvPicPr>
        <p:blipFill>
          <a:blip r:embed="rId2"/>
          <a:stretch>
            <a:fillRect/>
          </a:stretch>
        </p:blipFill>
        <p:spPr>
          <a:xfrm>
            <a:off x="172454" y="4092456"/>
            <a:ext cx="3231761" cy="2544760"/>
          </a:xfrm>
          <a:prstGeom prst="rect">
            <a:avLst/>
          </a:prstGeom>
        </p:spPr>
      </p:pic>
      <p:pic>
        <p:nvPicPr>
          <p:cNvPr id="11" name="Picture 10"/>
          <p:cNvPicPr>
            <a:picLocks noChangeAspect="1"/>
          </p:cNvPicPr>
          <p:nvPr/>
        </p:nvPicPr>
        <p:blipFill>
          <a:blip r:embed="rId3"/>
          <a:stretch>
            <a:fillRect/>
          </a:stretch>
        </p:blipFill>
        <p:spPr>
          <a:xfrm>
            <a:off x="3404215" y="4860772"/>
            <a:ext cx="2668053" cy="1997228"/>
          </a:xfrm>
          <a:prstGeom prst="rect">
            <a:avLst/>
          </a:prstGeom>
        </p:spPr>
      </p:pic>
      <p:pic>
        <p:nvPicPr>
          <p:cNvPr id="12" name="Picture 11"/>
          <p:cNvPicPr>
            <a:picLocks noChangeAspect="1"/>
          </p:cNvPicPr>
          <p:nvPr/>
        </p:nvPicPr>
        <p:blipFill>
          <a:blip r:embed="rId4"/>
          <a:stretch>
            <a:fillRect/>
          </a:stretch>
        </p:blipFill>
        <p:spPr>
          <a:xfrm>
            <a:off x="5957514" y="4092456"/>
            <a:ext cx="2998354" cy="2544760"/>
          </a:xfrm>
          <a:prstGeom prst="rect">
            <a:avLst/>
          </a:prstGeom>
        </p:spPr>
      </p:pic>
    </p:spTree>
    <p:extLst>
      <p:ext uri="{BB962C8B-B14F-4D97-AF65-F5344CB8AC3E}">
        <p14:creationId xmlns:p14="http://schemas.microsoft.com/office/powerpoint/2010/main" val="38287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745" y="1536631"/>
            <a:ext cx="8857882" cy="5189113"/>
          </a:xfrm>
          <a:prstGeom prst="rect">
            <a:avLst/>
          </a:prstGeom>
          <a:noFill/>
        </p:spPr>
        <p:txBody>
          <a:bodyPr wrap="square" rtlCol="0">
            <a:spAutoFit/>
          </a:bodyPr>
          <a:lstStyle/>
          <a:p>
            <a:pPr>
              <a:lnSpc>
                <a:spcPct val="90000"/>
              </a:lnSpc>
            </a:pPr>
            <a:r>
              <a:rPr lang="en-US" sz="2400" dirty="0" smtClean="0">
                <a:latin typeface="Times New Roman"/>
                <a:cs typeface="Times New Roman"/>
              </a:rPr>
              <a:t>No central leadership</a:t>
            </a:r>
          </a:p>
          <a:p>
            <a:pPr marL="342900" indent="-342900">
              <a:lnSpc>
                <a:spcPct val="90000"/>
              </a:lnSpc>
              <a:buAutoNum type="alphaLcParenR"/>
            </a:pPr>
            <a:r>
              <a:rPr lang="en-US" sz="2000" dirty="0" smtClean="0">
                <a:latin typeface="Times New Roman"/>
                <a:cs typeface="Times New Roman"/>
              </a:rPr>
              <a:t>The “president” merely presided over meetings</a:t>
            </a:r>
          </a:p>
          <a:p>
            <a:pPr marL="342900" indent="-342900">
              <a:lnSpc>
                <a:spcPct val="90000"/>
              </a:lnSpc>
              <a:buAutoNum type="alphaLcParenR"/>
            </a:pPr>
            <a:r>
              <a:rPr lang="en-US" sz="2000" dirty="0" smtClean="0">
                <a:latin typeface="Times New Roman"/>
                <a:cs typeface="Times New Roman"/>
              </a:rPr>
              <a:t>All powers rested within each separate state</a:t>
            </a:r>
          </a:p>
          <a:p>
            <a:pPr>
              <a:lnSpc>
                <a:spcPct val="90000"/>
              </a:lnSpc>
            </a:pPr>
            <a:endParaRPr lang="en-US" sz="2400" dirty="0" smtClean="0">
              <a:latin typeface="Times New Roman"/>
              <a:cs typeface="Times New Roman"/>
            </a:endParaRPr>
          </a:p>
          <a:p>
            <a:pPr>
              <a:lnSpc>
                <a:spcPct val="90000"/>
              </a:lnSpc>
            </a:pPr>
            <a:r>
              <a:rPr lang="en-US" sz="2400" dirty="0" smtClean="0">
                <a:latin typeface="Times New Roman"/>
                <a:cs typeface="Times New Roman"/>
              </a:rPr>
              <a:t>Legislative inefficiencies (system often gridlocked)</a:t>
            </a:r>
          </a:p>
          <a:p>
            <a:pPr marL="342900" indent="-342900">
              <a:lnSpc>
                <a:spcPct val="90000"/>
              </a:lnSpc>
              <a:buAutoNum type="alphaLcParenR"/>
            </a:pPr>
            <a:r>
              <a:rPr lang="en-US" sz="2000" dirty="0" smtClean="0">
                <a:latin typeface="Times New Roman"/>
                <a:cs typeface="Times New Roman"/>
              </a:rPr>
              <a:t>All states had to agree to approve an amendment</a:t>
            </a:r>
          </a:p>
          <a:p>
            <a:pPr marL="342900" indent="-342900">
              <a:lnSpc>
                <a:spcPct val="90000"/>
              </a:lnSpc>
              <a:buAutoNum type="alphaLcParenR"/>
            </a:pPr>
            <a:r>
              <a:rPr lang="en-US" sz="2000" dirty="0" smtClean="0">
                <a:latin typeface="Times New Roman"/>
                <a:cs typeface="Times New Roman"/>
              </a:rPr>
              <a:t>Congress could not regulate trade or impose taxes on states</a:t>
            </a:r>
          </a:p>
          <a:p>
            <a:pPr marL="342900" indent="-342900">
              <a:lnSpc>
                <a:spcPct val="90000"/>
              </a:lnSpc>
              <a:buAutoNum type="alphaLcParenR"/>
            </a:pPr>
            <a:r>
              <a:rPr lang="en-US" sz="2000" dirty="0" smtClean="0">
                <a:latin typeface="Times New Roman"/>
                <a:cs typeface="Times New Roman"/>
              </a:rPr>
              <a:t>There was no foreign affairs head to provide a unified diplomatic vision</a:t>
            </a:r>
          </a:p>
          <a:p>
            <a:pPr marL="342900" indent="-342900">
              <a:lnSpc>
                <a:spcPct val="90000"/>
              </a:lnSpc>
              <a:buAutoNum type="alphaLcParenR"/>
            </a:pPr>
            <a:endParaRPr lang="en-US" sz="2400" dirty="0">
              <a:latin typeface="Times New Roman"/>
              <a:cs typeface="Times New Roman"/>
            </a:endParaRPr>
          </a:p>
          <a:p>
            <a:pPr>
              <a:lnSpc>
                <a:spcPct val="90000"/>
              </a:lnSpc>
            </a:pPr>
            <a:r>
              <a:rPr lang="en-US" sz="2400" dirty="0" smtClean="0">
                <a:latin typeface="Times New Roman"/>
                <a:cs typeface="Times New Roman"/>
              </a:rPr>
              <a:t>No Independent Judiciary</a:t>
            </a:r>
          </a:p>
          <a:p>
            <a:pPr marL="342900" indent="-342900">
              <a:lnSpc>
                <a:spcPct val="90000"/>
              </a:lnSpc>
              <a:buAutoNum type="alphaLcParenR"/>
            </a:pPr>
            <a:r>
              <a:rPr lang="en-US" sz="2000" dirty="0" smtClean="0">
                <a:latin typeface="Times New Roman"/>
                <a:cs typeface="Times New Roman"/>
              </a:rPr>
              <a:t>States relied on their individual laws to manage cases</a:t>
            </a:r>
          </a:p>
          <a:p>
            <a:pPr marL="342900" indent="-342900">
              <a:lnSpc>
                <a:spcPct val="90000"/>
              </a:lnSpc>
              <a:buAutoNum type="alphaLcParenR"/>
            </a:pPr>
            <a:r>
              <a:rPr lang="en-US" sz="2000" dirty="0" smtClean="0">
                <a:latin typeface="Times New Roman"/>
                <a:cs typeface="Times New Roman"/>
              </a:rPr>
              <a:t>Interstate rivalries developed as a result of conflicting statutes</a:t>
            </a:r>
          </a:p>
          <a:p>
            <a:pPr>
              <a:lnSpc>
                <a:spcPct val="90000"/>
              </a:lnSpc>
            </a:pPr>
            <a:endParaRPr lang="en-US" sz="2400" dirty="0">
              <a:latin typeface="Times New Roman"/>
              <a:cs typeface="Times New Roman"/>
            </a:endParaRPr>
          </a:p>
          <a:p>
            <a:pPr>
              <a:lnSpc>
                <a:spcPct val="90000"/>
              </a:lnSpc>
            </a:pPr>
            <a:r>
              <a:rPr lang="en-US" sz="2400" dirty="0">
                <a:latin typeface="Times New Roman"/>
                <a:cs typeface="Times New Roman"/>
              </a:rPr>
              <a:t>G</a:t>
            </a:r>
            <a:r>
              <a:rPr lang="en-US" sz="2400" dirty="0" smtClean="0">
                <a:latin typeface="Times New Roman"/>
                <a:cs typeface="Times New Roman"/>
              </a:rPr>
              <a:t>overnment unable to protect citizens from domestic / foreign threats</a:t>
            </a:r>
          </a:p>
          <a:p>
            <a:pPr marL="342900" indent="-342900">
              <a:lnSpc>
                <a:spcPct val="90000"/>
              </a:lnSpc>
              <a:buAutoNum type="alphaLcParenR"/>
            </a:pPr>
            <a:r>
              <a:rPr lang="en-US" sz="2000" dirty="0" smtClean="0">
                <a:latin typeface="Times New Roman"/>
                <a:cs typeface="Times New Roman"/>
              </a:rPr>
              <a:t>State militias were the only form of protection from hostile forces</a:t>
            </a:r>
          </a:p>
          <a:p>
            <a:pPr marL="342900" indent="-342900">
              <a:lnSpc>
                <a:spcPct val="90000"/>
              </a:lnSpc>
              <a:buAutoNum type="alphaLcParenR"/>
            </a:pPr>
            <a:r>
              <a:rPr lang="en-US" sz="2000" dirty="0" smtClean="0">
                <a:latin typeface="Times New Roman"/>
                <a:cs typeface="Times New Roman"/>
              </a:rPr>
              <a:t>Funding for a standing army was not approved or supported by Congress.</a:t>
            </a:r>
            <a:endParaRPr lang="en-US" sz="2000" dirty="0">
              <a:latin typeface="Times New Roman"/>
              <a:cs typeface="Times New Roman"/>
            </a:endParaRPr>
          </a:p>
          <a:p>
            <a:endParaRPr lang="en-US" dirty="0"/>
          </a:p>
        </p:txBody>
      </p:sp>
      <p:sp>
        <p:nvSpPr>
          <p:cNvPr id="3" name="TextBox 2"/>
          <p:cNvSpPr txBox="1"/>
          <p:nvPr/>
        </p:nvSpPr>
        <p:spPr>
          <a:xfrm>
            <a:off x="266520" y="240729"/>
            <a:ext cx="8089677" cy="1446550"/>
          </a:xfrm>
          <a:prstGeom prst="rect">
            <a:avLst/>
          </a:prstGeom>
          <a:noFill/>
        </p:spPr>
        <p:txBody>
          <a:bodyPr wrap="square" rtlCol="0">
            <a:spAutoFit/>
          </a:bodyPr>
          <a:lstStyle/>
          <a:p>
            <a:r>
              <a:rPr lang="en-US" sz="2800" dirty="0" smtClean="0">
                <a:latin typeface="Times New Roman"/>
                <a:cs typeface="Times New Roman"/>
              </a:rPr>
              <a:t>The First Failure of Government</a:t>
            </a:r>
          </a:p>
          <a:p>
            <a:r>
              <a:rPr lang="en-US" sz="2800" dirty="0" smtClean="0">
                <a:latin typeface="Times New Roman"/>
                <a:cs typeface="Times New Roman"/>
              </a:rPr>
              <a:t>  </a:t>
            </a:r>
            <a:r>
              <a:rPr lang="en-US" sz="2800" dirty="0">
                <a:latin typeface="Times New Roman"/>
                <a:cs typeface="Times New Roman"/>
              </a:rPr>
              <a:t>1781-Articles of Confederation</a:t>
            </a:r>
          </a:p>
          <a:p>
            <a:endParaRPr lang="en-US" sz="3200" dirty="0"/>
          </a:p>
        </p:txBody>
      </p:sp>
    </p:spTree>
    <p:extLst>
      <p:ext uri="{BB962C8B-B14F-4D97-AF65-F5344CB8AC3E}">
        <p14:creationId xmlns:p14="http://schemas.microsoft.com/office/powerpoint/2010/main" val="267344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7903" y="244646"/>
            <a:ext cx="6587560" cy="1569660"/>
          </a:xfrm>
          <a:prstGeom prst="rect">
            <a:avLst/>
          </a:prstGeom>
        </p:spPr>
        <p:txBody>
          <a:bodyPr wrap="square">
            <a:spAutoFit/>
          </a:bodyPr>
          <a:lstStyle/>
          <a:p>
            <a:r>
              <a:rPr lang="en-US" sz="3200" b="1" u="sng" dirty="0" smtClean="0">
                <a:latin typeface="Times New Roman"/>
                <a:cs typeface="Times New Roman"/>
              </a:rPr>
              <a:t>Essential Question-</a:t>
            </a:r>
          </a:p>
          <a:p>
            <a:r>
              <a:rPr lang="en-US" sz="3200" dirty="0" smtClean="0">
                <a:latin typeface="Times New Roman"/>
                <a:cs typeface="Times New Roman"/>
              </a:rPr>
              <a:t>Why </a:t>
            </a:r>
            <a:r>
              <a:rPr lang="en-US" sz="3200" dirty="0">
                <a:latin typeface="Times New Roman"/>
                <a:cs typeface="Times New Roman"/>
              </a:rPr>
              <a:t>did the Founding Fathers </a:t>
            </a:r>
            <a:r>
              <a:rPr lang="en-US" sz="3200" dirty="0" smtClean="0">
                <a:latin typeface="Times New Roman"/>
                <a:cs typeface="Times New Roman"/>
              </a:rPr>
              <a:t>struggle to agree on the Constitution?</a:t>
            </a:r>
            <a:endParaRPr lang="en-US" sz="3200" dirty="0">
              <a:latin typeface="Times New Roman"/>
              <a:cs typeface="Times New Roman"/>
            </a:endParaRPr>
          </a:p>
        </p:txBody>
      </p:sp>
      <p:sp>
        <p:nvSpPr>
          <p:cNvPr id="3" name="TextBox 2"/>
          <p:cNvSpPr txBox="1"/>
          <p:nvPr/>
        </p:nvSpPr>
        <p:spPr>
          <a:xfrm>
            <a:off x="247903" y="1892705"/>
            <a:ext cx="8233716" cy="2308324"/>
          </a:xfrm>
          <a:prstGeom prst="rect">
            <a:avLst/>
          </a:prstGeom>
          <a:noFill/>
        </p:spPr>
        <p:txBody>
          <a:bodyPr wrap="square" rtlCol="0">
            <a:spAutoFit/>
          </a:bodyPr>
          <a:lstStyle/>
          <a:p>
            <a:r>
              <a:rPr lang="en-US" sz="2400" b="1" u="sng" dirty="0" smtClean="0">
                <a:latin typeface="Times New Roman"/>
                <a:cs typeface="Times New Roman"/>
              </a:rPr>
              <a:t>Federalists</a:t>
            </a:r>
            <a:r>
              <a:rPr lang="en-US" sz="2400" dirty="0" smtClean="0">
                <a:latin typeface="Times New Roman"/>
                <a:cs typeface="Times New Roman"/>
              </a:rPr>
              <a:t>- Proponents of a strong </a:t>
            </a:r>
            <a:r>
              <a:rPr lang="en-US" sz="2400" i="1" dirty="0" smtClean="0">
                <a:latin typeface="Times New Roman"/>
                <a:cs typeface="Times New Roman"/>
              </a:rPr>
              <a:t>central</a:t>
            </a:r>
            <a:r>
              <a:rPr lang="en-US" sz="2400" dirty="0" smtClean="0">
                <a:latin typeface="Times New Roman"/>
                <a:cs typeface="Times New Roman"/>
              </a:rPr>
              <a:t> government, supported a Constitution that would be the supreme authority of the land, and desired 3 branches of government with an executive leader elected by the people.</a:t>
            </a:r>
          </a:p>
          <a:p>
            <a:r>
              <a:rPr lang="en-US" sz="2400" dirty="0" smtClean="0">
                <a:latin typeface="Times New Roman"/>
                <a:cs typeface="Times New Roman"/>
              </a:rPr>
              <a:t>Notable Leaders included George Washington</a:t>
            </a:r>
            <a:r>
              <a:rPr lang="en-US" sz="2400" smtClean="0">
                <a:latin typeface="Times New Roman"/>
                <a:cs typeface="Times New Roman"/>
              </a:rPr>
              <a:t>, Alexander Hamilton</a:t>
            </a:r>
            <a:r>
              <a:rPr lang="en-US" sz="2400" dirty="0" smtClean="0">
                <a:latin typeface="Times New Roman"/>
                <a:cs typeface="Times New Roman"/>
              </a:rPr>
              <a:t>, John Adams, and John Jay</a:t>
            </a:r>
            <a:endParaRPr lang="en-US" sz="2400" dirty="0">
              <a:latin typeface="Times New Roman"/>
              <a:cs typeface="Times New Roman"/>
            </a:endParaRPr>
          </a:p>
        </p:txBody>
      </p:sp>
      <p:sp>
        <p:nvSpPr>
          <p:cNvPr id="4" name="TextBox 3"/>
          <p:cNvSpPr txBox="1"/>
          <p:nvPr/>
        </p:nvSpPr>
        <p:spPr>
          <a:xfrm>
            <a:off x="360587" y="4437413"/>
            <a:ext cx="8121032" cy="2308324"/>
          </a:xfrm>
          <a:prstGeom prst="rect">
            <a:avLst/>
          </a:prstGeom>
          <a:noFill/>
        </p:spPr>
        <p:txBody>
          <a:bodyPr wrap="square" rtlCol="0">
            <a:spAutoFit/>
          </a:bodyPr>
          <a:lstStyle/>
          <a:p>
            <a:r>
              <a:rPr lang="en-US" sz="2400" b="1" u="sng" dirty="0" smtClean="0">
                <a:latin typeface="Times New Roman"/>
                <a:cs typeface="Times New Roman"/>
              </a:rPr>
              <a:t>Anti-Federalists</a:t>
            </a:r>
            <a:r>
              <a:rPr lang="en-US" sz="2400" dirty="0" smtClean="0">
                <a:latin typeface="Times New Roman"/>
                <a:cs typeface="Times New Roman"/>
              </a:rPr>
              <a:t>- Proponents of </a:t>
            </a:r>
            <a:r>
              <a:rPr lang="en-US" sz="2400" i="1" dirty="0" smtClean="0">
                <a:latin typeface="Times New Roman"/>
                <a:cs typeface="Times New Roman"/>
              </a:rPr>
              <a:t>state</a:t>
            </a:r>
            <a:r>
              <a:rPr lang="en-US" sz="2400" dirty="0" smtClean="0">
                <a:latin typeface="Times New Roman"/>
                <a:cs typeface="Times New Roman"/>
              </a:rPr>
              <a:t> government, supported only  amending the Articles of Confederation (not creating a Constitution), and believed the executive branch was provided too much power</a:t>
            </a:r>
          </a:p>
          <a:p>
            <a:r>
              <a:rPr lang="en-US" sz="2400" dirty="0" smtClean="0">
                <a:latin typeface="Times New Roman"/>
                <a:cs typeface="Times New Roman"/>
              </a:rPr>
              <a:t>Notable Leaders included Thomas Jefferson, Patrick Henry, Sam Adams, and Richard Henry Lee</a:t>
            </a:r>
            <a:endParaRPr lang="en-US" sz="2400" dirty="0">
              <a:latin typeface="Times New Roman"/>
              <a:cs typeface="Times New Roman"/>
            </a:endParaRPr>
          </a:p>
        </p:txBody>
      </p:sp>
      <p:pic>
        <p:nvPicPr>
          <p:cNvPr id="5" name="Picture 6" descr="founding-fathers-l"/>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a:xfrm>
            <a:off x="6835463" y="244646"/>
            <a:ext cx="2194692" cy="164805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530106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777" y="1458231"/>
            <a:ext cx="8826527" cy="3662541"/>
          </a:xfrm>
          <a:prstGeom prst="rect">
            <a:avLst/>
          </a:prstGeom>
          <a:noFill/>
        </p:spPr>
        <p:txBody>
          <a:bodyPr wrap="square" rtlCol="0">
            <a:spAutoFit/>
          </a:bodyPr>
          <a:lstStyle/>
          <a:p>
            <a:r>
              <a:rPr lang="en-US" sz="2800" dirty="0" smtClean="0"/>
              <a:t>12 of 13 colonies attend.  Rhode Island refuses to go.</a:t>
            </a:r>
          </a:p>
          <a:p>
            <a:endParaRPr lang="en-US" dirty="0"/>
          </a:p>
          <a:p>
            <a:r>
              <a:rPr lang="en-US" sz="2400" dirty="0" smtClean="0">
                <a:latin typeface="Times New Roman" panose="02020603050405020304" pitchFamily="18" charset="0"/>
                <a:cs typeface="Times New Roman" panose="02020603050405020304" pitchFamily="18" charset="0"/>
              </a:rPr>
              <a:t>The goal of the Constitutional Convention was to </a:t>
            </a:r>
            <a:r>
              <a:rPr lang="en-US" sz="2400" i="1" dirty="0" smtClean="0">
                <a:latin typeface="Times New Roman" panose="02020603050405020304" pitchFamily="18" charset="0"/>
                <a:cs typeface="Times New Roman" panose="02020603050405020304" pitchFamily="18" charset="0"/>
              </a:rPr>
              <a:t>revise</a:t>
            </a:r>
            <a:r>
              <a:rPr lang="en-US" sz="2400" dirty="0" smtClean="0">
                <a:latin typeface="Times New Roman" panose="02020603050405020304" pitchFamily="18" charset="0"/>
                <a:cs typeface="Times New Roman" panose="02020603050405020304" pitchFamily="18" charset="0"/>
              </a:rPr>
              <a:t> the Articles of Confederation.  This was soon discarded and work began on developing a new governing document.</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Plan </a:t>
            </a:r>
            <a:r>
              <a:rPr lang="en-US" sz="2400" dirty="0">
                <a:latin typeface="Times New Roman" panose="02020603050405020304" pitchFamily="18" charset="0"/>
                <a:cs typeface="Times New Roman" panose="02020603050405020304" pitchFamily="18" charset="0"/>
              </a:rPr>
              <a:t>1</a:t>
            </a:r>
            <a:r>
              <a:rPr lang="en-US"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Virginia Plan (supported </a:t>
            </a:r>
            <a:r>
              <a:rPr lang="en-US" sz="2400" dirty="0" smtClean="0">
                <a:latin typeface="Times New Roman" panose="02020603050405020304" pitchFamily="18" charset="0"/>
                <a:cs typeface="Times New Roman" panose="02020603050405020304" pitchFamily="18" charset="0"/>
              </a:rPr>
              <a:t>populated </a:t>
            </a:r>
            <a:r>
              <a:rPr lang="en-US" sz="2400" dirty="0" smtClean="0">
                <a:latin typeface="Times New Roman" panose="02020603050405020304" pitchFamily="18" charset="0"/>
                <a:cs typeface="Times New Roman" panose="02020603050405020304" pitchFamily="18" charset="0"/>
              </a:rPr>
              <a:t>states…failed</a:t>
            </a:r>
            <a:r>
              <a:rPr lang="en-US" sz="2400"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Plan 2= </a:t>
            </a:r>
            <a:r>
              <a:rPr lang="en-US" sz="2400" dirty="0">
                <a:latin typeface="Times New Roman" panose="02020603050405020304" pitchFamily="18" charset="0"/>
                <a:cs typeface="Times New Roman" panose="02020603050405020304" pitchFamily="18" charset="0"/>
              </a:rPr>
              <a:t>New Jersey Plan (supported small states…failed</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Plan </a:t>
            </a:r>
            <a:r>
              <a:rPr lang="en-US" sz="2400" dirty="0" smtClean="0">
                <a:latin typeface="Times New Roman" panose="02020603050405020304" pitchFamily="18" charset="0"/>
                <a:cs typeface="Times New Roman" panose="02020603050405020304" pitchFamily="18" charset="0"/>
              </a:rPr>
              <a:t>3= Connecticut Compromise (</a:t>
            </a:r>
            <a:r>
              <a:rPr lang="en-US" sz="2400" dirty="0" smtClean="0">
                <a:latin typeface="Times New Roman" panose="02020603050405020304" pitchFamily="18" charset="0"/>
                <a:cs typeface="Times New Roman" panose="02020603050405020304" pitchFamily="18" charset="0"/>
              </a:rPr>
              <a:t>bicameral legislation…success</a:t>
            </a:r>
            <a:r>
              <a:rPr lang="en-US" sz="2400" dirty="0" smtClean="0">
                <a:latin typeface="Times New Roman" panose="02020603050405020304" pitchFamily="18" charset="0"/>
                <a:cs typeface="Times New Roman" panose="02020603050405020304" pitchFamily="18" charset="0"/>
              </a:rPr>
              <a:t>)</a:t>
            </a:r>
          </a:p>
          <a:p>
            <a:endParaRPr lang="en-US" dirty="0"/>
          </a:p>
        </p:txBody>
      </p:sp>
      <p:sp>
        <p:nvSpPr>
          <p:cNvPr id="3" name="TextBox 2"/>
          <p:cNvSpPr txBox="1"/>
          <p:nvPr/>
        </p:nvSpPr>
        <p:spPr>
          <a:xfrm>
            <a:off x="156777" y="214898"/>
            <a:ext cx="8605386" cy="1077218"/>
          </a:xfrm>
          <a:prstGeom prst="rect">
            <a:avLst/>
          </a:prstGeom>
          <a:noFill/>
        </p:spPr>
        <p:txBody>
          <a:bodyPr wrap="square" rtlCol="0">
            <a:spAutoFit/>
          </a:bodyPr>
          <a:lstStyle/>
          <a:p>
            <a:r>
              <a:rPr lang="en-US" sz="3200" dirty="0" smtClean="0"/>
              <a:t>The immediate problems facing the Constitutional Convention </a:t>
            </a:r>
            <a:endParaRPr lang="en-US" sz="3200" dirty="0"/>
          </a:p>
        </p:txBody>
      </p:sp>
    </p:spTree>
    <p:extLst>
      <p:ext uri="{BB962C8B-B14F-4D97-AF65-F5344CB8AC3E}">
        <p14:creationId xmlns:p14="http://schemas.microsoft.com/office/powerpoint/2010/main" val="2020811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3810" y="2453339"/>
            <a:ext cx="8591361" cy="4150495"/>
          </a:xfrm>
        </p:spPr>
        <p:txBody>
          <a:bodyPr/>
          <a:lstStyle/>
          <a:p>
            <a:pPr marL="342900" indent="-342900">
              <a:buAutoNum type="arabicParenR"/>
            </a:pPr>
            <a:r>
              <a:rPr lang="en-US" sz="3200" dirty="0" smtClean="0"/>
              <a:t>3</a:t>
            </a:r>
            <a:r>
              <a:rPr lang="en-US" sz="3200" dirty="0"/>
              <a:t>/5 Compromise= 5 slaves counted as 3 citizens for apportionment purposes in the House of Representatives</a:t>
            </a:r>
          </a:p>
          <a:p>
            <a:pPr marL="342900" indent="-342900">
              <a:buAutoNum type="arabicParenR"/>
            </a:pPr>
            <a:r>
              <a:rPr lang="en-US" sz="3200" dirty="0"/>
              <a:t>Congress would not tax exports from any state</a:t>
            </a:r>
          </a:p>
          <a:p>
            <a:pPr marL="342900" indent="-342900">
              <a:buAutoNum type="arabicParenR"/>
            </a:pPr>
            <a:r>
              <a:rPr lang="en-US" sz="3200" dirty="0"/>
              <a:t>The slave trade would be left alone for at least 20 years</a:t>
            </a:r>
          </a:p>
          <a:p>
            <a:pPr marL="0" indent="0">
              <a:buNone/>
            </a:pPr>
            <a:endParaRPr lang="en-US" dirty="0"/>
          </a:p>
        </p:txBody>
      </p:sp>
      <p:sp>
        <p:nvSpPr>
          <p:cNvPr id="3" name="Title 2"/>
          <p:cNvSpPr>
            <a:spLocks noGrp="1"/>
          </p:cNvSpPr>
          <p:nvPr>
            <p:ph type="title"/>
          </p:nvPr>
        </p:nvSpPr>
        <p:spPr>
          <a:xfrm>
            <a:off x="457200" y="464024"/>
            <a:ext cx="8541782" cy="1536465"/>
          </a:xfrm>
        </p:spPr>
        <p:txBody>
          <a:bodyPr>
            <a:noAutofit/>
          </a:bodyPr>
          <a:lstStyle/>
          <a:p>
            <a:pPr algn="l"/>
            <a:r>
              <a:rPr lang="en-US" sz="4000" dirty="0" smtClean="0">
                <a:solidFill>
                  <a:schemeClr val="tx1"/>
                </a:solidFill>
              </a:rPr>
              <a:t>Support is finally obtained for the Constitution after the slavery issue is delayed for future debate.</a:t>
            </a:r>
            <a:endParaRPr lang="en-US" sz="4000" dirty="0">
              <a:solidFill>
                <a:schemeClr val="tx1"/>
              </a:solidFill>
            </a:endParaRPr>
          </a:p>
        </p:txBody>
      </p:sp>
    </p:spTree>
    <p:extLst>
      <p:ext uri="{BB962C8B-B14F-4D97-AF65-F5344CB8AC3E}">
        <p14:creationId xmlns:p14="http://schemas.microsoft.com/office/powerpoint/2010/main" val="78749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877284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133" y="1298651"/>
            <a:ext cx="6804107" cy="6432530"/>
          </a:xfrm>
          <a:prstGeom prst="rect">
            <a:avLst/>
          </a:prstGeom>
        </p:spPr>
        <p:txBody>
          <a:bodyPr wrap="square">
            <a:spAutoFit/>
          </a:bodyPr>
          <a:lstStyle/>
          <a:p>
            <a:pPr marL="609600" indent="-609600">
              <a:buFont typeface="Wingdings" charset="0"/>
              <a:buAutoNum type="arabicPeriod"/>
            </a:pPr>
            <a:r>
              <a:rPr lang="en-US" sz="2800" dirty="0">
                <a:latin typeface="Times New Roman"/>
                <a:cs typeface="Times New Roman"/>
              </a:rPr>
              <a:t>Individual </a:t>
            </a:r>
            <a:r>
              <a:rPr lang="en-US" sz="2800" dirty="0" smtClean="0">
                <a:latin typeface="Times New Roman"/>
                <a:cs typeface="Times New Roman"/>
              </a:rPr>
              <a:t>Liberty</a:t>
            </a:r>
          </a:p>
          <a:p>
            <a:pPr marL="971550" lvl="1" indent="-514350">
              <a:buAutoNum type="alphaLcParenR"/>
            </a:pPr>
            <a:r>
              <a:rPr lang="en-US" sz="2400" dirty="0" smtClean="0">
                <a:latin typeface="Times New Roman"/>
                <a:cs typeface="Times New Roman"/>
              </a:rPr>
              <a:t>People are free to pursue success</a:t>
            </a:r>
          </a:p>
          <a:p>
            <a:pPr marL="971550" lvl="1" indent="-514350">
              <a:buAutoNum type="alphaLcParenR"/>
            </a:pPr>
            <a:r>
              <a:rPr lang="en-US" sz="2400" dirty="0" smtClean="0">
                <a:latin typeface="Times New Roman"/>
                <a:cs typeface="Times New Roman"/>
              </a:rPr>
              <a:t>All citizen have a right to participate</a:t>
            </a:r>
          </a:p>
          <a:p>
            <a:pPr lvl="1"/>
            <a:endParaRPr lang="en-US" sz="2800" dirty="0">
              <a:latin typeface="Times New Roman"/>
              <a:cs typeface="Times New Roman"/>
            </a:endParaRPr>
          </a:p>
          <a:p>
            <a:pPr marL="609600" indent="-609600">
              <a:buFont typeface="Wingdings" charset="0"/>
              <a:buAutoNum type="arabicPeriod"/>
            </a:pPr>
            <a:r>
              <a:rPr lang="en-US" sz="2800" dirty="0">
                <a:latin typeface="Times New Roman"/>
                <a:cs typeface="Times New Roman"/>
              </a:rPr>
              <a:t>Majority Rule with Minority </a:t>
            </a:r>
            <a:r>
              <a:rPr lang="en-US" sz="2800" dirty="0" smtClean="0">
                <a:latin typeface="Times New Roman"/>
                <a:cs typeface="Times New Roman"/>
              </a:rPr>
              <a:t>Rights</a:t>
            </a:r>
          </a:p>
          <a:p>
            <a:pPr marL="971550" lvl="1" indent="-514350">
              <a:buAutoNum type="alphaLcParenR"/>
            </a:pPr>
            <a:r>
              <a:rPr lang="en-US" sz="2400" dirty="0" smtClean="0">
                <a:latin typeface="Times New Roman"/>
                <a:cs typeface="Times New Roman"/>
              </a:rPr>
              <a:t>Citizens accept majority vote as rule</a:t>
            </a:r>
          </a:p>
          <a:p>
            <a:pPr marL="971550" lvl="1" indent="-514350">
              <a:buAutoNum type="alphaLcParenR"/>
            </a:pPr>
            <a:r>
              <a:rPr lang="en-US" sz="2400" dirty="0">
                <a:latin typeface="Times New Roman"/>
                <a:cs typeface="Times New Roman"/>
              </a:rPr>
              <a:t>I</a:t>
            </a:r>
            <a:r>
              <a:rPr lang="en-US" sz="2400" dirty="0" smtClean="0">
                <a:latin typeface="Times New Roman"/>
                <a:cs typeface="Times New Roman"/>
              </a:rPr>
              <a:t>ndividual rights protected under U.S. Constitution</a:t>
            </a:r>
          </a:p>
          <a:p>
            <a:pPr lvl="1"/>
            <a:endParaRPr lang="en-US" sz="2800" dirty="0">
              <a:latin typeface="Times New Roman"/>
              <a:cs typeface="Times New Roman"/>
            </a:endParaRPr>
          </a:p>
          <a:p>
            <a:pPr marL="609600" indent="-609600">
              <a:buFont typeface="Wingdings" charset="0"/>
              <a:buAutoNum type="arabicPeriod"/>
            </a:pPr>
            <a:r>
              <a:rPr lang="en-US" sz="2800" dirty="0">
                <a:latin typeface="Times New Roman"/>
                <a:cs typeface="Times New Roman"/>
              </a:rPr>
              <a:t>Free </a:t>
            </a:r>
            <a:r>
              <a:rPr lang="en-US" sz="2800" dirty="0" smtClean="0">
                <a:latin typeface="Times New Roman"/>
                <a:cs typeface="Times New Roman"/>
              </a:rPr>
              <a:t>Elections </a:t>
            </a:r>
          </a:p>
          <a:p>
            <a:pPr lvl="1"/>
            <a:r>
              <a:rPr lang="en-US" sz="2400" dirty="0" smtClean="0">
                <a:latin typeface="Times New Roman"/>
                <a:cs typeface="Times New Roman"/>
              </a:rPr>
              <a:t>a) Each citizen has a vote</a:t>
            </a:r>
          </a:p>
          <a:p>
            <a:pPr lvl="1"/>
            <a:r>
              <a:rPr lang="en-US" sz="2400" dirty="0" smtClean="0">
                <a:latin typeface="Times New Roman"/>
                <a:cs typeface="Times New Roman"/>
              </a:rPr>
              <a:t>b) Competitive political </a:t>
            </a:r>
            <a:r>
              <a:rPr lang="en-US" sz="2400" dirty="0">
                <a:latin typeface="Times New Roman"/>
                <a:cs typeface="Times New Roman"/>
              </a:rPr>
              <a:t>p</a:t>
            </a:r>
            <a:r>
              <a:rPr lang="en-US" sz="2400" dirty="0" smtClean="0">
                <a:latin typeface="Times New Roman"/>
                <a:cs typeface="Times New Roman"/>
              </a:rPr>
              <a:t>arties</a:t>
            </a:r>
          </a:p>
          <a:p>
            <a:pPr lvl="1"/>
            <a:r>
              <a:rPr lang="en-US" sz="2400" dirty="0" smtClean="0">
                <a:latin typeface="Times New Roman"/>
                <a:cs typeface="Times New Roman"/>
              </a:rPr>
              <a:t>c) Secret ballots</a:t>
            </a:r>
          </a:p>
          <a:p>
            <a:pPr lvl="1"/>
            <a:r>
              <a:rPr lang="en-US" sz="2400" dirty="0" smtClean="0">
                <a:latin typeface="Times New Roman"/>
                <a:cs typeface="Times New Roman"/>
              </a:rPr>
              <a:t>d) Candidates express views freely</a:t>
            </a:r>
          </a:p>
          <a:p>
            <a:pPr lvl="1"/>
            <a:endParaRPr lang="en-US" sz="2800" dirty="0" smtClean="0">
              <a:latin typeface="Times New Roman"/>
              <a:cs typeface="Times New Roman"/>
            </a:endParaRPr>
          </a:p>
          <a:p>
            <a:pPr lvl="1"/>
            <a:endParaRPr lang="en-US" sz="2800" dirty="0">
              <a:latin typeface="Times New Roman"/>
              <a:cs typeface="Times New Roman"/>
            </a:endParaRPr>
          </a:p>
        </p:txBody>
      </p:sp>
      <p:sp>
        <p:nvSpPr>
          <p:cNvPr id="3" name="Rectangle 2"/>
          <p:cNvSpPr txBox="1">
            <a:spLocks noRot="1" noChangeArrowheads="1"/>
          </p:cNvSpPr>
          <p:nvPr/>
        </p:nvSpPr>
        <p:spPr>
          <a:xfrm>
            <a:off x="331779" y="478477"/>
            <a:ext cx="8118485" cy="681836"/>
          </a:xfrm>
          <a:prstGeom prst="rect">
            <a:avLst/>
          </a:prstGeom>
        </p:spPr>
        <p:txBody>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smtClean="0">
                <a:solidFill>
                  <a:schemeClr val="tx1"/>
                </a:solidFill>
                <a:latin typeface="Garamond" charset="0"/>
              </a:rPr>
              <a:t>Characteristics of U.S. Democracy</a:t>
            </a:r>
            <a:endParaRPr lang="en-US" sz="3600" dirty="0">
              <a:solidFill>
                <a:schemeClr val="tx1"/>
              </a:solidFill>
              <a:latin typeface="Garamond" charset="0"/>
            </a:endParaRPr>
          </a:p>
        </p:txBody>
      </p:sp>
    </p:spTree>
    <p:extLst>
      <p:ext uri="{BB962C8B-B14F-4D97-AF65-F5344CB8AC3E}">
        <p14:creationId xmlns:p14="http://schemas.microsoft.com/office/powerpoint/2010/main" val="2669288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Imagine you are assigned to write an editorial article on the new constitution describing the benefits and weaknesses of the document.</a:t>
            </a:r>
          </a:p>
          <a:p>
            <a:pPr marL="759143" lvl="1" indent="-457200">
              <a:buAutoNum type="arabicParenR"/>
            </a:pPr>
            <a:r>
              <a:rPr lang="en-US" dirty="0" smtClean="0"/>
              <a:t>Why will this document improve your state’s status?</a:t>
            </a:r>
          </a:p>
          <a:p>
            <a:pPr marL="759143" lvl="1" indent="-457200">
              <a:buAutoNum type="arabicParenR"/>
            </a:pPr>
            <a:r>
              <a:rPr lang="en-US" dirty="0" smtClean="0"/>
              <a:t>How does this document address equality?</a:t>
            </a:r>
          </a:p>
          <a:p>
            <a:pPr marL="759143" lvl="1" indent="-457200">
              <a:buAutoNum type="arabicParenR"/>
            </a:pPr>
            <a:r>
              <a:rPr lang="en-US" dirty="0" smtClean="0"/>
              <a:t>Will this document improve the lives of your citizens?</a:t>
            </a:r>
          </a:p>
          <a:p>
            <a:pPr marL="759143" lvl="1" indent="-457200">
              <a:buAutoNum type="arabicParenR"/>
            </a:pPr>
            <a:r>
              <a:rPr lang="en-US" dirty="0" smtClean="0"/>
              <a:t>What changes would you like to see made to this document?</a:t>
            </a:r>
          </a:p>
          <a:p>
            <a:pPr marL="759143" lvl="1" indent="-457200">
              <a:buAutoNum type="arabicParenR"/>
            </a:pPr>
            <a:r>
              <a:rPr lang="en-US" dirty="0" smtClean="0"/>
              <a:t>What challenge will face the changes </a:t>
            </a:r>
            <a:r>
              <a:rPr lang="en-US" smtClean="0"/>
              <a:t>you propose?</a:t>
            </a:r>
            <a:endParaRPr lang="en-US"/>
          </a:p>
        </p:txBody>
      </p:sp>
      <p:sp>
        <p:nvSpPr>
          <p:cNvPr id="3" name="Title 2"/>
          <p:cNvSpPr>
            <a:spLocks noGrp="1"/>
          </p:cNvSpPr>
          <p:nvPr>
            <p:ph type="title"/>
          </p:nvPr>
        </p:nvSpPr>
        <p:spPr/>
        <p:txBody>
          <a:bodyPr/>
          <a:lstStyle/>
          <a:p>
            <a:r>
              <a:rPr lang="en-US" dirty="0" smtClean="0"/>
              <a:t>Reflection Activity</a:t>
            </a:r>
            <a:endParaRPr lang="en-US" dirty="0"/>
          </a:p>
        </p:txBody>
      </p:sp>
    </p:spTree>
    <p:extLst>
      <p:ext uri="{BB962C8B-B14F-4D97-AF65-F5344CB8AC3E}">
        <p14:creationId xmlns:p14="http://schemas.microsoft.com/office/powerpoint/2010/main" val="4093188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4360" y="338666"/>
            <a:ext cx="4547589" cy="6105775"/>
          </a:xfrm>
        </p:spPr>
        <p:txBody>
          <a:bodyPr anchor="t">
            <a:noAutofit/>
          </a:bodyPr>
          <a:lstStyle/>
          <a:p>
            <a:r>
              <a:rPr lang="en-US" sz="3200" i="1" u="sng" dirty="0">
                <a:solidFill>
                  <a:schemeClr val="tx1"/>
                </a:solidFill>
                <a:latin typeface="Times New Roman"/>
                <a:cs typeface="Times New Roman"/>
              </a:rPr>
              <a:t>Power</a:t>
            </a:r>
            <a:r>
              <a:rPr lang="en-US" sz="3200" dirty="0">
                <a:solidFill>
                  <a:schemeClr val="tx1"/>
                </a:solidFill>
                <a:latin typeface="Times New Roman"/>
                <a:cs typeface="Times New Roman"/>
              </a:rPr>
              <a:t>–the ability of one person to get another person to act in accordance with the first </a:t>
            </a:r>
            <a:r>
              <a:rPr lang="en-US" sz="3200" dirty="0" smtClean="0">
                <a:solidFill>
                  <a:schemeClr val="tx1"/>
                </a:solidFill>
                <a:latin typeface="Times New Roman"/>
                <a:cs typeface="Times New Roman"/>
              </a:rPr>
              <a:t>person’s  </a:t>
            </a:r>
            <a:r>
              <a:rPr lang="en-US" sz="3200" dirty="0">
                <a:solidFill>
                  <a:schemeClr val="tx1"/>
                </a:solidFill>
                <a:latin typeface="Times New Roman"/>
                <a:cs typeface="Times New Roman"/>
              </a:rPr>
              <a:t>intentions</a:t>
            </a:r>
            <a:br>
              <a:rPr lang="en-US" sz="3200" dirty="0">
                <a:solidFill>
                  <a:schemeClr val="tx1"/>
                </a:solidFill>
                <a:latin typeface="Times New Roman"/>
                <a:cs typeface="Times New Roman"/>
              </a:rPr>
            </a:br>
            <a:r>
              <a:rPr lang="en-US" sz="3200" dirty="0" smtClean="0">
                <a:solidFill>
                  <a:schemeClr val="tx1"/>
                </a:solidFill>
                <a:latin typeface="Times New Roman"/>
                <a:cs typeface="Times New Roman"/>
              </a:rPr>
              <a:t/>
            </a:r>
            <a:br>
              <a:rPr lang="en-US" sz="3200" dirty="0" smtClean="0">
                <a:solidFill>
                  <a:schemeClr val="tx1"/>
                </a:solidFill>
                <a:latin typeface="Times New Roman"/>
                <a:cs typeface="Times New Roman"/>
              </a:rPr>
            </a:br>
            <a:r>
              <a:rPr lang="en-US" sz="3200" i="1" u="sng" dirty="0" smtClean="0">
                <a:solidFill>
                  <a:schemeClr val="tx1"/>
                </a:solidFill>
                <a:latin typeface="Times New Roman"/>
                <a:cs typeface="Times New Roman"/>
              </a:rPr>
              <a:t>Authority</a:t>
            </a:r>
            <a:r>
              <a:rPr lang="en-US" sz="3200" dirty="0">
                <a:solidFill>
                  <a:schemeClr val="tx1"/>
                </a:solidFill>
                <a:latin typeface="Times New Roman"/>
                <a:cs typeface="Times New Roman"/>
              </a:rPr>
              <a:t>–the right to use power</a:t>
            </a:r>
            <a:br>
              <a:rPr lang="en-US" sz="3200" dirty="0">
                <a:solidFill>
                  <a:schemeClr val="tx1"/>
                </a:solidFill>
                <a:latin typeface="Times New Roman"/>
                <a:cs typeface="Times New Roman"/>
              </a:rPr>
            </a:br>
            <a:r>
              <a:rPr lang="en-US" sz="3200" dirty="0" smtClean="0">
                <a:solidFill>
                  <a:schemeClr val="tx1"/>
                </a:solidFill>
                <a:latin typeface="Times New Roman"/>
                <a:cs typeface="Times New Roman"/>
              </a:rPr>
              <a:t/>
            </a:r>
            <a:br>
              <a:rPr lang="en-US" sz="3200" dirty="0" smtClean="0">
                <a:solidFill>
                  <a:schemeClr val="tx1"/>
                </a:solidFill>
                <a:latin typeface="Times New Roman"/>
                <a:cs typeface="Times New Roman"/>
              </a:rPr>
            </a:br>
            <a:r>
              <a:rPr lang="en-US" sz="3200" i="1" u="sng" dirty="0" smtClean="0">
                <a:solidFill>
                  <a:schemeClr val="tx1"/>
                </a:solidFill>
                <a:latin typeface="Times New Roman"/>
                <a:cs typeface="Times New Roman"/>
              </a:rPr>
              <a:t>Legitimacy</a:t>
            </a:r>
            <a:r>
              <a:rPr lang="en-US" sz="3200" dirty="0">
                <a:solidFill>
                  <a:schemeClr val="tx1"/>
                </a:solidFill>
                <a:latin typeface="Times New Roman"/>
                <a:cs typeface="Times New Roman"/>
              </a:rPr>
              <a:t>–political authority conferred by law or by a state or national </a:t>
            </a:r>
            <a:r>
              <a:rPr lang="en-US" sz="3200" dirty="0">
                <a:latin typeface="Times New Roman"/>
                <a:cs typeface="Times New Roman"/>
              </a:rPr>
              <a:t>constitution</a:t>
            </a:r>
            <a:br>
              <a:rPr lang="en-US" sz="3200" dirty="0">
                <a:latin typeface="Times New Roman"/>
                <a:cs typeface="Times New Roman"/>
              </a:rPr>
            </a:br>
            <a:endParaRPr lang="en-US" sz="3200" dirty="0">
              <a:latin typeface="Times New Roman"/>
              <a:cs typeface="Times New Roman"/>
            </a:endParaRPr>
          </a:p>
        </p:txBody>
      </p:sp>
      <p:pic>
        <p:nvPicPr>
          <p:cNvPr id="7" name="Picture Placeholder 6"/>
          <p:cNvPicPr>
            <a:picLocks noGrp="1" noChangeAspect="1"/>
          </p:cNvPicPr>
          <p:nvPr>
            <p:ph type="pic" idx="1"/>
          </p:nvPr>
        </p:nvPicPr>
        <p:blipFill rotWithShape="1">
          <a:blip r:embed="rId2"/>
          <a:srcRect l="2177" r="2177"/>
          <a:stretch/>
        </p:blipFill>
        <p:spPr>
          <a:xfrm>
            <a:off x="304800" y="2062163"/>
            <a:ext cx="3986213" cy="3127375"/>
          </a:xfrm>
        </p:spPr>
      </p:pic>
      <p:sp>
        <p:nvSpPr>
          <p:cNvPr id="5" name="Rectangle 4"/>
          <p:cNvSpPr/>
          <p:nvPr/>
        </p:nvSpPr>
        <p:spPr>
          <a:xfrm>
            <a:off x="561838" y="625788"/>
            <a:ext cx="3309481" cy="1077218"/>
          </a:xfrm>
          <a:prstGeom prst="rect">
            <a:avLst/>
          </a:prstGeom>
        </p:spPr>
        <p:txBody>
          <a:bodyPr wrap="square">
            <a:spAutoFit/>
          </a:bodyPr>
          <a:lstStyle/>
          <a:p>
            <a:r>
              <a:rPr lang="en-US" sz="3200" dirty="0">
                <a:latin typeface="Arial" charset="0"/>
              </a:rPr>
              <a:t>What Is Political Power?</a:t>
            </a:r>
            <a:endParaRPr lang="en-US" sz="3200" dirty="0"/>
          </a:p>
        </p:txBody>
      </p:sp>
    </p:spTree>
    <p:extLst>
      <p:ext uri="{BB962C8B-B14F-4D97-AF65-F5344CB8AC3E}">
        <p14:creationId xmlns:p14="http://schemas.microsoft.com/office/powerpoint/2010/main" val="1686818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806305"/>
          </a:xfrm>
        </p:spPr>
        <p:txBody>
          <a:bodyPr/>
          <a:lstStyle/>
          <a:p>
            <a:r>
              <a:rPr lang="en-US" dirty="0" smtClean="0"/>
              <a:t>Key Terms / People</a:t>
            </a:r>
            <a:endParaRPr lang="en-US" dirty="0"/>
          </a:p>
        </p:txBody>
      </p:sp>
      <p:sp>
        <p:nvSpPr>
          <p:cNvPr id="4" name="Content Placeholder 3"/>
          <p:cNvSpPr>
            <a:spLocks noGrp="1"/>
          </p:cNvSpPr>
          <p:nvPr>
            <p:ph sz="quarter" idx="14"/>
          </p:nvPr>
        </p:nvSpPr>
        <p:spPr>
          <a:xfrm>
            <a:off x="219487" y="1270073"/>
            <a:ext cx="8810850" cy="5587927"/>
          </a:xfrm>
        </p:spPr>
        <p:txBody>
          <a:bodyPr numCol="2">
            <a:normAutofit fontScale="25000" lnSpcReduction="20000"/>
          </a:bodyPr>
          <a:lstStyle/>
          <a:p>
            <a:r>
              <a:rPr lang="en-US" sz="7200" dirty="0" smtClean="0"/>
              <a:t>Sovereign (</a:t>
            </a:r>
            <a:r>
              <a:rPr lang="en-US" sz="7200" dirty="0" err="1" smtClean="0"/>
              <a:t>pg</a:t>
            </a:r>
            <a:r>
              <a:rPr lang="en-US" sz="7200" dirty="0" smtClean="0"/>
              <a:t> 7)</a:t>
            </a:r>
          </a:p>
          <a:p>
            <a:r>
              <a:rPr lang="en-US" sz="7200" dirty="0" smtClean="0"/>
              <a:t>Nation (</a:t>
            </a:r>
            <a:r>
              <a:rPr lang="en-US" sz="7200" dirty="0" err="1" smtClean="0"/>
              <a:t>pg</a:t>
            </a:r>
            <a:r>
              <a:rPr lang="en-US" sz="7200" dirty="0" smtClean="0"/>
              <a:t> 5-6)</a:t>
            </a:r>
          </a:p>
          <a:p>
            <a:r>
              <a:rPr lang="en-US" sz="7200" dirty="0" smtClean="0"/>
              <a:t>State (</a:t>
            </a:r>
            <a:r>
              <a:rPr lang="en-US" sz="7200" dirty="0" err="1" smtClean="0"/>
              <a:t>pg</a:t>
            </a:r>
            <a:r>
              <a:rPr lang="en-US" sz="7200" dirty="0" smtClean="0"/>
              <a:t> 6-8)</a:t>
            </a:r>
          </a:p>
          <a:p>
            <a:r>
              <a:rPr lang="en-US" sz="7200" dirty="0" smtClean="0"/>
              <a:t>Autocracy (</a:t>
            </a:r>
            <a:r>
              <a:rPr lang="en-US" sz="7200" dirty="0" err="1" smtClean="0"/>
              <a:t>pg</a:t>
            </a:r>
            <a:r>
              <a:rPr lang="en-US" sz="7200" dirty="0" smtClean="0"/>
              <a:t> 18)</a:t>
            </a:r>
          </a:p>
          <a:p>
            <a:r>
              <a:rPr lang="en-US" sz="7200" dirty="0" smtClean="0"/>
              <a:t>Monarchy (</a:t>
            </a:r>
            <a:r>
              <a:rPr lang="en-US" sz="7200" dirty="0" err="1" smtClean="0"/>
              <a:t>pg</a:t>
            </a:r>
            <a:r>
              <a:rPr lang="en-US" sz="7200" dirty="0" smtClean="0"/>
              <a:t> 19)</a:t>
            </a:r>
          </a:p>
          <a:p>
            <a:r>
              <a:rPr lang="en-US" sz="7200" dirty="0" smtClean="0"/>
              <a:t>Oligarchy (</a:t>
            </a:r>
            <a:r>
              <a:rPr lang="en-US" sz="7200" dirty="0" err="1" smtClean="0"/>
              <a:t>pg</a:t>
            </a:r>
            <a:r>
              <a:rPr lang="en-US" sz="7200" dirty="0" smtClean="0"/>
              <a:t> 19)</a:t>
            </a:r>
          </a:p>
          <a:p>
            <a:r>
              <a:rPr lang="en-US" sz="7200" dirty="0" smtClean="0"/>
              <a:t>Democracy (</a:t>
            </a:r>
            <a:r>
              <a:rPr lang="en-US" sz="7200" dirty="0" err="1" smtClean="0"/>
              <a:t>pg</a:t>
            </a:r>
            <a:r>
              <a:rPr lang="en-US" sz="7200" dirty="0" smtClean="0"/>
              <a:t> 19-20)</a:t>
            </a:r>
          </a:p>
          <a:p>
            <a:r>
              <a:rPr lang="en-US" sz="7200" dirty="0" smtClean="0"/>
              <a:t>Unicameral ( </a:t>
            </a:r>
            <a:r>
              <a:rPr lang="en-US" sz="7200" dirty="0" err="1" smtClean="0"/>
              <a:t>pg</a:t>
            </a:r>
            <a:r>
              <a:rPr lang="en-US" sz="7200" dirty="0" smtClean="0"/>
              <a:t> 48)</a:t>
            </a:r>
          </a:p>
          <a:p>
            <a:r>
              <a:rPr lang="en-US" sz="7200" dirty="0" smtClean="0"/>
              <a:t>Bicameral (</a:t>
            </a:r>
            <a:r>
              <a:rPr lang="en-US" sz="7200" dirty="0" err="1" smtClean="0"/>
              <a:t>pg</a:t>
            </a:r>
            <a:r>
              <a:rPr lang="en-US" sz="7200" dirty="0" smtClean="0"/>
              <a:t> 123)</a:t>
            </a:r>
          </a:p>
          <a:p>
            <a:r>
              <a:rPr lang="en-US" sz="7200" dirty="0" smtClean="0"/>
              <a:t>Capitalism (</a:t>
            </a:r>
            <a:r>
              <a:rPr lang="en-US" sz="7200" dirty="0" err="1" smtClean="0"/>
              <a:t>pg</a:t>
            </a:r>
            <a:r>
              <a:rPr lang="en-US" sz="7200" dirty="0" smtClean="0"/>
              <a:t> 26)</a:t>
            </a:r>
          </a:p>
          <a:p>
            <a:r>
              <a:rPr lang="en-US" sz="7200" dirty="0" smtClean="0"/>
              <a:t>Social Contract (</a:t>
            </a:r>
            <a:r>
              <a:rPr lang="en-US" sz="7200" dirty="0" err="1" smtClean="0"/>
              <a:t>pg</a:t>
            </a:r>
            <a:r>
              <a:rPr lang="en-US" sz="7200" dirty="0" smtClean="0"/>
              <a:t> 8)</a:t>
            </a:r>
          </a:p>
          <a:p>
            <a:r>
              <a:rPr lang="en-US" sz="7200" dirty="0" smtClean="0"/>
              <a:t>Laissez-Faire (</a:t>
            </a:r>
            <a:r>
              <a:rPr lang="en-US" sz="7200" dirty="0" err="1" smtClean="0"/>
              <a:t>pg</a:t>
            </a:r>
            <a:r>
              <a:rPr lang="en-US" sz="7200" dirty="0" smtClean="0"/>
              <a:t> 27)</a:t>
            </a:r>
          </a:p>
          <a:p>
            <a:r>
              <a:rPr lang="en-US" sz="7200" dirty="0" smtClean="0"/>
              <a:t>Socialism (</a:t>
            </a:r>
            <a:r>
              <a:rPr lang="en-US" sz="7200" dirty="0" err="1" smtClean="0"/>
              <a:t>pg</a:t>
            </a:r>
            <a:r>
              <a:rPr lang="en-US" sz="7200" dirty="0" smtClean="0"/>
              <a:t> 28)</a:t>
            </a:r>
          </a:p>
          <a:p>
            <a:r>
              <a:rPr lang="en-US" sz="7200" dirty="0" smtClean="0"/>
              <a:t>Communism (</a:t>
            </a:r>
            <a:r>
              <a:rPr lang="en-US" sz="7200" dirty="0" err="1" smtClean="0"/>
              <a:t>pg</a:t>
            </a:r>
            <a:r>
              <a:rPr lang="en-US" sz="7200" dirty="0" smtClean="0"/>
              <a:t> 29)</a:t>
            </a:r>
          </a:p>
          <a:p>
            <a:r>
              <a:rPr lang="en-US" sz="7200" dirty="0" smtClean="0"/>
              <a:t>Proletariat (</a:t>
            </a:r>
            <a:r>
              <a:rPr lang="en-US" sz="7200" dirty="0" err="1" smtClean="0"/>
              <a:t>pg</a:t>
            </a:r>
            <a:r>
              <a:rPr lang="en-US" sz="7200" dirty="0" smtClean="0"/>
              <a:t> 29)</a:t>
            </a:r>
          </a:p>
          <a:p>
            <a:r>
              <a:rPr lang="en-US" sz="7200" dirty="0" smtClean="0"/>
              <a:t>Bourgeoisie (</a:t>
            </a:r>
            <a:r>
              <a:rPr lang="en-US" sz="7200" dirty="0" err="1" smtClean="0"/>
              <a:t>pg</a:t>
            </a:r>
            <a:r>
              <a:rPr lang="en-US" sz="7200" dirty="0" smtClean="0"/>
              <a:t> 29)</a:t>
            </a:r>
          </a:p>
          <a:p>
            <a:r>
              <a:rPr lang="en-US" sz="7200" dirty="0" smtClean="0"/>
              <a:t>Command Economy (</a:t>
            </a:r>
            <a:r>
              <a:rPr lang="en-US" sz="7200" dirty="0" err="1" smtClean="0"/>
              <a:t>pg</a:t>
            </a:r>
            <a:r>
              <a:rPr lang="en-US" sz="7200" dirty="0" smtClean="0"/>
              <a:t> 29-30)</a:t>
            </a:r>
          </a:p>
          <a:p>
            <a:r>
              <a:rPr lang="en-US" sz="7200" dirty="0" smtClean="0"/>
              <a:t>Market Economy (</a:t>
            </a:r>
            <a:r>
              <a:rPr lang="en-US" sz="7200" dirty="0" err="1" smtClean="0"/>
              <a:t>pg</a:t>
            </a:r>
            <a:r>
              <a:rPr lang="en-US" sz="7200" dirty="0" smtClean="0"/>
              <a:t> 717)</a:t>
            </a:r>
          </a:p>
          <a:p>
            <a:r>
              <a:rPr lang="en-US" sz="7200" dirty="0" smtClean="0"/>
              <a:t>Free Market (</a:t>
            </a:r>
            <a:r>
              <a:rPr lang="en-US" sz="7200" dirty="0" err="1" smtClean="0"/>
              <a:t>pg</a:t>
            </a:r>
            <a:r>
              <a:rPr lang="en-US" sz="7200" dirty="0" smtClean="0"/>
              <a:t> 27)</a:t>
            </a:r>
          </a:p>
          <a:p>
            <a:r>
              <a:rPr lang="en-US" sz="7200" dirty="0" smtClean="0"/>
              <a:t>Magna </a:t>
            </a:r>
            <a:r>
              <a:rPr lang="en-US" sz="7200" dirty="0" err="1" smtClean="0"/>
              <a:t>Carta</a:t>
            </a:r>
            <a:r>
              <a:rPr lang="en-US" sz="7200" dirty="0" smtClean="0"/>
              <a:t> (</a:t>
            </a:r>
            <a:r>
              <a:rPr lang="en-US" sz="7200" dirty="0" err="1" smtClean="0"/>
              <a:t>pg</a:t>
            </a:r>
            <a:r>
              <a:rPr lang="en-US" sz="7200" dirty="0" smtClean="0"/>
              <a:t> 36-36)</a:t>
            </a:r>
          </a:p>
          <a:p>
            <a:r>
              <a:rPr lang="en-US" sz="7200" dirty="0" smtClean="0"/>
              <a:t>Articles of Confederation (</a:t>
            </a:r>
            <a:r>
              <a:rPr lang="en-US" sz="7200" dirty="0" err="1" smtClean="0"/>
              <a:t>pg</a:t>
            </a:r>
            <a:r>
              <a:rPr lang="en-US" sz="7200" dirty="0" smtClean="0"/>
              <a:t> 65)</a:t>
            </a:r>
          </a:p>
          <a:p>
            <a:r>
              <a:rPr lang="en-US" sz="7200" dirty="0" smtClean="0"/>
              <a:t>Federalists and Anti-Federalists (</a:t>
            </a:r>
            <a:r>
              <a:rPr lang="en-US" sz="7200" dirty="0" err="1" smtClean="0"/>
              <a:t>pg</a:t>
            </a:r>
            <a:r>
              <a:rPr lang="en-US" sz="7200" dirty="0" smtClean="0"/>
              <a:t> 56-57)</a:t>
            </a:r>
          </a:p>
          <a:p>
            <a:r>
              <a:rPr lang="en-US" sz="7200" dirty="0" smtClean="0"/>
              <a:t>New Jersey Plan (</a:t>
            </a:r>
            <a:r>
              <a:rPr lang="en-US" sz="7200" dirty="0" err="1" smtClean="0"/>
              <a:t>pg</a:t>
            </a:r>
            <a:r>
              <a:rPr lang="en-US" sz="7200" dirty="0" smtClean="0"/>
              <a:t> 54)</a:t>
            </a:r>
          </a:p>
          <a:p>
            <a:r>
              <a:rPr lang="en-US" sz="7200" dirty="0" smtClean="0"/>
              <a:t>Virginia Plan (</a:t>
            </a:r>
            <a:r>
              <a:rPr lang="en-US" sz="7200" dirty="0" err="1" smtClean="0"/>
              <a:t>pg</a:t>
            </a:r>
            <a:r>
              <a:rPr lang="en-US" sz="7200" dirty="0" smtClean="0"/>
              <a:t> 54)</a:t>
            </a:r>
          </a:p>
          <a:p>
            <a:r>
              <a:rPr lang="en-US" sz="7200" dirty="0" smtClean="0"/>
              <a:t>Connecticut Compromise (</a:t>
            </a:r>
            <a:r>
              <a:rPr lang="en-US" sz="7200" dirty="0" err="1" smtClean="0"/>
              <a:t>pg</a:t>
            </a:r>
            <a:r>
              <a:rPr lang="en-US" sz="7200" dirty="0" smtClean="0"/>
              <a:t> 54-55)</a:t>
            </a:r>
          </a:p>
          <a:p>
            <a:r>
              <a:rPr lang="en-US" sz="7200" dirty="0"/>
              <a:t>3/5 </a:t>
            </a:r>
            <a:r>
              <a:rPr lang="en-US" sz="7200" dirty="0" smtClean="0"/>
              <a:t>Compromise (</a:t>
            </a:r>
            <a:r>
              <a:rPr lang="en-US" sz="7200" dirty="0" err="1" smtClean="0"/>
              <a:t>pg</a:t>
            </a:r>
            <a:r>
              <a:rPr lang="en-US" sz="7200" dirty="0" smtClean="0"/>
              <a:t> 55)</a:t>
            </a:r>
          </a:p>
          <a:p>
            <a:r>
              <a:rPr lang="en-US" sz="7200" dirty="0" smtClean="0"/>
              <a:t>U.S. Constitution (</a:t>
            </a:r>
            <a:r>
              <a:rPr lang="en-US" sz="7200" dirty="0" err="1" smtClean="0"/>
              <a:t>pg</a:t>
            </a:r>
            <a:r>
              <a:rPr lang="en-US" sz="7200" dirty="0" smtClean="0"/>
              <a:t> 3,13)</a:t>
            </a:r>
          </a:p>
          <a:p>
            <a:r>
              <a:rPr lang="en-US" sz="7200" dirty="0" smtClean="0"/>
              <a:t>Preamble (</a:t>
            </a:r>
            <a:r>
              <a:rPr lang="en-US" sz="7200" dirty="0" err="1" smtClean="0"/>
              <a:t>pg</a:t>
            </a:r>
            <a:r>
              <a:rPr lang="en-US" sz="7200" dirty="0" smtClean="0"/>
              <a:t> 13)</a:t>
            </a:r>
          </a:p>
          <a:p>
            <a:r>
              <a:rPr lang="en-US" sz="7200" dirty="0" smtClean="0"/>
              <a:t>Articles (</a:t>
            </a:r>
            <a:r>
              <a:rPr lang="en-US" sz="7200" dirty="0" err="1" smtClean="0"/>
              <a:t>pg</a:t>
            </a:r>
            <a:r>
              <a:rPr lang="en-US" sz="7200" dirty="0" smtClean="0"/>
              <a:t> 64)</a:t>
            </a:r>
          </a:p>
          <a:p>
            <a:r>
              <a:rPr lang="en-US" sz="7200" dirty="0" smtClean="0"/>
              <a:t>Bill of Rights (</a:t>
            </a:r>
            <a:r>
              <a:rPr lang="en-US" sz="7200" dirty="0" err="1" smtClean="0"/>
              <a:t>pg</a:t>
            </a:r>
            <a:r>
              <a:rPr lang="en-US" sz="7200" dirty="0" smtClean="0"/>
              <a:t> 56-58)</a:t>
            </a:r>
          </a:p>
          <a:p>
            <a:r>
              <a:rPr lang="en-US" sz="7200" dirty="0" smtClean="0"/>
              <a:t>Amendments (</a:t>
            </a:r>
            <a:r>
              <a:rPr lang="en-US" sz="7200" dirty="0" err="1" smtClean="0"/>
              <a:t>pg</a:t>
            </a:r>
            <a:r>
              <a:rPr lang="en-US" sz="7200" dirty="0" smtClean="0"/>
              <a:t> 65)</a:t>
            </a:r>
          </a:p>
          <a:p>
            <a:r>
              <a:rPr lang="en-US" sz="7200" dirty="0"/>
              <a:t>Adam </a:t>
            </a:r>
            <a:r>
              <a:rPr lang="en-US" sz="7200" dirty="0" smtClean="0"/>
              <a:t>Smith (</a:t>
            </a:r>
            <a:r>
              <a:rPr lang="en-US" sz="7200" dirty="0" err="1" smtClean="0"/>
              <a:t>pg</a:t>
            </a:r>
            <a:r>
              <a:rPr lang="en-US" sz="7200" dirty="0" smtClean="0"/>
              <a:t> 27)</a:t>
            </a:r>
            <a:endParaRPr lang="en-US" sz="7200" dirty="0"/>
          </a:p>
          <a:p>
            <a:r>
              <a:rPr lang="en-US" sz="7200" dirty="0"/>
              <a:t>Thomas </a:t>
            </a:r>
            <a:r>
              <a:rPr lang="en-US" sz="7200" dirty="0" smtClean="0"/>
              <a:t>Hobbes (</a:t>
            </a:r>
            <a:r>
              <a:rPr lang="en-US" sz="7200" dirty="0" err="1" smtClean="0"/>
              <a:t>pg</a:t>
            </a:r>
            <a:r>
              <a:rPr lang="en-US" sz="7200" dirty="0" smtClean="0"/>
              <a:t> 8)</a:t>
            </a:r>
          </a:p>
          <a:p>
            <a:r>
              <a:rPr lang="en-US" sz="7200" dirty="0" smtClean="0"/>
              <a:t>Baron de Montesquieu (</a:t>
            </a:r>
            <a:r>
              <a:rPr lang="en-US" sz="7200" dirty="0" err="1" smtClean="0"/>
              <a:t>pg</a:t>
            </a:r>
            <a:r>
              <a:rPr lang="en-US" sz="7200" dirty="0" smtClean="0"/>
              <a:t> 63)</a:t>
            </a:r>
          </a:p>
          <a:p>
            <a:r>
              <a:rPr lang="en-US" sz="7200" dirty="0" smtClean="0"/>
              <a:t>Jean-Jacques Rousseau (---)</a:t>
            </a:r>
            <a:endParaRPr lang="en-US" sz="7200" dirty="0"/>
          </a:p>
          <a:p>
            <a:r>
              <a:rPr lang="en-US" sz="7200" dirty="0"/>
              <a:t>John </a:t>
            </a:r>
            <a:r>
              <a:rPr lang="en-US" sz="7200" dirty="0" smtClean="0"/>
              <a:t>Locke (</a:t>
            </a:r>
            <a:r>
              <a:rPr lang="en-US" sz="7200" dirty="0" err="1" smtClean="0"/>
              <a:t>pg</a:t>
            </a:r>
            <a:r>
              <a:rPr lang="en-US" sz="7200" dirty="0" smtClean="0"/>
              <a:t> 8)</a:t>
            </a:r>
            <a:endParaRPr lang="en-US" sz="7200" dirty="0"/>
          </a:p>
          <a:p>
            <a:r>
              <a:rPr lang="en-US" sz="7200" dirty="0"/>
              <a:t>George </a:t>
            </a:r>
            <a:r>
              <a:rPr lang="en-US" sz="7200" dirty="0" smtClean="0"/>
              <a:t>Washington (</a:t>
            </a:r>
            <a:r>
              <a:rPr lang="en-US" sz="7200" dirty="0" err="1" smtClean="0"/>
              <a:t>pg</a:t>
            </a:r>
            <a:r>
              <a:rPr lang="en-US" sz="7200" dirty="0" smtClean="0"/>
              <a:t> 71)</a:t>
            </a:r>
            <a:endParaRPr lang="en-US" sz="7200" dirty="0"/>
          </a:p>
          <a:p>
            <a:r>
              <a:rPr lang="en-US" sz="7200" dirty="0"/>
              <a:t>John </a:t>
            </a:r>
            <a:r>
              <a:rPr lang="en-US" sz="7200" dirty="0" smtClean="0"/>
              <a:t>Adams (</a:t>
            </a:r>
            <a:r>
              <a:rPr lang="en-US" sz="7200" dirty="0" err="1" smtClean="0"/>
              <a:t>pg</a:t>
            </a:r>
            <a:r>
              <a:rPr lang="en-US" sz="7200" dirty="0" smtClean="0"/>
              <a:t> 71)</a:t>
            </a:r>
            <a:endParaRPr lang="en-US" sz="7200" dirty="0"/>
          </a:p>
          <a:p>
            <a:r>
              <a:rPr lang="en-US" sz="7200" dirty="0"/>
              <a:t>Thomas </a:t>
            </a:r>
            <a:r>
              <a:rPr lang="en-US" sz="7200" dirty="0" smtClean="0"/>
              <a:t>Jefferson (</a:t>
            </a:r>
            <a:r>
              <a:rPr lang="en-US" sz="7200" dirty="0" err="1" smtClean="0"/>
              <a:t>pg</a:t>
            </a:r>
            <a:r>
              <a:rPr lang="en-US" sz="7200" dirty="0" smtClean="0"/>
              <a:t> 55)</a:t>
            </a:r>
          </a:p>
          <a:p>
            <a:r>
              <a:rPr lang="en-US" sz="7200" dirty="0" smtClean="0"/>
              <a:t>James Madison ( </a:t>
            </a:r>
            <a:r>
              <a:rPr lang="en-US" sz="7200" dirty="0" err="1" smtClean="0"/>
              <a:t>pg</a:t>
            </a:r>
            <a:r>
              <a:rPr lang="en-US" sz="7200" dirty="0" smtClean="0"/>
              <a:t> 52)</a:t>
            </a:r>
            <a:endParaRPr lang="en-US" sz="7200" dirty="0"/>
          </a:p>
          <a:p>
            <a:pPr marL="0" indent="0">
              <a:buNone/>
            </a:pPr>
            <a:endParaRPr lang="en-US" sz="4400" dirty="0" smtClean="0"/>
          </a:p>
        </p:txBody>
      </p:sp>
      <p:sp>
        <p:nvSpPr>
          <p:cNvPr id="5" name="TextBox 4"/>
          <p:cNvSpPr txBox="1"/>
          <p:nvPr/>
        </p:nvSpPr>
        <p:spPr>
          <a:xfrm>
            <a:off x="6804108" y="4186536"/>
            <a:ext cx="184666" cy="646331"/>
          </a:xfrm>
          <a:prstGeom prst="rect">
            <a:avLst/>
          </a:prstGeom>
          <a:noFill/>
        </p:spPr>
        <p:txBody>
          <a:bodyPr wrap="none" rtlCol="0">
            <a:spAutoFit/>
          </a:bodyPr>
          <a:lstStyle/>
          <a:p>
            <a:endParaRPr lang="en-US" dirty="0" smtClean="0"/>
          </a:p>
          <a:p>
            <a:endParaRPr lang="en-US" dirty="0"/>
          </a:p>
        </p:txBody>
      </p:sp>
    </p:spTree>
    <p:extLst>
      <p:ext uri="{BB962C8B-B14F-4D97-AF65-F5344CB8AC3E}">
        <p14:creationId xmlns:p14="http://schemas.microsoft.com/office/powerpoint/2010/main" val="3894262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099" y="210863"/>
            <a:ext cx="8857883" cy="6124754"/>
          </a:xfrm>
          <a:prstGeom prst="rect">
            <a:avLst/>
          </a:prstGeom>
          <a:noFill/>
        </p:spPr>
        <p:txBody>
          <a:bodyPr wrap="square" rtlCol="0">
            <a:spAutoFit/>
          </a:bodyPr>
          <a:lstStyle/>
          <a:p>
            <a:r>
              <a:rPr lang="en-US" sz="2800" b="1" dirty="0" smtClean="0">
                <a:latin typeface="Times New Roman"/>
                <a:cs typeface="Times New Roman"/>
              </a:rPr>
              <a:t>Major Types of Governments:</a:t>
            </a:r>
          </a:p>
          <a:p>
            <a:endParaRPr lang="en-US" sz="2400" dirty="0" smtClean="0">
              <a:latin typeface="Times New Roman"/>
              <a:cs typeface="Times New Roman"/>
            </a:endParaRPr>
          </a:p>
          <a:p>
            <a:r>
              <a:rPr lang="en-US" sz="2000" b="1" u="sng" dirty="0" smtClean="0">
                <a:latin typeface="Times New Roman"/>
                <a:cs typeface="Times New Roman"/>
              </a:rPr>
              <a:t>Autocratic</a:t>
            </a:r>
            <a:r>
              <a:rPr lang="en-US" sz="2000" dirty="0" smtClean="0">
                <a:latin typeface="Times New Roman"/>
                <a:cs typeface="Times New Roman"/>
              </a:rPr>
              <a:t>- Power </a:t>
            </a:r>
            <a:r>
              <a:rPr lang="en-US" sz="2000" dirty="0">
                <a:latin typeface="Times New Roman"/>
                <a:cs typeface="Times New Roman"/>
              </a:rPr>
              <a:t>and authority to rule are in the hands of a </a:t>
            </a:r>
            <a:r>
              <a:rPr lang="en-US" sz="2000" i="1" dirty="0">
                <a:latin typeface="Times New Roman"/>
                <a:cs typeface="Times New Roman"/>
              </a:rPr>
              <a:t>single</a:t>
            </a:r>
            <a:r>
              <a:rPr lang="en-US" sz="2000" dirty="0">
                <a:latin typeface="Times New Roman"/>
                <a:cs typeface="Times New Roman"/>
              </a:rPr>
              <a:t> individual</a:t>
            </a:r>
            <a:r>
              <a:rPr lang="en-US" sz="2000" dirty="0" smtClean="0">
                <a:latin typeface="Times New Roman"/>
                <a:cs typeface="Times New Roman"/>
              </a:rPr>
              <a:t>.</a:t>
            </a:r>
          </a:p>
          <a:p>
            <a:pPr marL="457200" indent="-457200">
              <a:buAutoNum type="alphaLcParenR"/>
            </a:pPr>
            <a:r>
              <a:rPr lang="en-US" sz="2000" dirty="0" smtClean="0">
                <a:latin typeface="Times New Roman"/>
                <a:cs typeface="Times New Roman"/>
              </a:rPr>
              <a:t>Totalitarian </a:t>
            </a:r>
            <a:r>
              <a:rPr lang="en-US" sz="2000" dirty="0">
                <a:latin typeface="Times New Roman"/>
                <a:cs typeface="Times New Roman"/>
              </a:rPr>
              <a:t>dictatorship- Ideas of single leader are </a:t>
            </a:r>
            <a:r>
              <a:rPr lang="en-US" sz="2000" dirty="0" smtClean="0">
                <a:latin typeface="Times New Roman"/>
                <a:cs typeface="Times New Roman"/>
              </a:rPr>
              <a:t>glorified</a:t>
            </a:r>
          </a:p>
          <a:p>
            <a:pPr marL="457200" indent="-457200">
              <a:buAutoNum type="alphaLcParenR"/>
            </a:pPr>
            <a:r>
              <a:rPr lang="en-US" sz="2000" dirty="0">
                <a:latin typeface="Times New Roman"/>
                <a:cs typeface="Times New Roman"/>
              </a:rPr>
              <a:t>G</a:t>
            </a:r>
            <a:r>
              <a:rPr lang="en-US" sz="2000" dirty="0" smtClean="0">
                <a:latin typeface="Times New Roman"/>
                <a:cs typeface="Times New Roman"/>
              </a:rPr>
              <a:t>overnment </a:t>
            </a:r>
            <a:r>
              <a:rPr lang="en-US" sz="2000" dirty="0">
                <a:latin typeface="Times New Roman"/>
                <a:cs typeface="Times New Roman"/>
              </a:rPr>
              <a:t>seeks to control all aspects of social and economic life</a:t>
            </a:r>
          </a:p>
          <a:p>
            <a:endParaRPr lang="en-US" sz="2000" dirty="0" smtClean="0">
              <a:latin typeface="Times New Roman"/>
              <a:cs typeface="Times New Roman"/>
            </a:endParaRPr>
          </a:p>
          <a:p>
            <a:r>
              <a:rPr lang="en-US" sz="2000" b="1" u="sng" dirty="0" smtClean="0">
                <a:latin typeface="Times New Roman"/>
                <a:cs typeface="Times New Roman"/>
              </a:rPr>
              <a:t>Oligarchy</a:t>
            </a:r>
            <a:r>
              <a:rPr lang="en-US" sz="2000" dirty="0" smtClean="0">
                <a:latin typeface="Times New Roman"/>
                <a:cs typeface="Times New Roman"/>
              </a:rPr>
              <a:t>- </a:t>
            </a:r>
            <a:r>
              <a:rPr lang="en-US" sz="2000" dirty="0">
                <a:latin typeface="Times New Roman"/>
                <a:cs typeface="Times New Roman"/>
              </a:rPr>
              <a:t>Any system of government in which a </a:t>
            </a:r>
            <a:r>
              <a:rPr lang="en-US" sz="2000" i="1" dirty="0">
                <a:latin typeface="Times New Roman"/>
                <a:cs typeface="Times New Roman"/>
              </a:rPr>
              <a:t>small group</a:t>
            </a:r>
            <a:r>
              <a:rPr lang="en-US" sz="2000" dirty="0">
                <a:latin typeface="Times New Roman"/>
                <a:cs typeface="Times New Roman"/>
              </a:rPr>
              <a:t> holds the </a:t>
            </a:r>
            <a:r>
              <a:rPr lang="en-US" sz="2000" dirty="0" smtClean="0">
                <a:latin typeface="Times New Roman"/>
                <a:cs typeface="Times New Roman"/>
              </a:rPr>
              <a:t>power</a:t>
            </a:r>
          </a:p>
          <a:p>
            <a:pPr marL="457200" indent="-457200">
              <a:buAutoNum type="alphaLcParenR"/>
            </a:pPr>
            <a:r>
              <a:rPr lang="en-US" sz="2000" dirty="0" smtClean="0">
                <a:latin typeface="Times New Roman"/>
                <a:cs typeface="Times New Roman"/>
              </a:rPr>
              <a:t>Do not have to be connected by bloodlines in order to inherit power</a:t>
            </a:r>
          </a:p>
          <a:p>
            <a:pPr marL="457200" indent="-457200">
              <a:buAutoNum type="alphaLcParenR"/>
            </a:pPr>
            <a:r>
              <a:rPr lang="en-US" sz="2000" dirty="0" smtClean="0">
                <a:latin typeface="Times New Roman"/>
                <a:cs typeface="Times New Roman"/>
              </a:rPr>
              <a:t>Usually assembled by leaders of the economy, military, politics, education, or religion</a:t>
            </a:r>
          </a:p>
          <a:p>
            <a:endParaRPr lang="en-US" sz="2000" dirty="0" smtClean="0">
              <a:latin typeface="Times New Roman"/>
              <a:cs typeface="Times New Roman"/>
            </a:endParaRPr>
          </a:p>
          <a:p>
            <a:r>
              <a:rPr lang="en-US" sz="2000" b="1" u="sng" dirty="0" smtClean="0">
                <a:latin typeface="Times New Roman"/>
                <a:cs typeface="Times New Roman"/>
              </a:rPr>
              <a:t>Monarchy</a:t>
            </a:r>
            <a:r>
              <a:rPr lang="en-US" sz="2000" dirty="0" smtClean="0">
                <a:latin typeface="Times New Roman"/>
                <a:cs typeface="Times New Roman"/>
              </a:rPr>
              <a:t>- A “royal” family rules from generation to generation.</a:t>
            </a:r>
          </a:p>
          <a:p>
            <a:pPr marL="342900" indent="-342900">
              <a:buAutoNum type="alphaLcParenR"/>
            </a:pPr>
            <a:r>
              <a:rPr lang="en-US" sz="2000" dirty="0">
                <a:latin typeface="Times New Roman"/>
                <a:cs typeface="Times New Roman"/>
              </a:rPr>
              <a:t>A</a:t>
            </a:r>
            <a:r>
              <a:rPr lang="en-US" sz="2000" dirty="0" smtClean="0">
                <a:latin typeface="Times New Roman"/>
                <a:cs typeface="Times New Roman"/>
              </a:rPr>
              <a:t>bsolute Monarchy- Royal family is in total power</a:t>
            </a:r>
          </a:p>
          <a:p>
            <a:pPr marL="342900" indent="-342900">
              <a:buAutoNum type="alphaLcParenR"/>
            </a:pPr>
            <a:r>
              <a:rPr lang="en-US" sz="2000" dirty="0" smtClean="0">
                <a:latin typeface="Times New Roman"/>
                <a:cs typeface="Times New Roman"/>
              </a:rPr>
              <a:t>Constitutional Monarchy- Royal family are mostly celebrated figures</a:t>
            </a:r>
          </a:p>
          <a:p>
            <a:endParaRPr lang="en-US" sz="2000" dirty="0" smtClean="0">
              <a:latin typeface="Times New Roman"/>
              <a:cs typeface="Times New Roman"/>
            </a:endParaRPr>
          </a:p>
          <a:p>
            <a:r>
              <a:rPr lang="en-US" sz="2000" b="1" u="sng" dirty="0" smtClean="0">
                <a:latin typeface="Times New Roman"/>
                <a:cs typeface="Times New Roman"/>
              </a:rPr>
              <a:t>Democracy</a:t>
            </a:r>
            <a:r>
              <a:rPr lang="en-US" sz="2000" dirty="0" smtClean="0">
                <a:latin typeface="Times New Roman"/>
                <a:cs typeface="Times New Roman"/>
              </a:rPr>
              <a:t>- A form of government in which power lies within the people.</a:t>
            </a:r>
          </a:p>
          <a:p>
            <a:pPr marL="342900" indent="-342900">
              <a:buAutoNum type="alphaLcParenR"/>
            </a:pPr>
            <a:r>
              <a:rPr lang="en-US" sz="2000" dirty="0" smtClean="0">
                <a:latin typeface="Times New Roman"/>
                <a:cs typeface="Times New Roman"/>
              </a:rPr>
              <a:t>Direct Democracy- All citizens may participate on each decision</a:t>
            </a:r>
          </a:p>
          <a:p>
            <a:pPr marL="342900" indent="-342900">
              <a:buAutoNum type="alphaLcParenR"/>
            </a:pPr>
            <a:r>
              <a:rPr lang="en-US" sz="2000" dirty="0" smtClean="0">
                <a:latin typeface="Times New Roman"/>
                <a:cs typeface="Times New Roman"/>
              </a:rPr>
              <a:t>Representative Democracy- Citizens vote for representatives to propose, create, and execute laws for the state</a:t>
            </a:r>
            <a:endParaRPr lang="en-US" sz="2000" dirty="0">
              <a:latin typeface="Times New Roman"/>
              <a:cs typeface="Times New Roman"/>
            </a:endParaRPr>
          </a:p>
        </p:txBody>
      </p:sp>
    </p:spTree>
    <p:extLst>
      <p:ext uri="{BB962C8B-B14F-4D97-AF65-F5344CB8AC3E}">
        <p14:creationId xmlns:p14="http://schemas.microsoft.com/office/powerpoint/2010/main" val="1858151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454" y="1007385"/>
            <a:ext cx="8795172" cy="3908763"/>
          </a:xfrm>
          <a:prstGeom prst="rect">
            <a:avLst/>
          </a:prstGeom>
        </p:spPr>
        <p:txBody>
          <a:bodyPr wrap="square">
            <a:spAutoFit/>
          </a:bodyPr>
          <a:lstStyle/>
          <a:p>
            <a:r>
              <a:rPr lang="en-US" sz="3600" dirty="0" smtClean="0">
                <a:latin typeface="Verdana" charset="0"/>
              </a:rPr>
              <a:t>Motivators for political change to government </a:t>
            </a:r>
            <a:r>
              <a:rPr lang="en-US" sz="3600" dirty="0">
                <a:latin typeface="Verdana" charset="0"/>
              </a:rPr>
              <a:t>policies </a:t>
            </a:r>
            <a:r>
              <a:rPr lang="en-US" sz="3600" dirty="0" smtClean="0">
                <a:latin typeface="Verdana" charset="0"/>
              </a:rPr>
              <a:t>include: </a:t>
            </a:r>
          </a:p>
          <a:p>
            <a:endParaRPr lang="en-US" sz="3600" dirty="0">
              <a:latin typeface="Verdana" charset="0"/>
            </a:endParaRPr>
          </a:p>
          <a:p>
            <a:pPr marL="914400" lvl="1" indent="-457200">
              <a:buFont typeface="Arial"/>
              <a:buChar char="•"/>
            </a:pPr>
            <a:r>
              <a:rPr lang="en-US" sz="2800" dirty="0">
                <a:latin typeface="Verdana" charset="0"/>
              </a:rPr>
              <a:t>Economic </a:t>
            </a:r>
            <a:r>
              <a:rPr lang="en-US" sz="2800" dirty="0" smtClean="0">
                <a:latin typeface="Verdana" charset="0"/>
              </a:rPr>
              <a:t>interests</a:t>
            </a:r>
            <a:endParaRPr lang="en-US" sz="2800" dirty="0">
              <a:latin typeface="Verdana" charset="0"/>
            </a:endParaRPr>
          </a:p>
          <a:p>
            <a:pPr marL="914400" lvl="1" indent="-457200">
              <a:buFont typeface="Arial"/>
              <a:buChar char="•"/>
            </a:pPr>
            <a:r>
              <a:rPr lang="en-US" sz="2800" dirty="0">
                <a:latin typeface="Verdana" charset="0"/>
              </a:rPr>
              <a:t>Powerful </a:t>
            </a:r>
            <a:r>
              <a:rPr lang="en-US" sz="2800" dirty="0" smtClean="0">
                <a:latin typeface="Verdana" charset="0"/>
              </a:rPr>
              <a:t>elites</a:t>
            </a:r>
            <a:endParaRPr lang="en-US" sz="2800" dirty="0">
              <a:latin typeface="Verdana" charset="0"/>
            </a:endParaRPr>
          </a:p>
          <a:p>
            <a:pPr marL="914400" lvl="1" indent="-457200">
              <a:buFont typeface="Arial"/>
              <a:buChar char="•"/>
            </a:pPr>
            <a:r>
              <a:rPr lang="en-US" sz="2800" dirty="0">
                <a:latin typeface="Verdana" charset="0"/>
              </a:rPr>
              <a:t>Entrenched </a:t>
            </a:r>
            <a:r>
              <a:rPr lang="en-US" sz="2800" dirty="0" smtClean="0">
                <a:latin typeface="Verdana" charset="0"/>
              </a:rPr>
              <a:t>bureaucrats</a:t>
            </a:r>
            <a:endParaRPr lang="en-US" sz="2800" dirty="0">
              <a:latin typeface="Verdana" charset="0"/>
            </a:endParaRPr>
          </a:p>
          <a:p>
            <a:pPr marL="914400" lvl="1" indent="-457200">
              <a:buFont typeface="Arial"/>
              <a:buChar char="•"/>
            </a:pPr>
            <a:r>
              <a:rPr lang="en-US" sz="2800" dirty="0">
                <a:latin typeface="Verdana" charset="0"/>
              </a:rPr>
              <a:t>Competing pressure </a:t>
            </a:r>
            <a:r>
              <a:rPr lang="en-US" sz="2800" dirty="0" smtClean="0">
                <a:latin typeface="Verdana" charset="0"/>
              </a:rPr>
              <a:t>groups</a:t>
            </a:r>
            <a:endParaRPr lang="en-US" sz="2800" dirty="0">
              <a:latin typeface="Verdana" charset="0"/>
            </a:endParaRPr>
          </a:p>
          <a:p>
            <a:pPr marL="914400" lvl="1" indent="-457200">
              <a:buFont typeface="Arial"/>
              <a:buChar char="•"/>
            </a:pPr>
            <a:r>
              <a:rPr lang="en-US" sz="2800" dirty="0">
                <a:latin typeface="Verdana" charset="0"/>
              </a:rPr>
              <a:t>Morally impassioned </a:t>
            </a:r>
            <a:r>
              <a:rPr lang="en-US" sz="2800" dirty="0" smtClean="0">
                <a:latin typeface="Verdana" charset="0"/>
              </a:rPr>
              <a:t>individuals </a:t>
            </a:r>
            <a:endParaRPr lang="en-US" sz="2800" dirty="0">
              <a:latin typeface="Verdana" charset="0"/>
            </a:endParaRPr>
          </a:p>
        </p:txBody>
      </p:sp>
      <p:pic>
        <p:nvPicPr>
          <p:cNvPr id="4" name="Picture 3"/>
          <p:cNvPicPr>
            <a:picLocks noChangeAspect="1"/>
          </p:cNvPicPr>
          <p:nvPr/>
        </p:nvPicPr>
        <p:blipFill>
          <a:blip r:embed="rId2"/>
          <a:stretch>
            <a:fillRect/>
          </a:stretch>
        </p:blipFill>
        <p:spPr>
          <a:xfrm>
            <a:off x="172454" y="5057267"/>
            <a:ext cx="2404240" cy="1620440"/>
          </a:xfrm>
          <a:prstGeom prst="rect">
            <a:avLst/>
          </a:prstGeom>
        </p:spPr>
      </p:pic>
      <p:pic>
        <p:nvPicPr>
          <p:cNvPr id="5" name="Picture 4"/>
          <p:cNvPicPr>
            <a:picLocks noChangeAspect="1"/>
          </p:cNvPicPr>
          <p:nvPr/>
        </p:nvPicPr>
        <p:blipFill>
          <a:blip r:embed="rId3"/>
          <a:stretch>
            <a:fillRect/>
          </a:stretch>
        </p:blipFill>
        <p:spPr>
          <a:xfrm>
            <a:off x="2821980" y="5057267"/>
            <a:ext cx="2086893" cy="1634893"/>
          </a:xfrm>
          <a:prstGeom prst="rect">
            <a:avLst/>
          </a:prstGeom>
        </p:spPr>
      </p:pic>
      <p:pic>
        <p:nvPicPr>
          <p:cNvPr id="6" name="Picture 5"/>
          <p:cNvPicPr>
            <a:picLocks noChangeAspect="1"/>
          </p:cNvPicPr>
          <p:nvPr/>
        </p:nvPicPr>
        <p:blipFill>
          <a:blip r:embed="rId4"/>
          <a:stretch>
            <a:fillRect/>
          </a:stretch>
        </p:blipFill>
        <p:spPr>
          <a:xfrm>
            <a:off x="5174535" y="5079201"/>
            <a:ext cx="1770671" cy="1612959"/>
          </a:xfrm>
          <a:prstGeom prst="rect">
            <a:avLst/>
          </a:prstGeom>
        </p:spPr>
      </p:pic>
      <p:pic>
        <p:nvPicPr>
          <p:cNvPr id="8" name="Picture 7"/>
          <p:cNvPicPr>
            <a:picLocks noChangeAspect="1"/>
          </p:cNvPicPr>
          <p:nvPr/>
        </p:nvPicPr>
        <p:blipFill>
          <a:blip r:embed="rId5"/>
          <a:stretch>
            <a:fillRect/>
          </a:stretch>
        </p:blipFill>
        <p:spPr>
          <a:xfrm>
            <a:off x="7375881" y="5206463"/>
            <a:ext cx="1471244" cy="1471244"/>
          </a:xfrm>
          <a:prstGeom prst="rect">
            <a:avLst/>
          </a:prstGeom>
        </p:spPr>
      </p:pic>
    </p:spTree>
    <p:extLst>
      <p:ext uri="{BB962C8B-B14F-4D97-AF65-F5344CB8AC3E}">
        <p14:creationId xmlns:p14="http://schemas.microsoft.com/office/powerpoint/2010/main" val="1033428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1195" y="1705970"/>
            <a:ext cx="8516202" cy="5008729"/>
          </a:xfrm>
        </p:spPr>
        <p:txBody>
          <a:bodyPr>
            <a:normAutofit/>
          </a:bodyPr>
          <a:lstStyle/>
          <a:p>
            <a:r>
              <a:rPr lang="en-US" dirty="0"/>
              <a:t> </a:t>
            </a:r>
            <a:r>
              <a:rPr lang="en-US" dirty="0" smtClean="0"/>
              <a:t>A social contract begins with individuals </a:t>
            </a:r>
            <a:r>
              <a:rPr lang="en-US" dirty="0"/>
              <a:t>in a </a:t>
            </a:r>
            <a:r>
              <a:rPr lang="en-US" i="1" dirty="0"/>
              <a:t>state of </a:t>
            </a:r>
            <a:r>
              <a:rPr lang="en-US" i="1" dirty="0" smtClean="0"/>
              <a:t>nature</a:t>
            </a:r>
            <a:r>
              <a:rPr lang="en-US" dirty="0" smtClean="0"/>
              <a:t>.  Society is created</a:t>
            </a:r>
            <a:r>
              <a:rPr lang="en-US" dirty="0"/>
              <a:t> by establishing a</a:t>
            </a:r>
            <a:r>
              <a:rPr lang="en-US" i="1" dirty="0"/>
              <a:t> contract</a:t>
            </a:r>
            <a:r>
              <a:rPr lang="en-US" dirty="0"/>
              <a:t> whereby </a:t>
            </a:r>
            <a:r>
              <a:rPr lang="en-US" dirty="0" smtClean="0"/>
              <a:t>people agree </a:t>
            </a:r>
            <a:r>
              <a:rPr lang="en-US" dirty="0"/>
              <a:t>to live together in harmony for their mutual </a:t>
            </a:r>
            <a:r>
              <a:rPr lang="en-US" dirty="0" smtClean="0"/>
              <a:t>benefit. </a:t>
            </a:r>
            <a:r>
              <a:rPr lang="en-US" dirty="0"/>
              <a:t>This contract involves the retaining of certain </a:t>
            </a:r>
            <a:r>
              <a:rPr lang="en-US" i="1" dirty="0"/>
              <a:t>natural rights</a:t>
            </a:r>
            <a:r>
              <a:rPr lang="en-US" dirty="0"/>
              <a:t>, an acceptance of restrictions of certain </a:t>
            </a:r>
            <a:r>
              <a:rPr lang="en-US" i="1" dirty="0"/>
              <a:t>liberties</a:t>
            </a:r>
            <a:r>
              <a:rPr lang="en-US" dirty="0"/>
              <a:t>, the assumption of certain </a:t>
            </a:r>
            <a:r>
              <a:rPr lang="en-US" i="1" dirty="0"/>
              <a:t>duties</a:t>
            </a:r>
            <a:r>
              <a:rPr lang="en-US" dirty="0"/>
              <a:t>, and the pooling of certain </a:t>
            </a:r>
            <a:r>
              <a:rPr lang="en-US" i="1" dirty="0"/>
              <a:t>powers</a:t>
            </a:r>
            <a:r>
              <a:rPr lang="en-US" dirty="0"/>
              <a:t> to be exercised collectively.</a:t>
            </a:r>
          </a:p>
          <a:p>
            <a:r>
              <a:rPr lang="en-US" dirty="0"/>
              <a:t>The social contract is very simple. It has only two basic terms: (1) </a:t>
            </a:r>
            <a:r>
              <a:rPr lang="en-US" b="1" dirty="0"/>
              <a:t>mutual defense of rights</a:t>
            </a:r>
            <a:r>
              <a:rPr lang="en-US" dirty="0"/>
              <a:t>; and (2) </a:t>
            </a:r>
            <a:r>
              <a:rPr lang="en-US" b="1" dirty="0"/>
              <a:t>mutual decision by deliberative assembly</a:t>
            </a:r>
            <a:r>
              <a:rPr lang="en-US" dirty="0" smtClean="0"/>
              <a:t>.</a:t>
            </a:r>
          </a:p>
          <a:p>
            <a:r>
              <a:rPr lang="en-US" dirty="0" smtClean="0"/>
              <a:t>Hobbes, Locke, and Rousseau all wrote extensively on the social contract that exists between a government and its citizens.</a:t>
            </a:r>
          </a:p>
          <a:p>
            <a:endParaRPr lang="en-US" dirty="0"/>
          </a:p>
        </p:txBody>
      </p:sp>
      <p:sp>
        <p:nvSpPr>
          <p:cNvPr id="3" name="Title 2"/>
          <p:cNvSpPr>
            <a:spLocks noGrp="1"/>
          </p:cNvSpPr>
          <p:nvPr>
            <p:ph type="title"/>
          </p:nvPr>
        </p:nvSpPr>
        <p:spPr/>
        <p:txBody>
          <a:bodyPr/>
          <a:lstStyle/>
          <a:p>
            <a:r>
              <a:rPr lang="en-US" dirty="0" smtClean="0"/>
              <a:t>A Social Contract</a:t>
            </a:r>
            <a:endParaRPr lang="en-US" dirty="0"/>
          </a:p>
        </p:txBody>
      </p:sp>
    </p:spTree>
    <p:extLst>
      <p:ext uri="{BB962C8B-B14F-4D97-AF65-F5344CB8AC3E}">
        <p14:creationId xmlns:p14="http://schemas.microsoft.com/office/powerpoint/2010/main" val="3501544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794436"/>
          </a:xfrm>
        </p:spPr>
        <p:txBody>
          <a:bodyPr/>
          <a:lstStyle/>
          <a:p>
            <a:r>
              <a:rPr lang="en-US" dirty="0" smtClean="0"/>
              <a:t>Key Political Change Documents</a:t>
            </a:r>
            <a:endParaRPr lang="en-US" dirty="0"/>
          </a:p>
        </p:txBody>
      </p:sp>
      <p:sp>
        <p:nvSpPr>
          <p:cNvPr id="3" name="Content Placeholder 2"/>
          <p:cNvSpPr>
            <a:spLocks noGrp="1"/>
          </p:cNvSpPr>
          <p:nvPr>
            <p:ph idx="1"/>
          </p:nvPr>
        </p:nvSpPr>
        <p:spPr>
          <a:xfrm>
            <a:off x="0" y="1269242"/>
            <a:ext cx="9144000" cy="5445457"/>
          </a:xfrm>
        </p:spPr>
        <p:txBody>
          <a:bodyPr>
            <a:noAutofit/>
          </a:bodyPr>
          <a:lstStyle/>
          <a:p>
            <a:pPr>
              <a:buFont typeface="Wingdings" panose="05000000000000000000" pitchFamily="2" charset="2"/>
              <a:buChar char="v"/>
            </a:pPr>
            <a:r>
              <a:rPr lang="en-US" sz="2500" b="1" u="sng" dirty="0" smtClean="0"/>
              <a:t>Magna Carta- </a:t>
            </a:r>
            <a:r>
              <a:rPr lang="en-US" sz="2500" dirty="0" smtClean="0"/>
              <a:t>a contract King John was forced to sign with English nobles in 1215 ensuring basic rights and principles.</a:t>
            </a:r>
          </a:p>
          <a:p>
            <a:r>
              <a:rPr lang="en-US" sz="2500" b="1" u="sng" dirty="0" smtClean="0"/>
              <a:t>Mayflower Compact- </a:t>
            </a:r>
            <a:r>
              <a:rPr lang="en-US" sz="2500" dirty="0" smtClean="0"/>
              <a:t>An agreement by the Pilgrims in 1620 just before landing at Plymouth Rock binding all participants to live in a civil society according to their own laws.</a:t>
            </a:r>
          </a:p>
          <a:p>
            <a:r>
              <a:rPr lang="en-US" sz="2500" b="1" u="sng" dirty="0" smtClean="0"/>
              <a:t>Declaration of Independence- </a:t>
            </a:r>
            <a:r>
              <a:rPr lang="en-US" sz="2500" dirty="0" smtClean="0"/>
              <a:t>A formal statement written by Thomas Jefferson and endorsed by the 2</a:t>
            </a:r>
            <a:r>
              <a:rPr lang="en-US" sz="2500" baseline="30000" dirty="0" smtClean="0"/>
              <a:t>nd</a:t>
            </a:r>
            <a:r>
              <a:rPr lang="en-US" sz="2500" dirty="0" smtClean="0"/>
              <a:t> Continental Congress in 1776 establishing the colonial separation from Great Britain.</a:t>
            </a:r>
          </a:p>
          <a:p>
            <a:r>
              <a:rPr lang="en-US" sz="2500" b="1" u="sng" dirty="0" smtClean="0"/>
              <a:t>Articles of Confederation- </a:t>
            </a:r>
            <a:r>
              <a:rPr lang="en-US" sz="2500" dirty="0" smtClean="0"/>
              <a:t>A document signed by the 13 states in 1781 relegating most power to the individual state.</a:t>
            </a:r>
          </a:p>
          <a:p>
            <a:r>
              <a:rPr lang="en-US" sz="2500" b="1" u="sng" dirty="0" smtClean="0"/>
              <a:t>U.S. Constitution</a:t>
            </a:r>
            <a:r>
              <a:rPr lang="en-US" sz="2500" dirty="0" smtClean="0"/>
              <a:t>-</a:t>
            </a:r>
            <a:r>
              <a:rPr lang="en-US" sz="2500" dirty="0"/>
              <a:t>the fundamental </a:t>
            </a:r>
            <a:r>
              <a:rPr lang="en-US" sz="2500" dirty="0" smtClean="0"/>
              <a:t>law </a:t>
            </a:r>
            <a:r>
              <a:rPr lang="en-US" sz="2500" dirty="0"/>
              <a:t>of the U.S., framed in 1787 by the Constitutional Convention. It went into effect March 4, 1789.</a:t>
            </a:r>
          </a:p>
        </p:txBody>
      </p:sp>
    </p:spTree>
    <p:extLst>
      <p:ext uri="{BB962C8B-B14F-4D97-AF65-F5344CB8AC3E}">
        <p14:creationId xmlns:p14="http://schemas.microsoft.com/office/powerpoint/2010/main" val="820713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2479"/>
            <a:ext cx="8229600" cy="1144633"/>
          </a:xfrm>
        </p:spPr>
        <p:txBody>
          <a:bodyPr>
            <a:normAutofit/>
          </a:bodyPr>
          <a:lstStyle/>
          <a:p>
            <a:r>
              <a:rPr lang="en-US" sz="3200" dirty="0" smtClean="0">
                <a:solidFill>
                  <a:schemeClr val="tx1"/>
                </a:solidFill>
              </a:rPr>
              <a:t>Why did the American Colonists break away from the British Empire?  (Cause &amp; Effect)</a:t>
            </a:r>
            <a:endParaRPr lang="en-US" sz="3200" dirty="0">
              <a:solidFill>
                <a:schemeClr val="tx1"/>
              </a:solidFill>
            </a:endParaRPr>
          </a:p>
        </p:txBody>
      </p:sp>
      <p:sp>
        <p:nvSpPr>
          <p:cNvPr id="3" name="Content Placeholder 2"/>
          <p:cNvSpPr>
            <a:spLocks noGrp="1"/>
          </p:cNvSpPr>
          <p:nvPr>
            <p:ph sz="quarter" idx="13"/>
          </p:nvPr>
        </p:nvSpPr>
        <p:spPr>
          <a:xfrm>
            <a:off x="141099" y="1317112"/>
            <a:ext cx="9002901" cy="5540887"/>
          </a:xfrm>
        </p:spPr>
        <p:txBody>
          <a:bodyPr>
            <a:normAutofit/>
          </a:bodyPr>
          <a:lstStyle/>
          <a:p>
            <a:r>
              <a:rPr lang="en-US" dirty="0" smtClean="0"/>
              <a:t>Taxation by British without representation to pay for wars</a:t>
            </a:r>
          </a:p>
          <a:p>
            <a:pPr lvl="1"/>
            <a:r>
              <a:rPr lang="en-US" dirty="0" smtClean="0"/>
              <a:t>Angered the wealthy leaders of the colonies</a:t>
            </a:r>
          </a:p>
          <a:p>
            <a:r>
              <a:rPr lang="en-US" dirty="0" smtClean="0"/>
              <a:t>Intolerable Acts=</a:t>
            </a:r>
            <a:r>
              <a:rPr lang="en-US" dirty="0"/>
              <a:t> </a:t>
            </a:r>
            <a:r>
              <a:rPr lang="en-US" dirty="0" smtClean="0"/>
              <a:t>Infuriated all classes with infringement of rights</a:t>
            </a:r>
          </a:p>
          <a:p>
            <a:pPr lvl="1"/>
            <a:r>
              <a:rPr lang="en-US" dirty="0" smtClean="0"/>
              <a:t>Quartering Act, Boston Port Act, Stamp Act</a:t>
            </a:r>
          </a:p>
          <a:p>
            <a:r>
              <a:rPr lang="en-US" dirty="0" smtClean="0"/>
              <a:t>Boston Massacre= Unruly mob get into it with British officers</a:t>
            </a:r>
          </a:p>
          <a:p>
            <a:pPr lvl="1"/>
            <a:r>
              <a:rPr lang="en-US" dirty="0" smtClean="0"/>
              <a:t>Trial ended in soldier acquittals </a:t>
            </a:r>
          </a:p>
          <a:p>
            <a:r>
              <a:rPr lang="en-US" dirty="0" smtClean="0"/>
              <a:t>Declaration of Rights= King ignored the petition</a:t>
            </a:r>
          </a:p>
          <a:p>
            <a:pPr lvl="1"/>
            <a:r>
              <a:rPr lang="en-US" dirty="0" smtClean="0"/>
              <a:t>Continental Congress becomes more desperate to resolve crisis</a:t>
            </a:r>
          </a:p>
          <a:p>
            <a:r>
              <a:rPr lang="en-US" dirty="0" smtClean="0"/>
              <a:t>Olive Branch Petition as a last ditch effort to mollify King George</a:t>
            </a:r>
          </a:p>
          <a:p>
            <a:pPr lvl="1"/>
            <a:r>
              <a:rPr lang="en-US" dirty="0" smtClean="0"/>
              <a:t>King threatened colonists with hanging</a:t>
            </a:r>
          </a:p>
          <a:p>
            <a:r>
              <a:rPr lang="en-US" dirty="0" smtClean="0"/>
              <a:t>Declaration of Independence</a:t>
            </a:r>
          </a:p>
          <a:p>
            <a:pPr lvl="1"/>
            <a:r>
              <a:rPr lang="en-US" dirty="0" smtClean="0"/>
              <a:t>Colonists finally united in breaking away from the British Empire</a:t>
            </a:r>
          </a:p>
          <a:p>
            <a:endParaRPr lang="en-US" dirty="0" smtClean="0"/>
          </a:p>
        </p:txBody>
      </p:sp>
    </p:spTree>
    <p:extLst>
      <p:ext uri="{BB962C8B-B14F-4D97-AF65-F5344CB8AC3E}">
        <p14:creationId xmlns:p14="http://schemas.microsoft.com/office/powerpoint/2010/main" val="1037760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65326"/>
            <a:ext cx="9019400" cy="5170646"/>
          </a:xfrm>
          <a:prstGeom prst="rect">
            <a:avLst/>
          </a:prstGeom>
          <a:noFill/>
        </p:spPr>
        <p:txBody>
          <a:bodyPr wrap="square" rtlCol="0">
            <a:spAutoFit/>
          </a:bodyPr>
          <a:lstStyle/>
          <a:p>
            <a:r>
              <a:rPr lang="en-US" sz="2400" dirty="0" smtClean="0">
                <a:latin typeface="Times New Roman"/>
                <a:cs typeface="Times New Roman"/>
              </a:rPr>
              <a:t>1) Need </a:t>
            </a:r>
            <a:r>
              <a:rPr lang="en-US" sz="2400" dirty="0">
                <a:latin typeface="Times New Roman"/>
                <a:cs typeface="Times New Roman"/>
              </a:rPr>
              <a:t>a </a:t>
            </a:r>
            <a:r>
              <a:rPr lang="en-US" sz="2400" dirty="0" smtClean="0">
                <a:latin typeface="Times New Roman"/>
                <a:cs typeface="Times New Roman"/>
              </a:rPr>
              <a:t>healthy, </a:t>
            </a:r>
            <a:r>
              <a:rPr lang="en-US" sz="2400" dirty="0">
                <a:latin typeface="Times New Roman"/>
                <a:cs typeface="Times New Roman"/>
              </a:rPr>
              <a:t>large middle class</a:t>
            </a:r>
          </a:p>
          <a:p>
            <a:r>
              <a:rPr lang="en-US" sz="2400" dirty="0" smtClean="0">
                <a:latin typeface="Times New Roman"/>
                <a:cs typeface="Times New Roman"/>
              </a:rPr>
              <a:t>2) Need </a:t>
            </a:r>
            <a:r>
              <a:rPr lang="en-US" sz="2400" dirty="0">
                <a:latin typeface="Times New Roman"/>
                <a:cs typeface="Times New Roman"/>
              </a:rPr>
              <a:t>a stable, growing economy</a:t>
            </a:r>
          </a:p>
          <a:p>
            <a:r>
              <a:rPr lang="en-US" sz="2400" dirty="0" smtClean="0">
                <a:latin typeface="Times New Roman"/>
                <a:cs typeface="Times New Roman"/>
              </a:rPr>
              <a:t>3) </a:t>
            </a:r>
            <a:r>
              <a:rPr lang="en-US" sz="2400" u="sng" dirty="0" smtClean="0">
                <a:latin typeface="Times New Roman"/>
                <a:cs typeface="Times New Roman"/>
              </a:rPr>
              <a:t>Free </a:t>
            </a:r>
            <a:r>
              <a:rPr lang="en-US" sz="2400" u="sng" dirty="0">
                <a:latin typeface="Times New Roman"/>
                <a:cs typeface="Times New Roman"/>
              </a:rPr>
              <a:t>enterprise</a:t>
            </a:r>
            <a:r>
              <a:rPr lang="en-US" sz="2400" dirty="0">
                <a:latin typeface="Times New Roman"/>
                <a:cs typeface="Times New Roman"/>
              </a:rPr>
              <a:t>- </a:t>
            </a:r>
            <a:r>
              <a:rPr lang="en-US" sz="2400" dirty="0" smtClean="0">
                <a:latin typeface="Times New Roman"/>
                <a:cs typeface="Times New Roman"/>
              </a:rPr>
              <a:t>a citizen’s ability to make economic decisions</a:t>
            </a:r>
            <a:endParaRPr lang="en-US" sz="2400" dirty="0">
              <a:latin typeface="Times New Roman"/>
              <a:cs typeface="Times New Roman"/>
            </a:endParaRPr>
          </a:p>
          <a:p>
            <a:r>
              <a:rPr lang="en-US" sz="2400" dirty="0" smtClean="0">
                <a:latin typeface="Times New Roman"/>
                <a:cs typeface="Times New Roman"/>
              </a:rPr>
              <a:t>4) Support of higher education</a:t>
            </a:r>
            <a:endParaRPr lang="en-US" sz="2400" dirty="0">
              <a:latin typeface="Times New Roman"/>
              <a:cs typeface="Times New Roman"/>
            </a:endParaRPr>
          </a:p>
          <a:p>
            <a:r>
              <a:rPr lang="en-US" sz="2400" dirty="0">
                <a:latin typeface="Times New Roman"/>
                <a:cs typeface="Times New Roman"/>
              </a:rPr>
              <a:t>	</a:t>
            </a:r>
            <a:r>
              <a:rPr lang="en-US" sz="2400" dirty="0" smtClean="0">
                <a:latin typeface="Times New Roman"/>
                <a:cs typeface="Times New Roman"/>
              </a:rPr>
              <a:t>a) It </a:t>
            </a:r>
            <a:r>
              <a:rPr lang="en-US" sz="2400" dirty="0">
                <a:latin typeface="Times New Roman"/>
                <a:cs typeface="Times New Roman"/>
              </a:rPr>
              <a:t>is the duty of government to provide education for citizens </a:t>
            </a:r>
            <a:endParaRPr lang="en-US" sz="2400" dirty="0" smtClean="0">
              <a:latin typeface="Times New Roman"/>
              <a:cs typeface="Times New Roman"/>
            </a:endParaRPr>
          </a:p>
          <a:p>
            <a:endParaRPr lang="en-US" sz="2400" dirty="0">
              <a:latin typeface="Times New Roman"/>
              <a:cs typeface="Times New Roman"/>
            </a:endParaRPr>
          </a:p>
          <a:p>
            <a:r>
              <a:rPr lang="en-US" sz="2400" dirty="0" smtClean="0">
                <a:latin typeface="Times New Roman"/>
                <a:cs typeface="Times New Roman"/>
              </a:rPr>
              <a:t>5) People need to buy into the system and be involved</a:t>
            </a:r>
          </a:p>
          <a:p>
            <a:pPr>
              <a:defRPr/>
            </a:pPr>
            <a:r>
              <a:rPr lang="en-US" sz="2400" dirty="0" smtClean="0">
                <a:latin typeface="Times New Roman"/>
                <a:cs typeface="Times New Roman"/>
              </a:rPr>
              <a:t>	a) Organizations </a:t>
            </a:r>
            <a:r>
              <a:rPr lang="en-US" sz="2400" dirty="0">
                <a:latin typeface="Times New Roman"/>
                <a:cs typeface="Times New Roman"/>
              </a:rPr>
              <a:t>that exist separately </a:t>
            </a:r>
            <a:r>
              <a:rPr lang="en-US" sz="2400" dirty="0" smtClean="0">
                <a:latin typeface="Times New Roman"/>
                <a:cs typeface="Times New Roman"/>
              </a:rPr>
              <a:t>from the </a:t>
            </a:r>
            <a:r>
              <a:rPr lang="en-US" sz="2400" dirty="0">
                <a:latin typeface="Times New Roman"/>
                <a:cs typeface="Times New Roman"/>
              </a:rPr>
              <a:t>government</a:t>
            </a:r>
          </a:p>
          <a:p>
            <a:pPr>
              <a:defRPr/>
            </a:pPr>
            <a:r>
              <a:rPr lang="en-US" sz="2400" dirty="0" smtClean="0">
                <a:latin typeface="Times New Roman"/>
                <a:cs typeface="Times New Roman"/>
              </a:rPr>
              <a:t>	b) Citizens must express views</a:t>
            </a:r>
            <a:r>
              <a:rPr lang="en-US" sz="2400" dirty="0">
                <a:latin typeface="Times New Roman"/>
                <a:cs typeface="Times New Roman"/>
              </a:rPr>
              <a:t> </a:t>
            </a:r>
            <a:r>
              <a:rPr lang="en-US" sz="2400" dirty="0" smtClean="0">
                <a:latin typeface="Times New Roman"/>
                <a:cs typeface="Times New Roman"/>
              </a:rPr>
              <a:t>and make </a:t>
            </a:r>
            <a:r>
              <a:rPr lang="en-US" sz="2400" dirty="0">
                <a:latin typeface="Times New Roman"/>
                <a:cs typeface="Times New Roman"/>
              </a:rPr>
              <a:t>opinions </a:t>
            </a:r>
            <a:r>
              <a:rPr lang="en-US" sz="2400" dirty="0" smtClean="0">
                <a:latin typeface="Times New Roman"/>
                <a:cs typeface="Times New Roman"/>
              </a:rPr>
              <a:t>heard</a:t>
            </a:r>
          </a:p>
          <a:p>
            <a:pPr>
              <a:defRPr/>
            </a:pPr>
            <a:r>
              <a:rPr lang="en-US" sz="2400" dirty="0">
                <a:latin typeface="Times New Roman"/>
                <a:cs typeface="Times New Roman"/>
              </a:rPr>
              <a:t>	</a:t>
            </a:r>
            <a:r>
              <a:rPr lang="en-US" sz="2400" dirty="0" smtClean="0">
                <a:latin typeface="Times New Roman"/>
                <a:cs typeface="Times New Roman"/>
              </a:rPr>
              <a:t>c) Acceptance of democratic values</a:t>
            </a:r>
          </a:p>
          <a:p>
            <a:pPr>
              <a:defRPr/>
            </a:pPr>
            <a:r>
              <a:rPr lang="en-US" sz="2400" dirty="0">
                <a:latin typeface="Times New Roman"/>
                <a:cs typeface="Times New Roman"/>
              </a:rPr>
              <a:t>	</a:t>
            </a:r>
            <a:r>
              <a:rPr lang="en-US" sz="2400" dirty="0" smtClean="0">
                <a:latin typeface="Times New Roman"/>
                <a:cs typeface="Times New Roman"/>
              </a:rPr>
              <a:t>	1a- </a:t>
            </a:r>
            <a:r>
              <a:rPr lang="en-US" sz="2400" dirty="0">
                <a:latin typeface="Times New Roman"/>
                <a:cs typeface="Times New Roman"/>
              </a:rPr>
              <a:t>individual liberty, </a:t>
            </a:r>
            <a:endParaRPr lang="en-US" sz="2400" dirty="0" smtClean="0">
              <a:latin typeface="Times New Roman"/>
              <a:cs typeface="Times New Roman"/>
            </a:endParaRPr>
          </a:p>
          <a:p>
            <a:pPr>
              <a:defRPr/>
            </a:pPr>
            <a:r>
              <a:rPr lang="en-US" sz="2400" dirty="0">
                <a:latin typeface="Times New Roman"/>
                <a:cs typeface="Times New Roman"/>
              </a:rPr>
              <a:t>	</a:t>
            </a:r>
            <a:r>
              <a:rPr lang="en-US" sz="2400" dirty="0" smtClean="0">
                <a:latin typeface="Times New Roman"/>
                <a:cs typeface="Times New Roman"/>
              </a:rPr>
              <a:t>	1b-equality for all</a:t>
            </a:r>
          </a:p>
          <a:p>
            <a:pPr>
              <a:defRPr/>
            </a:pPr>
            <a:r>
              <a:rPr lang="en-US" sz="2400" dirty="0">
                <a:latin typeface="Times New Roman"/>
                <a:cs typeface="Times New Roman"/>
              </a:rPr>
              <a:t>	</a:t>
            </a:r>
            <a:r>
              <a:rPr lang="en-US" sz="2400" dirty="0" smtClean="0">
                <a:latin typeface="Times New Roman"/>
                <a:cs typeface="Times New Roman"/>
              </a:rPr>
              <a:t>	1c-limits </a:t>
            </a:r>
            <a:r>
              <a:rPr lang="en-US" sz="2400" dirty="0">
                <a:latin typeface="Times New Roman"/>
                <a:cs typeface="Times New Roman"/>
              </a:rPr>
              <a:t>of </a:t>
            </a:r>
            <a:r>
              <a:rPr lang="en-US" sz="2400" dirty="0" smtClean="0">
                <a:latin typeface="Times New Roman"/>
                <a:cs typeface="Times New Roman"/>
              </a:rPr>
              <a:t>government power</a:t>
            </a:r>
            <a:endParaRPr lang="en-US" sz="2400" dirty="0">
              <a:latin typeface="Times New Roman"/>
              <a:cs typeface="Times New Roman"/>
            </a:endParaRPr>
          </a:p>
          <a:p>
            <a:endParaRPr lang="en-US" dirty="0"/>
          </a:p>
        </p:txBody>
      </p:sp>
      <p:sp>
        <p:nvSpPr>
          <p:cNvPr id="3" name="TextBox 2"/>
          <p:cNvSpPr txBox="1"/>
          <p:nvPr/>
        </p:nvSpPr>
        <p:spPr>
          <a:xfrm>
            <a:off x="204788" y="289350"/>
            <a:ext cx="7626407" cy="584776"/>
          </a:xfrm>
          <a:prstGeom prst="rect">
            <a:avLst/>
          </a:prstGeom>
          <a:noFill/>
        </p:spPr>
        <p:txBody>
          <a:bodyPr wrap="none" rtlCol="0">
            <a:spAutoFit/>
          </a:bodyPr>
          <a:lstStyle/>
          <a:p>
            <a:r>
              <a:rPr lang="en-US" sz="3200" dirty="0">
                <a:latin typeface="Times New Roman"/>
                <a:cs typeface="Times New Roman"/>
              </a:rPr>
              <a:t>Keys to successfully sustaining a democracy:</a:t>
            </a:r>
          </a:p>
        </p:txBody>
      </p:sp>
    </p:spTree>
    <p:extLst>
      <p:ext uri="{BB962C8B-B14F-4D97-AF65-F5344CB8AC3E}">
        <p14:creationId xmlns:p14="http://schemas.microsoft.com/office/powerpoint/2010/main" val="20237233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546</TotalTime>
  <Words>1219</Words>
  <Application>Microsoft Office PowerPoint</Application>
  <PresentationFormat>On-screen Show (4:3)</PresentationFormat>
  <Paragraphs>163</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Candara</vt:lpstr>
      <vt:lpstr>Garamond</vt:lpstr>
      <vt:lpstr>Symbol</vt:lpstr>
      <vt:lpstr>Times New Roman</vt:lpstr>
      <vt:lpstr>Verdana</vt:lpstr>
      <vt:lpstr>Wingdings</vt:lpstr>
      <vt:lpstr>Waveform</vt:lpstr>
      <vt:lpstr>American Government: Origin and Purpose</vt:lpstr>
      <vt:lpstr>Power–the ability of one person to get another person to act in accordance with the first person’s  intentions  Authority–the right to use power  Legitimacy–political authority conferred by law or by a state or national constitution </vt:lpstr>
      <vt:lpstr>Key Terms / People</vt:lpstr>
      <vt:lpstr>PowerPoint Presentation</vt:lpstr>
      <vt:lpstr>PowerPoint Presentation</vt:lpstr>
      <vt:lpstr>A Social Contract</vt:lpstr>
      <vt:lpstr>Key Political Change Documents</vt:lpstr>
      <vt:lpstr>Why did the American Colonists break away from the British Empire?  (Cause &amp; Effect)</vt:lpstr>
      <vt:lpstr>PowerPoint Presentation</vt:lpstr>
      <vt:lpstr>WHO GOVERNS? 1. How is political power actually distributed in America? 2. What explains major political change?  TO WHAT ENDS? 1. What value or values matter most in American democracy? 2. Are trade-offs among political purposes inevitable? </vt:lpstr>
      <vt:lpstr>PowerPoint Presentation</vt:lpstr>
      <vt:lpstr>PowerPoint Presentation</vt:lpstr>
      <vt:lpstr>PowerPoint Presentation</vt:lpstr>
      <vt:lpstr>Support is finally obtained for the Constitution after the slavery issue is delayed for future debate.</vt:lpstr>
      <vt:lpstr>PowerPoint Presentation</vt:lpstr>
      <vt:lpstr>PowerPoint Presentation</vt:lpstr>
      <vt:lpstr>Reflection Activity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Government: Origin and Purpose</dc:title>
  <dc:creator>Nick Augustine</dc:creator>
  <cp:lastModifiedBy>North Boone</cp:lastModifiedBy>
  <cp:revision>56</cp:revision>
  <dcterms:created xsi:type="dcterms:W3CDTF">2016-01-09T14:27:35Z</dcterms:created>
  <dcterms:modified xsi:type="dcterms:W3CDTF">2019-01-14T15:01:33Z</dcterms:modified>
</cp:coreProperties>
</file>