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7" r:id="rId2"/>
    <p:sldId id="256" r:id="rId3"/>
    <p:sldId id="260" r:id="rId4"/>
    <p:sldId id="263" r:id="rId5"/>
    <p:sldId id="259" r:id="rId6"/>
    <p:sldId id="265" r:id="rId7"/>
    <p:sldId id="258" r:id="rId8"/>
    <p:sldId id="262" r:id="rId9"/>
    <p:sldId id="261" r:id="rId10"/>
    <p:sldId id="264"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45FDC-1281-471F-B1D4-2EA6FEDDA0D9}" type="datetimeFigureOut">
              <a:rPr lang="en-US" smtClean="0"/>
              <a:t>3/29/2020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79F1C-B0A6-4994-9BBF-511C42B898D0}" type="slidenum">
              <a:rPr lang="en-US" smtClean="0"/>
              <a:t>‹#›</a:t>
            </a:fld>
            <a:endParaRPr lang="en-US"/>
          </a:p>
        </p:txBody>
      </p:sp>
    </p:spTree>
    <p:extLst>
      <p:ext uri="{BB962C8B-B14F-4D97-AF65-F5344CB8AC3E}">
        <p14:creationId xmlns:p14="http://schemas.microsoft.com/office/powerpoint/2010/main" val="4031016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400">
                <a:solidFill>
                  <a:schemeClr val="tx1"/>
                </a:solidFill>
                <a:latin typeface="Copperplate Gothic Bold" pitchFamily="34" charset="0"/>
                <a:ea typeface="MS PGothic" panose="020B0600070205080204" pitchFamily="34" charset="-128"/>
              </a:defRPr>
            </a:lvl1pPr>
            <a:lvl2pPr marL="742950" indent="-285750" eaLnBrk="0" hangingPunct="0">
              <a:defRPr sz="2400">
                <a:solidFill>
                  <a:schemeClr val="tx1"/>
                </a:solidFill>
                <a:latin typeface="Copperplate Gothic Bold" pitchFamily="34" charset="0"/>
                <a:ea typeface="MS PGothic" panose="020B0600070205080204" pitchFamily="34" charset="-128"/>
              </a:defRPr>
            </a:lvl2pPr>
            <a:lvl3pPr marL="1143000" indent="-228600" eaLnBrk="0" hangingPunct="0">
              <a:defRPr sz="2400">
                <a:solidFill>
                  <a:schemeClr val="tx1"/>
                </a:solidFill>
                <a:latin typeface="Copperplate Gothic Bold" pitchFamily="34" charset="0"/>
                <a:ea typeface="MS PGothic" panose="020B0600070205080204" pitchFamily="34" charset="-128"/>
              </a:defRPr>
            </a:lvl3pPr>
            <a:lvl4pPr marL="1600200" indent="-228600" eaLnBrk="0" hangingPunct="0">
              <a:defRPr sz="2400">
                <a:solidFill>
                  <a:schemeClr val="tx1"/>
                </a:solidFill>
                <a:latin typeface="Copperplate Gothic Bold" pitchFamily="34" charset="0"/>
                <a:ea typeface="MS PGothic" panose="020B0600070205080204" pitchFamily="34" charset="-128"/>
              </a:defRPr>
            </a:lvl4pPr>
            <a:lvl5pPr marL="2057400" indent="-228600" eaLnBrk="0" hangingPunct="0">
              <a:defRPr sz="2400">
                <a:solidFill>
                  <a:schemeClr val="tx1"/>
                </a:solidFill>
                <a:latin typeface="Copperplate Gothic Bold"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9pPr>
          </a:lstStyle>
          <a:p>
            <a:pPr eaLnBrk="1" hangingPunct="1"/>
            <a:fld id="{BE46D4A0-F7DE-4A13-94EE-0739874F2D5B}" type="slidenum">
              <a:rPr lang="en-US" altLang="en-US" sz="1200">
                <a:latin typeface="Times New Roman" panose="02020603050405020304" pitchFamily="18" charset="0"/>
              </a:rPr>
              <a:pPr eaLnBrk="1" hangingPunct="1"/>
              <a:t>3</a:t>
            </a:fld>
            <a:endParaRPr lang="en-US" altLang="en-US" sz="1200">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5528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A159B74-6287-3740-832E-940C387A9444}" type="slidenum">
              <a:rPr lang="en-US">
                <a:latin typeface="Arial" charset="0"/>
              </a:rPr>
              <a:pPr/>
              <a:t>21</a:t>
            </a:fld>
            <a:endParaRPr lang="en-US">
              <a:latin typeface="Arial" charset="0"/>
            </a:endParaRPr>
          </a:p>
        </p:txBody>
      </p:sp>
    </p:spTree>
    <p:extLst>
      <p:ext uri="{BB962C8B-B14F-4D97-AF65-F5344CB8AC3E}">
        <p14:creationId xmlns:p14="http://schemas.microsoft.com/office/powerpoint/2010/main" val="3580132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D86B470-842D-1C46-80C1-92A7BB55C5BB}" type="slidenum">
              <a:rPr lang="en-US">
                <a:latin typeface="Arial" charset="0"/>
              </a:rPr>
              <a:pPr/>
              <a:t>22</a:t>
            </a:fld>
            <a:endParaRPr lang="en-US">
              <a:latin typeface="Arial" charset="0"/>
            </a:endParaRPr>
          </a:p>
        </p:txBody>
      </p:sp>
    </p:spTree>
    <p:extLst>
      <p:ext uri="{BB962C8B-B14F-4D97-AF65-F5344CB8AC3E}">
        <p14:creationId xmlns:p14="http://schemas.microsoft.com/office/powerpoint/2010/main" val="150238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Image credit: Cabinet Seal [Web Graphic]. Retrieved from http://en.wikipedia.org/wiki/United_States_Cabinet </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DBC39BB-32E8-C44C-81E7-D1AB343052D2}" type="slidenum">
              <a:rPr lang="en-US">
                <a:latin typeface="Arial" charset="0"/>
              </a:rPr>
              <a:pPr/>
              <a:t>23</a:t>
            </a:fld>
            <a:endParaRPr lang="en-US">
              <a:latin typeface="Arial" charset="0"/>
            </a:endParaRPr>
          </a:p>
        </p:txBody>
      </p:sp>
    </p:spTree>
    <p:extLst>
      <p:ext uri="{BB962C8B-B14F-4D97-AF65-F5344CB8AC3E}">
        <p14:creationId xmlns:p14="http://schemas.microsoft.com/office/powerpoint/2010/main" val="89186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4AA60C9-DD87-974C-A437-DA01B6186FC2}" type="slidenum">
              <a:rPr lang="en-US">
                <a:latin typeface="Arial" charset="0"/>
              </a:rPr>
              <a:pPr/>
              <a:t>24</a:t>
            </a:fld>
            <a:endParaRPr lang="en-US">
              <a:latin typeface="Arial" charset="0"/>
            </a:endParaRPr>
          </a:p>
        </p:txBody>
      </p:sp>
    </p:spTree>
    <p:extLst>
      <p:ext uri="{BB962C8B-B14F-4D97-AF65-F5344CB8AC3E}">
        <p14:creationId xmlns:p14="http://schemas.microsoft.com/office/powerpoint/2010/main" val="358742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2400">
                <a:solidFill>
                  <a:schemeClr val="tx1"/>
                </a:solidFill>
                <a:latin typeface="Copperplate Gothic Bold" pitchFamily="34" charset="0"/>
                <a:ea typeface="MS PGothic" panose="020B0600070205080204" pitchFamily="34" charset="-128"/>
              </a:defRPr>
            </a:lvl1pPr>
            <a:lvl2pPr marL="742950" indent="-285750" eaLnBrk="0" hangingPunct="0">
              <a:defRPr sz="2400">
                <a:solidFill>
                  <a:schemeClr val="tx1"/>
                </a:solidFill>
                <a:latin typeface="Copperplate Gothic Bold" pitchFamily="34" charset="0"/>
                <a:ea typeface="MS PGothic" panose="020B0600070205080204" pitchFamily="34" charset="-128"/>
              </a:defRPr>
            </a:lvl2pPr>
            <a:lvl3pPr marL="1143000" indent="-228600" eaLnBrk="0" hangingPunct="0">
              <a:defRPr sz="2400">
                <a:solidFill>
                  <a:schemeClr val="tx1"/>
                </a:solidFill>
                <a:latin typeface="Copperplate Gothic Bold" pitchFamily="34" charset="0"/>
                <a:ea typeface="MS PGothic" panose="020B0600070205080204" pitchFamily="34" charset="-128"/>
              </a:defRPr>
            </a:lvl3pPr>
            <a:lvl4pPr marL="1600200" indent="-228600" eaLnBrk="0" hangingPunct="0">
              <a:defRPr sz="2400">
                <a:solidFill>
                  <a:schemeClr val="tx1"/>
                </a:solidFill>
                <a:latin typeface="Copperplate Gothic Bold" pitchFamily="34" charset="0"/>
                <a:ea typeface="MS PGothic" panose="020B0600070205080204" pitchFamily="34" charset="-128"/>
              </a:defRPr>
            </a:lvl4pPr>
            <a:lvl5pPr marL="2057400" indent="-228600" eaLnBrk="0" hangingPunct="0">
              <a:defRPr sz="2400">
                <a:solidFill>
                  <a:schemeClr val="tx1"/>
                </a:solidFill>
                <a:latin typeface="Copperplate Gothic Bold"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9pPr>
          </a:lstStyle>
          <a:p>
            <a:pPr eaLnBrk="1" hangingPunct="1"/>
            <a:fld id="{6257EACE-3D0E-4118-9E01-34C7DB66F159}" type="slidenum">
              <a:rPr lang="en-US" altLang="en-US" sz="1200">
                <a:latin typeface="Times New Roman" panose="02020603050405020304" pitchFamily="18" charset="0"/>
              </a:rPr>
              <a:pPr eaLnBrk="1" hangingPunct="1"/>
              <a:t>4</a:t>
            </a:fld>
            <a:endParaRPr lang="en-US" altLang="en-US" sz="1200">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4277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sz="2400">
                <a:solidFill>
                  <a:schemeClr val="tx1"/>
                </a:solidFill>
                <a:latin typeface="Copperplate Gothic Bold" pitchFamily="34" charset="0"/>
                <a:ea typeface="MS PGothic" panose="020B0600070205080204" pitchFamily="34" charset="-128"/>
              </a:defRPr>
            </a:lvl1pPr>
            <a:lvl2pPr marL="742950" indent="-285750" eaLnBrk="0" hangingPunct="0">
              <a:defRPr sz="2400">
                <a:solidFill>
                  <a:schemeClr val="tx1"/>
                </a:solidFill>
                <a:latin typeface="Copperplate Gothic Bold" pitchFamily="34" charset="0"/>
                <a:ea typeface="MS PGothic" panose="020B0600070205080204" pitchFamily="34" charset="-128"/>
              </a:defRPr>
            </a:lvl2pPr>
            <a:lvl3pPr marL="1143000" indent="-228600" eaLnBrk="0" hangingPunct="0">
              <a:defRPr sz="2400">
                <a:solidFill>
                  <a:schemeClr val="tx1"/>
                </a:solidFill>
                <a:latin typeface="Copperplate Gothic Bold" pitchFamily="34" charset="0"/>
                <a:ea typeface="MS PGothic" panose="020B0600070205080204" pitchFamily="34" charset="-128"/>
              </a:defRPr>
            </a:lvl3pPr>
            <a:lvl4pPr marL="1600200" indent="-228600" eaLnBrk="0" hangingPunct="0">
              <a:defRPr sz="2400">
                <a:solidFill>
                  <a:schemeClr val="tx1"/>
                </a:solidFill>
                <a:latin typeface="Copperplate Gothic Bold" pitchFamily="34" charset="0"/>
                <a:ea typeface="MS PGothic" panose="020B0600070205080204" pitchFamily="34" charset="-128"/>
              </a:defRPr>
            </a:lvl4pPr>
            <a:lvl5pPr marL="2057400" indent="-228600" eaLnBrk="0" hangingPunct="0">
              <a:defRPr sz="2400">
                <a:solidFill>
                  <a:schemeClr val="tx1"/>
                </a:solidFill>
                <a:latin typeface="Copperplate Gothic Bold"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9pPr>
          </a:lstStyle>
          <a:p>
            <a:pPr eaLnBrk="1" hangingPunct="1"/>
            <a:fld id="{76279049-BAF1-4736-B5B5-0FC39C3E3BE8}" type="slidenum">
              <a:rPr lang="en-US" altLang="en-US" sz="1200">
                <a:latin typeface="Times New Roman" panose="02020603050405020304" pitchFamily="18" charset="0"/>
              </a:rPr>
              <a:pPr eaLnBrk="1" hangingPunct="1"/>
              <a:t>5</a:t>
            </a:fld>
            <a:endParaRPr lang="en-US" altLang="en-US" sz="1200">
              <a:latin typeface="Times New Roman" panose="02020603050405020304"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4181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400">
                <a:solidFill>
                  <a:schemeClr val="tx1"/>
                </a:solidFill>
                <a:latin typeface="Copperplate Gothic Bold" pitchFamily="34" charset="0"/>
                <a:ea typeface="MS PGothic" panose="020B0600070205080204" pitchFamily="34" charset="-128"/>
              </a:defRPr>
            </a:lvl1pPr>
            <a:lvl2pPr marL="742950" indent="-285750" eaLnBrk="0" hangingPunct="0">
              <a:defRPr sz="2400">
                <a:solidFill>
                  <a:schemeClr val="tx1"/>
                </a:solidFill>
                <a:latin typeface="Copperplate Gothic Bold" pitchFamily="34" charset="0"/>
                <a:ea typeface="MS PGothic" panose="020B0600070205080204" pitchFamily="34" charset="-128"/>
              </a:defRPr>
            </a:lvl2pPr>
            <a:lvl3pPr marL="1143000" indent="-228600" eaLnBrk="0" hangingPunct="0">
              <a:defRPr sz="2400">
                <a:solidFill>
                  <a:schemeClr val="tx1"/>
                </a:solidFill>
                <a:latin typeface="Copperplate Gothic Bold" pitchFamily="34" charset="0"/>
                <a:ea typeface="MS PGothic" panose="020B0600070205080204" pitchFamily="34" charset="-128"/>
              </a:defRPr>
            </a:lvl3pPr>
            <a:lvl4pPr marL="1600200" indent="-228600" eaLnBrk="0" hangingPunct="0">
              <a:defRPr sz="2400">
                <a:solidFill>
                  <a:schemeClr val="tx1"/>
                </a:solidFill>
                <a:latin typeface="Copperplate Gothic Bold" pitchFamily="34" charset="0"/>
                <a:ea typeface="MS PGothic" panose="020B0600070205080204" pitchFamily="34" charset="-128"/>
              </a:defRPr>
            </a:lvl4pPr>
            <a:lvl5pPr marL="2057400" indent="-228600" eaLnBrk="0" hangingPunct="0">
              <a:defRPr sz="2400">
                <a:solidFill>
                  <a:schemeClr val="tx1"/>
                </a:solidFill>
                <a:latin typeface="Copperplate Gothic Bold"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9pPr>
          </a:lstStyle>
          <a:p>
            <a:pPr eaLnBrk="1" hangingPunct="1"/>
            <a:fld id="{56E4E72D-1374-4DA4-80B4-7C0895D18E58}" type="slidenum">
              <a:rPr lang="en-US" altLang="en-US" sz="1200">
                <a:latin typeface="Times New Roman" panose="02020603050405020304" pitchFamily="18" charset="0"/>
              </a:rPr>
              <a:pPr eaLnBrk="1" hangingPunct="1"/>
              <a:t>8</a:t>
            </a:fld>
            <a:endParaRPr lang="en-US" altLang="en-US" sz="120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9031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4A99F2B-B0D0-2E43-AB25-B208846F927D}" type="slidenum">
              <a:rPr lang="en-US">
                <a:latin typeface="Arial" charset="0"/>
              </a:rPr>
              <a:pPr/>
              <a:t>12</a:t>
            </a:fld>
            <a:endParaRPr lang="en-US">
              <a:latin typeface="Arial" charset="0"/>
            </a:endParaRPr>
          </a:p>
        </p:txBody>
      </p:sp>
    </p:spTree>
    <p:extLst>
      <p:ext uri="{BB962C8B-B14F-4D97-AF65-F5344CB8AC3E}">
        <p14:creationId xmlns:p14="http://schemas.microsoft.com/office/powerpoint/2010/main" val="188852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Image credit: Cabinet Seal [Web Graphic]. Retrieved from http://en.wikipedia.org/wiki/United_States_Cabinet </a:t>
            </a:r>
          </a:p>
          <a:p>
            <a:endParaRPr lang="en-US">
              <a:latin typeface="Calibri"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3407B2F-418A-BA46-904E-F318DC92BB44}" type="slidenum">
              <a:rPr lang="en-US">
                <a:latin typeface="Arial" charset="0"/>
              </a:rPr>
              <a:pPr/>
              <a:t>15</a:t>
            </a:fld>
            <a:endParaRPr lang="en-US">
              <a:latin typeface="Arial" charset="0"/>
            </a:endParaRPr>
          </a:p>
        </p:txBody>
      </p:sp>
    </p:spTree>
    <p:extLst>
      <p:ext uri="{BB962C8B-B14F-4D97-AF65-F5344CB8AC3E}">
        <p14:creationId xmlns:p14="http://schemas.microsoft.com/office/powerpoint/2010/main" val="181050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5AC88DA1-94CA-B54A-9F5F-EB1BDB37F528}" type="slidenum">
              <a:rPr lang="en-US">
                <a:latin typeface="Arial" charset="0"/>
              </a:rPr>
              <a:pPr/>
              <a:t>18</a:t>
            </a:fld>
            <a:endParaRPr lang="en-US">
              <a:latin typeface="Arial" charset="0"/>
            </a:endParaRPr>
          </a:p>
        </p:txBody>
      </p:sp>
    </p:spTree>
    <p:extLst>
      <p:ext uri="{BB962C8B-B14F-4D97-AF65-F5344CB8AC3E}">
        <p14:creationId xmlns:p14="http://schemas.microsoft.com/office/powerpoint/2010/main" val="61788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Image credit: Cabinet Seal [Web Graphic]. Retrieved from http://en.wikipedia.org/wiki/United_States_Cabinet </a:t>
            </a:r>
          </a:p>
          <a:p>
            <a:endParaRPr lang="en-US">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0AF4563-F130-2B46-9D86-3B2A5ADABAAE}" type="slidenum">
              <a:rPr lang="en-US">
                <a:latin typeface="Arial" charset="0"/>
              </a:rPr>
              <a:pPr/>
              <a:t>19</a:t>
            </a:fld>
            <a:endParaRPr lang="en-US">
              <a:latin typeface="Arial" charset="0"/>
            </a:endParaRPr>
          </a:p>
        </p:txBody>
      </p:sp>
    </p:spTree>
    <p:extLst>
      <p:ext uri="{BB962C8B-B14F-4D97-AF65-F5344CB8AC3E}">
        <p14:creationId xmlns:p14="http://schemas.microsoft.com/office/powerpoint/2010/main" val="337941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DEE24E0E-A2A9-7E44-BF60-06D0F4DD3FEB}" type="slidenum">
              <a:rPr lang="en-US">
                <a:latin typeface="Arial" charset="0"/>
              </a:rPr>
              <a:pPr/>
              <a:t>20</a:t>
            </a:fld>
            <a:endParaRPr lang="en-US">
              <a:latin typeface="Arial" charset="0"/>
            </a:endParaRPr>
          </a:p>
        </p:txBody>
      </p:sp>
    </p:spTree>
    <p:extLst>
      <p:ext uri="{BB962C8B-B14F-4D97-AF65-F5344CB8AC3E}">
        <p14:creationId xmlns:p14="http://schemas.microsoft.com/office/powerpoint/2010/main" val="139809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457200"/>
            <a:ext cx="9448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36800" y="1828800"/>
            <a:ext cx="46228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62800" y="1828800"/>
            <a:ext cx="46228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027C4F90-0BF9-409D-AFD9-2160D5C7A1E0}" type="slidenum">
              <a:rPr lang="en-US" altLang="en-US"/>
              <a:pPr/>
              <a:t>‹#›</a:t>
            </a:fld>
            <a:endParaRPr lang="en-US" altLang="en-US"/>
          </a:p>
        </p:txBody>
      </p:sp>
    </p:spTree>
    <p:extLst>
      <p:ext uri="{BB962C8B-B14F-4D97-AF65-F5344CB8AC3E}">
        <p14:creationId xmlns:p14="http://schemas.microsoft.com/office/powerpoint/2010/main" val="222637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3/29/2020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 id="214748366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image" Target="../media/image6.jpeg"/><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st Living Mount Rushmore Carver Dies At 98 : N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920" y="125973"/>
            <a:ext cx="4460189" cy="3055229"/>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a:spLocks noGrp="1"/>
          </p:cNvSpPr>
          <p:nvPr>
            <p:ph idx="1"/>
          </p:nvPr>
        </p:nvSpPr>
        <p:spPr>
          <a:xfrm>
            <a:off x="84772" y="889001"/>
            <a:ext cx="6702108" cy="1427479"/>
          </a:xfrm>
        </p:spPr>
        <p:txBody>
          <a:bodyPr>
            <a:normAutofit/>
          </a:bodyPr>
          <a:lstStyle/>
          <a:p>
            <a:r>
              <a:rPr lang="en-US" sz="1800" dirty="0" smtClean="0">
                <a:solidFill>
                  <a:schemeClr val="tx1"/>
                </a:solidFill>
              </a:rPr>
              <a:t>A review of the functions and purpose of the presidency, guidelines to serve, and important leadership concepts to consider when assessing the content.</a:t>
            </a:r>
            <a:endParaRPr lang="en-US" sz="1800" dirty="0">
              <a:solidFill>
                <a:schemeClr val="tx1"/>
              </a:solidFill>
            </a:endParaRPr>
          </a:p>
        </p:txBody>
      </p:sp>
      <p:sp>
        <p:nvSpPr>
          <p:cNvPr id="6" name="Title 1"/>
          <p:cNvSpPr>
            <a:spLocks noGrp="1"/>
          </p:cNvSpPr>
          <p:nvPr>
            <p:ph type="title"/>
          </p:nvPr>
        </p:nvSpPr>
        <p:spPr>
          <a:xfrm>
            <a:off x="0" y="125973"/>
            <a:ext cx="8114348" cy="991627"/>
          </a:xfrm>
        </p:spPr>
        <p:txBody>
          <a:bodyPr>
            <a:normAutofit fontScale="90000"/>
          </a:bodyPr>
          <a:lstStyle/>
          <a:p>
            <a:r>
              <a:rPr lang="en-US" sz="3200" dirty="0" smtClean="0"/>
              <a:t>Article II: The Executive branch</a:t>
            </a:r>
            <a:r>
              <a:rPr lang="en-US" dirty="0" smtClean="0"/>
              <a:t/>
            </a:r>
            <a:br>
              <a:rPr lang="en-US" dirty="0" smtClean="0"/>
            </a:br>
            <a:endParaRPr lang="en-US" dirty="0"/>
          </a:p>
        </p:txBody>
      </p:sp>
      <p:pic>
        <p:nvPicPr>
          <p:cNvPr id="2050" name="Picture 2" descr="PERIOD 3 | Suto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74" y="3291837"/>
            <a:ext cx="1771679" cy="28427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hn Trumbull, The Declaration of Independence (article) | Kha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790" y="3290580"/>
            <a:ext cx="3744597" cy="28439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xploring photographs (article) | Khan Acade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025" y="3290580"/>
            <a:ext cx="2471117" cy="28439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ve Funny Stories About Young Theodore Roosevelt – The Amazi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4922" y="3290580"/>
            <a:ext cx="2349187" cy="284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18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080" y="649238"/>
            <a:ext cx="7646469" cy="5570756"/>
          </a:xfrm>
          <a:prstGeom prst="rect">
            <a:avLst/>
          </a:prstGeom>
        </p:spPr>
        <p:txBody>
          <a:bodyPr wrap="square">
            <a:spAutoFit/>
          </a:bodyPr>
          <a:lstStyle/>
          <a:p>
            <a:r>
              <a:rPr lang="en-US" sz="3600" b="1" u="sng" dirty="0">
                <a:solidFill>
                  <a:schemeClr val="bg1"/>
                </a:solidFill>
              </a:rPr>
              <a:t>The Awesome </a:t>
            </a:r>
            <a:r>
              <a:rPr lang="en-US" sz="3600" b="1" u="sng" dirty="0" smtClean="0">
                <a:solidFill>
                  <a:schemeClr val="bg1"/>
                </a:solidFill>
              </a:rPr>
              <a:t>Responsibility</a:t>
            </a:r>
          </a:p>
          <a:p>
            <a:r>
              <a:rPr lang="en-US" sz="2800" dirty="0" smtClean="0">
                <a:solidFill>
                  <a:schemeClr val="bg1"/>
                </a:solidFill>
              </a:rPr>
              <a:t> </a:t>
            </a:r>
          </a:p>
          <a:p>
            <a:r>
              <a:rPr lang="en-US" sz="2800" dirty="0" smtClean="0">
                <a:solidFill>
                  <a:schemeClr val="bg1"/>
                </a:solidFill>
              </a:rPr>
              <a:t>"</a:t>
            </a:r>
            <a:r>
              <a:rPr lang="en-US" sz="2800" dirty="0">
                <a:solidFill>
                  <a:schemeClr val="bg1"/>
                </a:solidFill>
              </a:rPr>
              <a:t>When I ran for Presidency of the United States, I knew that this country faced serious challenges, but I could not realize - nor could any man realize who does not bear the burdens of this office - how heavy and constant would be those burdens" --"Radio and Television Report to the American People on the Berlin Crisis (302)," </a:t>
            </a:r>
            <a:endParaRPr lang="en-US" sz="2800" dirty="0" smtClean="0">
              <a:solidFill>
                <a:schemeClr val="bg1"/>
              </a:solidFill>
            </a:endParaRPr>
          </a:p>
          <a:p>
            <a:endParaRPr lang="en-US" sz="2800" dirty="0" smtClean="0">
              <a:solidFill>
                <a:schemeClr val="bg1"/>
              </a:solidFill>
            </a:endParaRPr>
          </a:p>
          <a:p>
            <a:r>
              <a:rPr lang="en-US" sz="2000" dirty="0" smtClean="0">
                <a:solidFill>
                  <a:schemeClr val="bg1"/>
                </a:solidFill>
              </a:rPr>
              <a:t>July </a:t>
            </a:r>
            <a:r>
              <a:rPr lang="en-US" sz="2000" dirty="0">
                <a:solidFill>
                  <a:schemeClr val="bg1"/>
                </a:solidFill>
              </a:rPr>
              <a:t>25, 1961, Public Papers of the Presidents: John F. Kennedy, 1961.</a:t>
            </a:r>
          </a:p>
        </p:txBody>
      </p:sp>
      <p:pic>
        <p:nvPicPr>
          <p:cNvPr id="14338" name="Picture 2" descr="How President John F. Kennedy Invented the Modern Press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549" y="1876197"/>
            <a:ext cx="4062295" cy="228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692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easuring Obama against the great presi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328160" cy="6895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93360" y="1645920"/>
            <a:ext cx="5435600" cy="3046988"/>
          </a:xfrm>
          <a:prstGeom prst="rect">
            <a:avLst/>
          </a:prstGeom>
          <a:noFill/>
        </p:spPr>
        <p:txBody>
          <a:bodyPr wrap="square" rtlCol="0">
            <a:spAutoFit/>
          </a:bodyPr>
          <a:lstStyle/>
          <a:p>
            <a:r>
              <a:rPr lang="en-US" sz="3200" dirty="0" smtClean="0"/>
              <a:t>How would you rank the presidents?  Pick five of the best and five of the worst.  Compare with your classmates and provide reasons for your rankings.</a:t>
            </a:r>
            <a:endParaRPr lang="en-US" sz="3200" dirty="0"/>
          </a:p>
        </p:txBody>
      </p:sp>
    </p:spTree>
    <p:extLst>
      <p:ext uri="{BB962C8B-B14F-4D97-AF65-F5344CB8AC3E}">
        <p14:creationId xmlns:p14="http://schemas.microsoft.com/office/powerpoint/2010/main" val="50642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8934495" y="3577138"/>
            <a:ext cx="2565809"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spcBef>
                <a:spcPct val="50000"/>
              </a:spcBef>
            </a:pPr>
            <a:r>
              <a:rPr lang="en-US" sz="2400" b="1" dirty="0">
                <a:latin typeface="Arial" charset="0"/>
              </a:rPr>
              <a:t>Who are they?</a:t>
            </a:r>
          </a:p>
        </p:txBody>
      </p:sp>
      <p:sp>
        <p:nvSpPr>
          <p:cNvPr id="5123" name="Text Box 7"/>
          <p:cNvSpPr txBox="1">
            <a:spLocks noChangeArrowheads="1"/>
          </p:cNvSpPr>
          <p:nvPr/>
        </p:nvSpPr>
        <p:spPr bwMode="auto">
          <a:xfrm>
            <a:off x="8414794" y="4171452"/>
            <a:ext cx="36052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r>
              <a:rPr lang="en-US" sz="2400" b="1">
                <a:latin typeface="Arial" charset="0"/>
              </a:rPr>
              <a:t>How are they selected?</a:t>
            </a:r>
          </a:p>
        </p:txBody>
      </p:sp>
      <p:sp>
        <p:nvSpPr>
          <p:cNvPr id="5124" name="Text Box 8"/>
          <p:cNvSpPr txBox="1">
            <a:spLocks noChangeArrowheads="1"/>
          </p:cNvSpPr>
          <p:nvPr/>
        </p:nvSpPr>
        <p:spPr bwMode="auto">
          <a:xfrm>
            <a:off x="8255725" y="4765766"/>
            <a:ext cx="2762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r>
              <a:rPr lang="en-US" sz="2400" b="1" dirty="0">
                <a:latin typeface="Arial" charset="0"/>
              </a:rPr>
              <a:t>What do they do?</a:t>
            </a:r>
          </a:p>
        </p:txBody>
      </p:sp>
      <p:pic>
        <p:nvPicPr>
          <p:cNvPr id="5125" name="Picture 10" descr="http://clinton2.nara.gov/WH/Cabinet/images/cabine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714376"/>
            <a:ext cx="6392863" cy="530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7390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2029" y="281093"/>
            <a:ext cx="5342119" cy="546222"/>
          </a:xfrm>
        </p:spPr>
        <p:txBody>
          <a:bodyPr>
            <a:normAutofit fontScale="90000"/>
          </a:bodyPr>
          <a:lstStyle/>
          <a:p>
            <a:r>
              <a:rPr lang="en-US" dirty="0">
                <a:latin typeface="Calibri" charset="0"/>
              </a:rPr>
              <a:t>The Role of the Cabinet</a:t>
            </a:r>
          </a:p>
        </p:txBody>
      </p:sp>
      <p:sp>
        <p:nvSpPr>
          <p:cNvPr id="7171" name="Content Placeholder 2"/>
          <p:cNvSpPr>
            <a:spLocks noGrp="1"/>
          </p:cNvSpPr>
          <p:nvPr>
            <p:ph idx="1"/>
          </p:nvPr>
        </p:nvSpPr>
        <p:spPr>
          <a:xfrm>
            <a:off x="256903" y="1086395"/>
            <a:ext cx="8499178" cy="5410200"/>
          </a:xfrm>
        </p:spPr>
        <p:txBody>
          <a:bodyPr>
            <a:normAutofit fontScale="92500" lnSpcReduction="10000"/>
          </a:bodyPr>
          <a:lstStyle/>
          <a:p>
            <a:pPr>
              <a:lnSpc>
                <a:spcPct val="90000"/>
              </a:lnSpc>
            </a:pPr>
            <a:r>
              <a:rPr lang="en-US" sz="2200" dirty="0">
                <a:latin typeface="Times New Roman" panose="02020603050405020304" pitchFamily="18" charset="0"/>
                <a:cs typeface="Times New Roman" panose="02020603050405020304" pitchFamily="18" charset="0"/>
              </a:rPr>
              <a:t>President selects cabinet</a:t>
            </a:r>
          </a:p>
          <a:p>
            <a:pPr lvl="1">
              <a:lnSpc>
                <a:spcPct val="90000"/>
              </a:lnSpc>
            </a:pPr>
            <a:r>
              <a:rPr lang="en-US" sz="2200" dirty="0">
                <a:solidFill>
                  <a:schemeClr val="bg1"/>
                </a:solidFill>
                <a:latin typeface="Times New Roman" panose="02020603050405020304" pitchFamily="18" charset="0"/>
                <a:cs typeface="Times New Roman" panose="02020603050405020304" pitchFamily="18" charset="0"/>
              </a:rPr>
              <a:t>Cabinet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Presidential Advisors &amp; Administration teams</a:t>
            </a:r>
            <a:endParaRPr lang="en-US" sz="2200" dirty="0">
              <a:latin typeface="Times New Roman" panose="02020603050405020304" pitchFamily="18" charset="0"/>
              <a:cs typeface="Times New Roman" panose="02020603050405020304" pitchFamily="18" charset="0"/>
            </a:endParaRPr>
          </a:p>
          <a:p>
            <a:pPr lvl="3">
              <a:lnSpc>
                <a:spcPct val="90000"/>
              </a:lnSpc>
            </a:pPr>
            <a:r>
              <a:rPr lang="en-US" sz="2200" dirty="0">
                <a:latin typeface="Times New Roman" panose="02020603050405020304" pitchFamily="18" charset="0"/>
                <a:cs typeface="Times New Roman" panose="02020603050405020304" pitchFamily="18" charset="0"/>
              </a:rPr>
              <a:t>Senate </a:t>
            </a:r>
            <a:r>
              <a:rPr lang="en-US" sz="2200" dirty="0">
                <a:latin typeface="Times New Roman" panose="02020603050405020304" pitchFamily="18" charset="0"/>
                <a:cs typeface="Times New Roman" panose="02020603050405020304" pitchFamily="18" charset="0"/>
              </a:rPr>
              <a:t>must approve all nominations – </a:t>
            </a:r>
            <a:r>
              <a:rPr lang="en-US" sz="2200" dirty="0">
                <a:latin typeface="Times New Roman" panose="02020603050405020304" pitchFamily="18" charset="0"/>
                <a:cs typeface="Times New Roman" panose="02020603050405020304" pitchFamily="18" charset="0"/>
              </a:rPr>
              <a:t>Check </a:t>
            </a:r>
            <a:r>
              <a:rPr lang="en-US" sz="2200" dirty="0">
                <a:latin typeface="Times New Roman" panose="02020603050405020304" pitchFamily="18" charset="0"/>
                <a:cs typeface="Times New Roman" panose="02020603050405020304" pitchFamily="18" charset="0"/>
              </a:rPr>
              <a:t>and Balance</a:t>
            </a:r>
          </a:p>
          <a:p>
            <a:pPr lvl="4">
              <a:lnSpc>
                <a:spcPct val="90000"/>
              </a:lnSpc>
            </a:pPr>
            <a:r>
              <a:rPr lang="en-US" sz="2000" dirty="0">
                <a:latin typeface="Times New Roman" panose="02020603050405020304" pitchFamily="18" charset="0"/>
                <a:cs typeface="Times New Roman" panose="02020603050405020304" pitchFamily="18" charset="0"/>
              </a:rPr>
              <a:t>Factors in choosing cabinet </a:t>
            </a:r>
          </a:p>
          <a:p>
            <a:pPr lvl="5">
              <a:lnSpc>
                <a:spcPct val="90000"/>
              </a:lnSpc>
            </a:pPr>
            <a:r>
              <a:rPr lang="en-US" sz="2200" dirty="0">
                <a:latin typeface="Times New Roman" panose="02020603050405020304" pitchFamily="18" charset="0"/>
                <a:cs typeface="Times New Roman" panose="02020603050405020304" pitchFamily="18" charset="0"/>
              </a:rPr>
              <a:t>Experience in Policy</a:t>
            </a:r>
          </a:p>
          <a:p>
            <a:pPr lvl="5">
              <a:lnSpc>
                <a:spcPct val="90000"/>
              </a:lnSpc>
            </a:pPr>
            <a:r>
              <a:rPr lang="en-US" sz="2200" dirty="0">
                <a:latin typeface="Times New Roman" panose="02020603050405020304" pitchFamily="18" charset="0"/>
                <a:cs typeface="Times New Roman" panose="02020603050405020304" pitchFamily="18" charset="0"/>
              </a:rPr>
              <a:t>Experience in their area/department</a:t>
            </a:r>
          </a:p>
          <a:p>
            <a:pPr lvl="5">
              <a:lnSpc>
                <a:spcPct val="90000"/>
              </a:lnSpc>
            </a:pPr>
            <a:r>
              <a:rPr lang="en-US" sz="2200" dirty="0">
                <a:latin typeface="Times New Roman" panose="02020603050405020304" pitchFamily="18" charset="0"/>
                <a:cs typeface="Times New Roman" panose="02020603050405020304" pitchFamily="18" charset="0"/>
              </a:rPr>
              <a:t>Administrative experience</a:t>
            </a:r>
          </a:p>
          <a:p>
            <a:pPr lvl="5">
              <a:lnSpc>
                <a:spcPct val="90000"/>
              </a:lnSpc>
            </a:pPr>
            <a:r>
              <a:rPr lang="en-US" sz="2200" dirty="0">
                <a:latin typeface="Times New Roman" panose="02020603050405020304" pitchFamily="18" charset="0"/>
                <a:cs typeface="Times New Roman" panose="02020603050405020304" pitchFamily="18" charset="0"/>
              </a:rPr>
              <a:t>Manage and supervise many people and programs</a:t>
            </a:r>
          </a:p>
          <a:p>
            <a:pPr lvl="5">
              <a:lnSpc>
                <a:spcPct val="90000"/>
              </a:lnSpc>
            </a:pPr>
            <a:r>
              <a:rPr lang="en-US" sz="2200" dirty="0">
                <a:latin typeface="Times New Roman" panose="02020603050405020304" pitchFamily="18" charset="0"/>
                <a:cs typeface="Times New Roman" panose="02020603050405020304" pitchFamily="18" charset="0"/>
              </a:rPr>
              <a:t>Support president’s </a:t>
            </a:r>
            <a:r>
              <a:rPr lang="en-US" sz="2200" dirty="0" smtClean="0">
                <a:latin typeface="Times New Roman" panose="02020603050405020304" pitchFamily="18" charset="0"/>
                <a:cs typeface="Times New Roman" panose="02020603050405020304" pitchFamily="18" charset="0"/>
              </a:rPr>
              <a:t>plans</a:t>
            </a:r>
          </a:p>
          <a:p>
            <a:pPr lvl="5">
              <a:lnSpc>
                <a:spcPct val="90000"/>
              </a:lnSpc>
            </a:pPr>
            <a:r>
              <a:rPr lang="en-US" sz="2200" dirty="0" smtClean="0">
                <a:latin typeface="Times New Roman" panose="02020603050405020304" pitchFamily="18" charset="0"/>
                <a:cs typeface="Times New Roman" panose="02020603050405020304" pitchFamily="18" charset="0"/>
              </a:rPr>
              <a:t>Loyalty </a:t>
            </a:r>
            <a:r>
              <a:rPr lang="en-US" sz="2200" dirty="0">
                <a:latin typeface="Times New Roman" panose="02020603050405020304" pitchFamily="18" charset="0"/>
                <a:cs typeface="Times New Roman" panose="02020603050405020304" pitchFamily="18" charset="0"/>
              </a:rPr>
              <a:t>to party and president</a:t>
            </a:r>
          </a:p>
          <a:p>
            <a:pPr lvl="5">
              <a:lnSpc>
                <a:spcPct val="90000"/>
              </a:lnSpc>
            </a:pPr>
            <a:r>
              <a:rPr lang="en-US" sz="2200" dirty="0">
                <a:latin typeface="Times New Roman" panose="02020603050405020304" pitchFamily="18" charset="0"/>
                <a:cs typeface="Times New Roman" panose="02020603050405020304" pitchFamily="18" charset="0"/>
              </a:rPr>
              <a:t>Support from various groups</a:t>
            </a:r>
          </a:p>
          <a:p>
            <a:pPr lvl="5">
              <a:lnSpc>
                <a:spcPct val="90000"/>
              </a:lnSpc>
            </a:pPr>
            <a:r>
              <a:rPr lang="en-US" sz="2200" dirty="0">
                <a:latin typeface="Times New Roman" panose="02020603050405020304" pitchFamily="18" charset="0"/>
                <a:cs typeface="Times New Roman" panose="02020603050405020304" pitchFamily="18" charset="0"/>
              </a:rPr>
              <a:t>Support from interest groups</a:t>
            </a:r>
          </a:p>
          <a:p>
            <a:pPr lvl="5">
              <a:lnSpc>
                <a:spcPct val="90000"/>
              </a:lnSpc>
            </a:pPr>
            <a:r>
              <a:rPr lang="en-US" sz="2200" dirty="0">
                <a:latin typeface="Times New Roman" panose="02020603050405020304" pitchFamily="18" charset="0"/>
                <a:cs typeface="Times New Roman" panose="02020603050405020304" pitchFamily="18" charset="0"/>
              </a:rPr>
              <a:t>Demographic Diversity</a:t>
            </a:r>
          </a:p>
          <a:p>
            <a:pPr lvl="5">
              <a:lnSpc>
                <a:spcPct val="90000"/>
              </a:lnSpc>
            </a:pPr>
            <a:r>
              <a:rPr lang="en-US" sz="2200" dirty="0">
                <a:latin typeface="Times New Roman" panose="02020603050405020304" pitchFamily="18" charset="0"/>
                <a:cs typeface="Times New Roman" panose="02020603050405020304" pitchFamily="18" charset="0"/>
              </a:rPr>
              <a:t>Represent different demographics (race/gender/location)</a:t>
            </a:r>
          </a:p>
          <a:p>
            <a:pPr lvl="2">
              <a:lnSpc>
                <a:spcPct val="90000"/>
              </a:lnSpc>
            </a:pPr>
            <a:endParaRPr lang="en-US" sz="2200" dirty="0">
              <a:latin typeface="Calibri" charset="0"/>
            </a:endParaRPr>
          </a:p>
        </p:txBody>
      </p:sp>
    </p:spTree>
    <p:extLst>
      <p:ext uri="{BB962C8B-B14F-4D97-AF65-F5344CB8AC3E}">
        <p14:creationId xmlns:p14="http://schemas.microsoft.com/office/powerpoint/2010/main" val="311427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00738" y="93135"/>
            <a:ext cx="3286896" cy="943186"/>
          </a:xfrm>
        </p:spPr>
        <p:txBody>
          <a:bodyPr/>
          <a:lstStyle/>
          <a:p>
            <a:r>
              <a:rPr lang="en-US" dirty="0">
                <a:solidFill>
                  <a:schemeClr val="bg1"/>
                </a:solidFill>
                <a:latin typeface="Calibri" charset="0"/>
              </a:rPr>
              <a:t>Public Policy</a:t>
            </a:r>
          </a:p>
        </p:txBody>
      </p:sp>
      <p:sp>
        <p:nvSpPr>
          <p:cNvPr id="3" name="Content Placeholder 2"/>
          <p:cNvSpPr>
            <a:spLocks noGrp="1"/>
          </p:cNvSpPr>
          <p:nvPr>
            <p:ph sz="half" idx="1"/>
          </p:nvPr>
        </p:nvSpPr>
        <p:spPr>
          <a:xfrm>
            <a:off x="269965" y="1036321"/>
            <a:ext cx="9588137" cy="5089843"/>
          </a:xfrm>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Public Policy – plan of action adopted by government decision makers </a:t>
            </a:r>
          </a:p>
          <a:p>
            <a:pPr lvl="1"/>
            <a:r>
              <a:rPr lang="en-US" sz="2000" dirty="0">
                <a:solidFill>
                  <a:schemeClr val="bg1"/>
                </a:solidFill>
                <a:latin typeface="Times New Roman" panose="02020603050405020304" pitchFamily="18" charset="0"/>
                <a:cs typeface="Times New Roman" panose="02020603050405020304" pitchFamily="18" charset="0"/>
              </a:rPr>
              <a:t>Solve a problem or reach a </a:t>
            </a:r>
            <a:r>
              <a:rPr lang="en-US" sz="2000" dirty="0" smtClean="0">
                <a:solidFill>
                  <a:schemeClr val="bg1"/>
                </a:solidFill>
                <a:latin typeface="Times New Roman" panose="02020603050405020304" pitchFamily="18" charset="0"/>
                <a:cs typeface="Times New Roman" panose="02020603050405020304" pitchFamily="18" charset="0"/>
              </a:rPr>
              <a:t>goal</a:t>
            </a:r>
          </a:p>
          <a:p>
            <a:pPr lvl="1"/>
            <a:r>
              <a:rPr lang="en-US" sz="2000" dirty="0" smtClean="0">
                <a:solidFill>
                  <a:schemeClr val="bg1"/>
                </a:solidFill>
                <a:latin typeface="Times New Roman" panose="02020603050405020304" pitchFamily="18" charset="0"/>
                <a:cs typeface="Times New Roman" panose="02020603050405020304" pitchFamily="18" charset="0"/>
              </a:rPr>
              <a:t>Different </a:t>
            </a:r>
            <a:r>
              <a:rPr lang="en-US" sz="2000" dirty="0">
                <a:solidFill>
                  <a:schemeClr val="bg1"/>
                </a:solidFill>
                <a:latin typeface="Times New Roman" panose="02020603050405020304" pitchFamily="18" charset="0"/>
                <a:cs typeface="Times New Roman" panose="02020603050405020304" pitchFamily="18" charset="0"/>
              </a:rPr>
              <a:t>agencies help conduct public policy</a:t>
            </a:r>
          </a:p>
          <a:p>
            <a:pPr lvl="2"/>
            <a:endParaRPr lang="en-US" sz="2000" dirty="0">
              <a:solidFill>
                <a:schemeClr val="bg1"/>
              </a:solidFill>
              <a:latin typeface="Times New Roman" panose="02020603050405020304" pitchFamily="18" charset="0"/>
              <a:cs typeface="Times New Roman" panose="02020603050405020304" pitchFamily="18" charset="0"/>
            </a:endParaRPr>
          </a:p>
          <a:p>
            <a:pPr lvl="1"/>
            <a:r>
              <a:rPr lang="en-US" sz="2000" dirty="0">
                <a:solidFill>
                  <a:schemeClr val="bg1"/>
                </a:solidFill>
                <a:latin typeface="Times New Roman" panose="02020603050405020304" pitchFamily="18" charset="0"/>
                <a:cs typeface="Times New Roman" panose="02020603050405020304" pitchFamily="18" charset="0"/>
              </a:rPr>
              <a:t>Bureaucracy – implement laws created by public policy </a:t>
            </a:r>
          </a:p>
          <a:p>
            <a:pPr lvl="2"/>
            <a:r>
              <a:rPr lang="en-US" sz="2000" dirty="0">
                <a:solidFill>
                  <a:schemeClr val="bg1"/>
                </a:solidFill>
                <a:latin typeface="Times New Roman" panose="02020603050405020304" pitchFamily="18" charset="0"/>
                <a:cs typeface="Times New Roman" panose="02020603050405020304" pitchFamily="18" charset="0"/>
              </a:rPr>
              <a:t>Liaison officers </a:t>
            </a:r>
          </a:p>
          <a:p>
            <a:pPr lvl="3"/>
            <a:r>
              <a:rPr lang="en-US" sz="2000" dirty="0">
                <a:solidFill>
                  <a:schemeClr val="bg1"/>
                </a:solidFill>
                <a:latin typeface="Times New Roman" panose="02020603050405020304" pitchFamily="18" charset="0"/>
                <a:cs typeface="Times New Roman" panose="02020603050405020304" pitchFamily="18" charset="0"/>
              </a:rPr>
              <a:t>Officers within cabinets</a:t>
            </a:r>
          </a:p>
          <a:p>
            <a:pPr lvl="3"/>
            <a:r>
              <a:rPr lang="en-US" sz="2000" dirty="0">
                <a:solidFill>
                  <a:schemeClr val="bg1"/>
                </a:solidFill>
                <a:latin typeface="Times New Roman" panose="02020603050405020304" pitchFamily="18" charset="0"/>
                <a:cs typeface="Times New Roman" panose="02020603050405020304" pitchFamily="18" charset="0"/>
              </a:rPr>
              <a:t>Officer who helps to make sure bills are being passed through </a:t>
            </a:r>
            <a:r>
              <a:rPr lang="en-US" sz="2000" dirty="0" smtClean="0">
                <a:solidFill>
                  <a:schemeClr val="bg1"/>
                </a:solidFill>
                <a:latin typeface="Times New Roman" panose="02020603050405020304" pitchFamily="18" charset="0"/>
                <a:cs typeface="Times New Roman" panose="02020603050405020304" pitchFamily="18" charset="0"/>
              </a:rPr>
              <a:t>congress</a:t>
            </a:r>
          </a:p>
          <a:p>
            <a:pPr lvl="3"/>
            <a:r>
              <a:rPr lang="en-US" sz="2000" dirty="0">
                <a:solidFill>
                  <a:schemeClr val="bg1"/>
                </a:solidFill>
                <a:latin typeface="Times New Roman" panose="02020603050405020304" pitchFamily="18" charset="0"/>
                <a:cs typeface="Times New Roman" panose="02020603050405020304" pitchFamily="18" charset="0"/>
              </a:rPr>
              <a:t>S</a:t>
            </a:r>
            <a:r>
              <a:rPr lang="en-US" sz="2000" dirty="0" smtClean="0">
                <a:solidFill>
                  <a:schemeClr val="bg1"/>
                </a:solidFill>
                <a:latin typeface="Times New Roman" panose="02020603050405020304" pitchFamily="18" charset="0"/>
                <a:cs typeface="Times New Roman" panose="02020603050405020304" pitchFamily="18" charset="0"/>
              </a:rPr>
              <a:t>upply </a:t>
            </a:r>
            <a:r>
              <a:rPr lang="en-US" sz="2000" dirty="0">
                <a:solidFill>
                  <a:schemeClr val="bg1"/>
                </a:solidFill>
                <a:latin typeface="Times New Roman" panose="02020603050405020304" pitchFamily="18" charset="0"/>
                <a:cs typeface="Times New Roman" panose="02020603050405020304" pitchFamily="18" charset="0"/>
              </a:rPr>
              <a:t>information to information to law makers</a:t>
            </a:r>
          </a:p>
          <a:p>
            <a:pPr lvl="1">
              <a:buFont typeface="Arial" charset="0"/>
              <a:buNone/>
            </a:pPr>
            <a:endParaRPr lang="en-US" dirty="0">
              <a:latin typeface="Calibri" charset="0"/>
            </a:endParaRPr>
          </a:p>
        </p:txBody>
      </p:sp>
    </p:spTree>
    <p:extLst>
      <p:ext uri="{BB962C8B-B14F-4D97-AF65-F5344CB8AC3E}">
        <p14:creationId xmlns:p14="http://schemas.microsoft.com/office/powerpoint/2010/main" val="145591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144280" y="184815"/>
            <a:ext cx="8555582" cy="1330477"/>
          </a:xfrm>
        </p:spPr>
        <p:txBody>
          <a:bodyPr rtlCol="0">
            <a:normAutofit fontScale="90000"/>
          </a:bodyPr>
          <a:lstStyle/>
          <a:p>
            <a:pPr>
              <a:defRPr/>
            </a:pPr>
            <a:r>
              <a:rPr lang="en-US" sz="4000" dirty="0">
                <a:solidFill>
                  <a:schemeClr val="bg1"/>
                </a:solidFill>
              </a:rPr>
              <a:t>Steps in the Process of Appointing Members of the Cabinet</a:t>
            </a:r>
          </a:p>
        </p:txBody>
      </p:sp>
      <p:sp>
        <p:nvSpPr>
          <p:cNvPr id="8195" name="Rectangle 5"/>
          <p:cNvSpPr>
            <a:spLocks noGrp="1" noChangeArrowheads="1"/>
          </p:cNvSpPr>
          <p:nvPr>
            <p:ph sz="half" idx="1"/>
          </p:nvPr>
        </p:nvSpPr>
        <p:spPr>
          <a:xfrm>
            <a:off x="597126" y="1931126"/>
            <a:ext cx="4937655" cy="3615267"/>
          </a:xfrm>
        </p:spPr>
        <p:txBody>
          <a:bodyPr/>
          <a:lstStyle/>
          <a:p>
            <a:pPr eaLnBrk="1" hangingPunct="1">
              <a:lnSpc>
                <a:spcPct val="90000"/>
              </a:lnSpc>
            </a:pPr>
            <a:r>
              <a:rPr lang="en-US" dirty="0">
                <a:latin typeface="Calibri" charset="0"/>
              </a:rPr>
              <a:t>Presidential nomination</a:t>
            </a:r>
          </a:p>
          <a:p>
            <a:pPr lvl="1" eaLnBrk="1" hangingPunct="1">
              <a:lnSpc>
                <a:spcPct val="90000"/>
              </a:lnSpc>
            </a:pPr>
            <a:r>
              <a:rPr lang="en-US" dirty="0">
                <a:latin typeface="Calibri" charset="0"/>
              </a:rPr>
              <a:t>White House review</a:t>
            </a:r>
          </a:p>
          <a:p>
            <a:pPr lvl="1" eaLnBrk="1" hangingPunct="1">
              <a:lnSpc>
                <a:spcPct val="90000"/>
              </a:lnSpc>
            </a:pPr>
            <a:r>
              <a:rPr lang="en-US" dirty="0">
                <a:latin typeface="Calibri" charset="0"/>
              </a:rPr>
              <a:t>Paperwork financial disclosure</a:t>
            </a:r>
          </a:p>
          <a:p>
            <a:pPr lvl="1" eaLnBrk="1" hangingPunct="1">
              <a:lnSpc>
                <a:spcPct val="90000"/>
              </a:lnSpc>
            </a:pPr>
            <a:r>
              <a:rPr lang="en-US" dirty="0">
                <a:latin typeface="Calibri" charset="0"/>
              </a:rPr>
              <a:t>FBI investigation</a:t>
            </a:r>
          </a:p>
          <a:p>
            <a:pPr lvl="1" eaLnBrk="1" hangingPunct="1">
              <a:lnSpc>
                <a:spcPct val="90000"/>
              </a:lnSpc>
            </a:pPr>
            <a:endParaRPr lang="en-US" dirty="0">
              <a:latin typeface="Calibri" charset="0"/>
            </a:endParaRPr>
          </a:p>
          <a:p>
            <a:pPr eaLnBrk="1" hangingPunct="1">
              <a:lnSpc>
                <a:spcPct val="90000"/>
              </a:lnSpc>
            </a:pPr>
            <a:r>
              <a:rPr lang="en-US" dirty="0">
                <a:latin typeface="Calibri" charset="0"/>
              </a:rPr>
              <a:t>Senate confirmation hearings</a:t>
            </a:r>
          </a:p>
          <a:p>
            <a:pPr lvl="1" eaLnBrk="1" hangingPunct="1">
              <a:lnSpc>
                <a:spcPct val="90000"/>
              </a:lnSpc>
            </a:pPr>
            <a:r>
              <a:rPr lang="en-US" dirty="0">
                <a:latin typeface="Calibri" charset="0"/>
              </a:rPr>
              <a:t>Senate vote (majority needed)</a:t>
            </a:r>
          </a:p>
        </p:txBody>
      </p:sp>
      <p:pic>
        <p:nvPicPr>
          <p:cNvPr id="8196"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843088"/>
            <a:ext cx="4038600" cy="4038600"/>
          </a:xfrm>
        </p:spPr>
      </p:pic>
    </p:spTree>
    <p:extLst>
      <p:ext uri="{BB962C8B-B14F-4D97-AF65-F5344CB8AC3E}">
        <p14:creationId xmlns:p14="http://schemas.microsoft.com/office/powerpoint/2010/main" val="3364366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8534400" cy="1507067"/>
          </a:xfrm>
        </p:spPr>
        <p:txBody>
          <a:bodyPr>
            <a:normAutofit/>
          </a:bodyPr>
          <a:lstStyle/>
          <a:p>
            <a:pPr eaLnBrk="1" hangingPunct="1"/>
            <a:r>
              <a:rPr lang="en-US" dirty="0">
                <a:latin typeface="Calibri" charset="0"/>
              </a:rPr>
              <a:t>The First Executive Departments:</a:t>
            </a:r>
            <a:br>
              <a:rPr lang="en-US" dirty="0">
                <a:latin typeface="Calibri" charset="0"/>
              </a:rPr>
            </a:br>
            <a:r>
              <a:rPr lang="en-US" dirty="0">
                <a:latin typeface="Calibri" charset="0"/>
              </a:rPr>
              <a:t>George Washington</a:t>
            </a:r>
            <a:r>
              <a:rPr lang="ja-JP" altLang="en-US" dirty="0">
                <a:latin typeface="Calibri" charset="0"/>
              </a:rPr>
              <a:t>’</a:t>
            </a:r>
            <a:r>
              <a:rPr lang="en-US" dirty="0">
                <a:latin typeface="Calibri" charset="0"/>
              </a:rPr>
              <a:t>s Presidency</a:t>
            </a:r>
          </a:p>
        </p:txBody>
      </p:sp>
      <p:sp>
        <p:nvSpPr>
          <p:cNvPr id="10243" name="Rectangle 3"/>
          <p:cNvSpPr>
            <a:spLocks noGrp="1" noChangeArrowheads="1"/>
          </p:cNvSpPr>
          <p:nvPr>
            <p:ph idx="1"/>
          </p:nvPr>
        </p:nvSpPr>
        <p:spPr>
          <a:xfrm>
            <a:off x="100736" y="1556825"/>
            <a:ext cx="10427925" cy="5007428"/>
          </a:xfrm>
        </p:spPr>
        <p:txBody>
          <a:bodyPr>
            <a:normAutofit/>
          </a:bodyPr>
          <a:lstStyle/>
          <a:p>
            <a:pPr eaLnBrk="1" hangingPunct="1">
              <a:lnSpc>
                <a:spcPct val="90000"/>
              </a:lnSpc>
            </a:pPr>
            <a:r>
              <a:rPr lang="en-US" sz="2400" dirty="0">
                <a:latin typeface="Calibri" charset="0"/>
              </a:rPr>
              <a:t>Department of State - Secretary of State Thomas Jefferson</a:t>
            </a:r>
          </a:p>
          <a:p>
            <a:pPr eaLnBrk="1" hangingPunct="1">
              <a:lnSpc>
                <a:spcPct val="90000"/>
              </a:lnSpc>
              <a:buFontTx/>
              <a:buNone/>
            </a:pPr>
            <a:r>
              <a:rPr lang="en-US" sz="1600" dirty="0">
                <a:latin typeface="Calibri" charset="0"/>
              </a:rPr>
              <a:t>    </a:t>
            </a:r>
            <a:endParaRPr lang="en-US" sz="1600" dirty="0" smtClean="0">
              <a:latin typeface="Calibri" charset="0"/>
            </a:endParaRPr>
          </a:p>
          <a:p>
            <a:pPr eaLnBrk="1" hangingPunct="1">
              <a:lnSpc>
                <a:spcPct val="90000"/>
              </a:lnSpc>
              <a:buFontTx/>
              <a:buNone/>
            </a:pPr>
            <a:endParaRPr lang="en-US" sz="1600" dirty="0">
              <a:latin typeface="Calibri" charset="0"/>
            </a:endParaRPr>
          </a:p>
          <a:p>
            <a:pPr eaLnBrk="1" hangingPunct="1">
              <a:lnSpc>
                <a:spcPct val="90000"/>
              </a:lnSpc>
            </a:pPr>
            <a:r>
              <a:rPr lang="en-US" sz="2400" dirty="0">
                <a:latin typeface="Calibri" charset="0"/>
              </a:rPr>
              <a:t>Department of the Treasury - Secretary of the Treasury Alexander Hamilton</a:t>
            </a:r>
          </a:p>
          <a:p>
            <a:pPr eaLnBrk="1" hangingPunct="1">
              <a:lnSpc>
                <a:spcPct val="90000"/>
              </a:lnSpc>
              <a:buFontTx/>
              <a:buNone/>
            </a:pPr>
            <a:r>
              <a:rPr lang="en-US" sz="1800" dirty="0">
                <a:latin typeface="Calibri" charset="0"/>
              </a:rPr>
              <a:t>   </a:t>
            </a:r>
            <a:endParaRPr lang="en-US" sz="1800" dirty="0" smtClean="0">
              <a:latin typeface="Calibri" charset="0"/>
            </a:endParaRPr>
          </a:p>
          <a:p>
            <a:pPr eaLnBrk="1" hangingPunct="1">
              <a:lnSpc>
                <a:spcPct val="90000"/>
              </a:lnSpc>
              <a:buFontTx/>
              <a:buNone/>
            </a:pPr>
            <a:endParaRPr lang="en-US" sz="1800" dirty="0">
              <a:latin typeface="Calibri" charset="0"/>
            </a:endParaRPr>
          </a:p>
          <a:p>
            <a:pPr eaLnBrk="1" hangingPunct="1">
              <a:lnSpc>
                <a:spcPct val="90000"/>
              </a:lnSpc>
            </a:pPr>
            <a:r>
              <a:rPr lang="en-US" sz="2400" dirty="0">
                <a:latin typeface="Calibri" charset="0"/>
              </a:rPr>
              <a:t>Department of War - Secretary of Defense Henry Knox</a:t>
            </a:r>
          </a:p>
          <a:p>
            <a:pPr marL="0" indent="0" eaLnBrk="1" hangingPunct="1">
              <a:lnSpc>
                <a:spcPct val="90000"/>
              </a:lnSpc>
              <a:buNone/>
            </a:pPr>
            <a:endParaRPr lang="en-US" sz="1800" dirty="0" smtClean="0">
              <a:latin typeface="Calibri" charset="0"/>
            </a:endParaRPr>
          </a:p>
          <a:p>
            <a:pPr marL="0" indent="0" eaLnBrk="1" hangingPunct="1">
              <a:lnSpc>
                <a:spcPct val="90000"/>
              </a:lnSpc>
              <a:buNone/>
            </a:pPr>
            <a:endParaRPr lang="en-US" sz="1800" dirty="0">
              <a:latin typeface="Calibri" charset="0"/>
            </a:endParaRPr>
          </a:p>
          <a:p>
            <a:pPr eaLnBrk="1" hangingPunct="1">
              <a:lnSpc>
                <a:spcPct val="90000"/>
              </a:lnSpc>
            </a:pPr>
            <a:r>
              <a:rPr lang="en-US" sz="2400" dirty="0">
                <a:latin typeface="Calibri" charset="0"/>
              </a:rPr>
              <a:t>Office of the Attorney General - Edmund Randolph -became the Department of Justice in 1870 </a:t>
            </a:r>
          </a:p>
          <a:p>
            <a:pPr eaLnBrk="1" hangingPunct="1">
              <a:lnSpc>
                <a:spcPct val="90000"/>
              </a:lnSpc>
              <a:buFontTx/>
              <a:buNone/>
            </a:pPr>
            <a:endParaRPr lang="en-US" sz="2400" dirty="0">
              <a:latin typeface="Calibri" charset="0"/>
            </a:endParaRPr>
          </a:p>
        </p:txBody>
      </p:sp>
      <p:pic>
        <p:nvPicPr>
          <p:cNvPr id="1026" name="Picture 2" descr="Jefferson Image Gallery | Thomas Jefferson's Montic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669" y="1259329"/>
            <a:ext cx="1691549" cy="1129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exander Hamilton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3296" y="2300208"/>
            <a:ext cx="1309319" cy="15513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ography of General Henry Kn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406" y="3473716"/>
            <a:ext cx="1227402" cy="15511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dmund Randolph · George Washington's Mount Vern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482" y="4639300"/>
            <a:ext cx="1636265" cy="197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60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4171" y="63130"/>
            <a:ext cx="6061166" cy="851272"/>
          </a:xfrm>
        </p:spPr>
        <p:txBody>
          <a:bodyPr/>
          <a:lstStyle/>
          <a:p>
            <a:r>
              <a:rPr lang="en-US" dirty="0">
                <a:latin typeface="Calibri" charset="0"/>
              </a:rPr>
              <a:t>Office of the White House</a:t>
            </a:r>
          </a:p>
        </p:txBody>
      </p:sp>
      <p:sp>
        <p:nvSpPr>
          <p:cNvPr id="14339" name="Content Placeholder 2"/>
          <p:cNvSpPr>
            <a:spLocks noGrp="1"/>
          </p:cNvSpPr>
          <p:nvPr>
            <p:ph sz="half" idx="1"/>
          </p:nvPr>
        </p:nvSpPr>
        <p:spPr>
          <a:xfrm>
            <a:off x="696687" y="914402"/>
            <a:ext cx="5778500" cy="5737223"/>
          </a:xfrm>
        </p:spPr>
        <p:txBody>
          <a:bodyPr/>
          <a:lstStyle/>
          <a:p>
            <a:pPr marL="0" indent="0">
              <a:buNone/>
            </a:pPr>
            <a:r>
              <a:rPr lang="en-US" sz="2400" dirty="0">
                <a:latin typeface="Calibri" charset="0"/>
              </a:rPr>
              <a:t>Group of advisers </a:t>
            </a:r>
            <a:r>
              <a:rPr lang="ja-JP" altLang="en-US" sz="2400" dirty="0">
                <a:latin typeface="Calibri" charset="0"/>
              </a:rPr>
              <a:t>“</a:t>
            </a:r>
            <a:r>
              <a:rPr lang="en-US" sz="2400" dirty="0">
                <a:latin typeface="Calibri" charset="0"/>
              </a:rPr>
              <a:t>Inner Circle</a:t>
            </a:r>
            <a:r>
              <a:rPr lang="ja-JP" altLang="en-US" sz="2400" dirty="0">
                <a:latin typeface="Calibri" charset="0"/>
              </a:rPr>
              <a:t>”</a:t>
            </a:r>
            <a:endParaRPr lang="en-US" sz="2400" dirty="0">
              <a:latin typeface="Calibri" charset="0"/>
            </a:endParaRPr>
          </a:p>
          <a:p>
            <a:pPr lvl="1"/>
            <a:r>
              <a:rPr lang="en-US" dirty="0">
                <a:solidFill>
                  <a:schemeClr val="bg1"/>
                </a:solidFill>
                <a:latin typeface="Times New Roman" panose="02020603050405020304" pitchFamily="18" charset="0"/>
                <a:cs typeface="Times New Roman" panose="02020603050405020304" pitchFamily="18" charset="0"/>
              </a:rPr>
              <a:t>Political strategy, communicate on behalf of the president, run day-to-day operations</a:t>
            </a:r>
          </a:p>
          <a:p>
            <a:pPr lvl="2"/>
            <a:r>
              <a:rPr lang="en-US" sz="1800" dirty="0">
                <a:solidFill>
                  <a:schemeClr val="bg1"/>
                </a:solidFill>
                <a:latin typeface="Times New Roman" panose="02020603050405020304" pitchFamily="18" charset="0"/>
                <a:cs typeface="Times New Roman" panose="02020603050405020304" pitchFamily="18" charset="0"/>
              </a:rPr>
              <a:t>People are chosen without Senate approval</a:t>
            </a:r>
          </a:p>
          <a:p>
            <a:pPr lvl="2"/>
            <a:r>
              <a:rPr lang="en-US" sz="1800" dirty="0">
                <a:solidFill>
                  <a:schemeClr val="bg1"/>
                </a:solidFill>
                <a:latin typeface="Times New Roman" panose="02020603050405020304" pitchFamily="18" charset="0"/>
                <a:cs typeface="Times New Roman" panose="02020603050405020304" pitchFamily="18" charset="0"/>
              </a:rPr>
              <a:t>Close associates and/or experts in policy</a:t>
            </a:r>
            <a:endParaRPr lang="en-US" sz="1800" dirty="0">
              <a:solidFill>
                <a:schemeClr val="bg1"/>
              </a:solidFill>
              <a:latin typeface="Times New Roman" panose="02020603050405020304" pitchFamily="18" charset="0"/>
              <a:cs typeface="Times New Roman" panose="02020603050405020304" pitchFamily="18" charset="0"/>
            </a:endParaRPr>
          </a:p>
          <a:p>
            <a:pPr lvl="1"/>
            <a:r>
              <a:rPr lang="en-US" dirty="0">
                <a:solidFill>
                  <a:schemeClr val="bg1"/>
                </a:solidFill>
                <a:latin typeface="Times New Roman" panose="02020603050405020304" pitchFamily="18" charset="0"/>
                <a:cs typeface="Times New Roman" panose="02020603050405020304" pitchFamily="18" charset="0"/>
              </a:rPr>
              <a:t>Chief of Staff – most </a:t>
            </a:r>
            <a:r>
              <a:rPr lang="en-US" dirty="0">
                <a:solidFill>
                  <a:schemeClr val="bg1"/>
                </a:solidFill>
                <a:latin typeface="Times New Roman" panose="02020603050405020304" pitchFamily="18" charset="0"/>
                <a:cs typeface="Times New Roman" panose="02020603050405020304" pitchFamily="18" charset="0"/>
              </a:rPr>
              <a:t>trusted consultant</a:t>
            </a:r>
            <a:endParaRPr lang="en-US" dirty="0">
              <a:solidFill>
                <a:schemeClr val="bg1"/>
              </a:solidFill>
              <a:latin typeface="Times New Roman" panose="02020603050405020304" pitchFamily="18" charset="0"/>
              <a:cs typeface="Times New Roman" panose="02020603050405020304" pitchFamily="18" charset="0"/>
            </a:endParaRPr>
          </a:p>
          <a:p>
            <a:pPr lvl="2"/>
            <a:r>
              <a:rPr lang="en-US" sz="1800" dirty="0">
                <a:solidFill>
                  <a:schemeClr val="bg1"/>
                </a:solidFill>
                <a:latin typeface="Times New Roman" panose="02020603050405020304" pitchFamily="18" charset="0"/>
                <a:cs typeface="Times New Roman" panose="02020603050405020304" pitchFamily="18" charset="0"/>
              </a:rPr>
              <a:t>Oversees operations of the White House</a:t>
            </a:r>
          </a:p>
          <a:p>
            <a:pPr lvl="3"/>
            <a:r>
              <a:rPr lang="en-US" sz="1800" dirty="0">
                <a:solidFill>
                  <a:schemeClr val="bg1"/>
                </a:solidFill>
                <a:latin typeface="Times New Roman" panose="02020603050405020304" pitchFamily="18" charset="0"/>
                <a:cs typeface="Times New Roman" panose="02020603050405020304" pitchFamily="18" charset="0"/>
              </a:rPr>
              <a:t>Political strategy, affect of policy decisions </a:t>
            </a:r>
          </a:p>
          <a:p>
            <a:pPr lvl="3"/>
            <a:endParaRPr lang="en-US" sz="1800" dirty="0">
              <a:solidFill>
                <a:schemeClr val="bg1"/>
              </a:solidFill>
              <a:latin typeface="Times New Roman" panose="02020603050405020304" pitchFamily="18" charset="0"/>
              <a:cs typeface="Times New Roman" panose="02020603050405020304" pitchFamily="18" charset="0"/>
            </a:endParaRPr>
          </a:p>
          <a:p>
            <a:pPr lvl="1"/>
            <a:r>
              <a:rPr lang="en-US" dirty="0">
                <a:solidFill>
                  <a:schemeClr val="bg1"/>
                </a:solidFill>
                <a:latin typeface="Times New Roman" panose="02020603050405020304" pitchFamily="18" charset="0"/>
                <a:cs typeface="Times New Roman" panose="02020603050405020304" pitchFamily="18" charset="0"/>
              </a:rPr>
              <a:t>Press Secretary – handle relations with the press </a:t>
            </a:r>
          </a:p>
          <a:p>
            <a:pPr lvl="2"/>
            <a:r>
              <a:rPr lang="en-US" sz="1800" dirty="0">
                <a:solidFill>
                  <a:schemeClr val="bg1"/>
                </a:solidFill>
                <a:latin typeface="Times New Roman" panose="02020603050405020304" pitchFamily="18" charset="0"/>
                <a:cs typeface="Times New Roman" panose="02020603050405020304" pitchFamily="18" charset="0"/>
              </a:rPr>
              <a:t>In charge of releasing information to the </a:t>
            </a:r>
            <a:r>
              <a:rPr lang="en-US" sz="1800" dirty="0">
                <a:solidFill>
                  <a:schemeClr val="bg1"/>
                </a:solidFill>
                <a:latin typeface="Times New Roman" panose="02020603050405020304" pitchFamily="18" charset="0"/>
                <a:cs typeface="Times New Roman" panose="02020603050405020304" pitchFamily="18" charset="0"/>
              </a:rPr>
              <a:t>Press</a:t>
            </a:r>
          </a:p>
          <a:p>
            <a:pPr lvl="2"/>
            <a:r>
              <a:rPr lang="en-US" sz="1800" dirty="0">
                <a:solidFill>
                  <a:schemeClr val="bg1"/>
                </a:solidFill>
                <a:latin typeface="Times New Roman" panose="02020603050405020304" pitchFamily="18" charset="0"/>
                <a:cs typeface="Times New Roman" panose="02020603050405020304" pitchFamily="18" charset="0"/>
              </a:rPr>
              <a:t>Responding to press inquiries relating to White House policy</a:t>
            </a:r>
            <a:endParaRPr lang="en-US" sz="1800" dirty="0">
              <a:solidFill>
                <a:schemeClr val="bg1"/>
              </a:solidFill>
              <a:latin typeface="Times New Roman" panose="02020603050405020304" pitchFamily="18" charset="0"/>
              <a:cs typeface="Times New Roman" panose="02020603050405020304" pitchFamily="18" charset="0"/>
            </a:endParaRPr>
          </a:p>
          <a:p>
            <a:pPr lvl="2"/>
            <a:endParaRPr lang="en-US" dirty="0">
              <a:latin typeface="Calibri" charset="0"/>
            </a:endParaRPr>
          </a:p>
          <a:p>
            <a:pPr lvl="1"/>
            <a:endParaRPr lang="en-US" sz="2000" dirty="0">
              <a:latin typeface="Calibri" charset="0"/>
            </a:endParaRPr>
          </a:p>
        </p:txBody>
      </p:sp>
      <p:pic>
        <p:nvPicPr>
          <p:cNvPr id="2" name="Picture 1"/>
          <p:cNvPicPr>
            <a:picLocks noChangeAspect="1"/>
          </p:cNvPicPr>
          <p:nvPr/>
        </p:nvPicPr>
        <p:blipFill>
          <a:blip r:embed="rId2"/>
          <a:stretch>
            <a:fillRect/>
          </a:stretch>
        </p:blipFill>
        <p:spPr>
          <a:xfrm>
            <a:off x="6964362" y="1397000"/>
            <a:ext cx="3703638" cy="2333625"/>
          </a:xfrm>
          <a:prstGeom prst="rect">
            <a:avLst/>
          </a:prstGeom>
        </p:spPr>
      </p:pic>
      <p:sp>
        <p:nvSpPr>
          <p:cNvPr id="3" name="TextBox 2"/>
          <p:cNvSpPr txBox="1"/>
          <p:nvPr/>
        </p:nvSpPr>
        <p:spPr>
          <a:xfrm>
            <a:off x="7706976" y="3958201"/>
            <a:ext cx="2757824" cy="1477328"/>
          </a:xfrm>
          <a:prstGeom prst="rect">
            <a:avLst/>
          </a:prstGeom>
          <a:noFill/>
        </p:spPr>
        <p:txBody>
          <a:bodyPr wrap="square" rtlCol="0">
            <a:spAutoFit/>
          </a:bodyPr>
          <a:lstStyle/>
          <a:p>
            <a:r>
              <a:rPr lang="en-US" dirty="0"/>
              <a:t>President Trump discussing policy with his son-in-law Jared Kushner and </a:t>
            </a:r>
            <a:r>
              <a:rPr lang="en-US" dirty="0" smtClean="0"/>
              <a:t>former Chief </a:t>
            </a:r>
            <a:r>
              <a:rPr lang="en-US" dirty="0"/>
              <a:t>of Staff John Kelly looking on.</a:t>
            </a:r>
            <a:endParaRPr lang="en-US" dirty="0"/>
          </a:p>
        </p:txBody>
      </p:sp>
    </p:spTree>
    <p:extLst>
      <p:ext uri="{BB962C8B-B14F-4D97-AF65-F5344CB8AC3E}">
        <p14:creationId xmlns:p14="http://schemas.microsoft.com/office/powerpoint/2010/main" val="122718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161698" y="0"/>
            <a:ext cx="11516496" cy="1507067"/>
          </a:xfrm>
        </p:spPr>
        <p:txBody>
          <a:bodyPr/>
          <a:lstStyle/>
          <a:p>
            <a:pPr eaLnBrk="1" hangingPunct="1"/>
            <a:r>
              <a:rPr lang="en-US" dirty="0">
                <a:latin typeface="Calibri" charset="0"/>
              </a:rPr>
              <a:t>Department of </a:t>
            </a:r>
            <a:r>
              <a:rPr lang="en-US" dirty="0" smtClean="0">
                <a:latin typeface="Calibri" charset="0"/>
              </a:rPr>
              <a:t>State, Treasury, &amp; Homeland Security</a:t>
            </a:r>
            <a:endParaRPr lang="en-US" dirty="0">
              <a:latin typeface="Calibri" charset="0"/>
            </a:endParaRPr>
          </a:p>
        </p:txBody>
      </p:sp>
      <p:sp>
        <p:nvSpPr>
          <p:cNvPr id="14339" name="Rectangle 5"/>
          <p:cNvSpPr>
            <a:spLocks noGrp="1" noChangeArrowheads="1"/>
          </p:cNvSpPr>
          <p:nvPr>
            <p:ph sz="half" idx="1"/>
          </p:nvPr>
        </p:nvSpPr>
        <p:spPr>
          <a:xfrm>
            <a:off x="161698" y="3766457"/>
            <a:ext cx="3124200" cy="2895600"/>
          </a:xfrm>
        </p:spPr>
        <p:txBody>
          <a:bodyPr>
            <a:normAutofit fontScale="92500" lnSpcReduction="20000"/>
          </a:bodyPr>
          <a:lstStyle/>
          <a:p>
            <a:pPr eaLnBrk="1" hangingPunct="1">
              <a:buFont typeface="Arial" panose="020B0604020202020204" pitchFamily="34" charset="0"/>
              <a:buChar char="•"/>
              <a:defRPr/>
            </a:pPr>
            <a:r>
              <a:rPr lang="en-US" altLang="en-US" dirty="0">
                <a:ea typeface="+mn-ea"/>
              </a:rPr>
              <a:t>Handles the foreign policy of the nation</a:t>
            </a:r>
          </a:p>
          <a:p>
            <a:pPr eaLnBrk="1" hangingPunct="1">
              <a:buFont typeface="Arial" panose="020B0604020202020204" pitchFamily="34" charset="0"/>
              <a:buChar char="•"/>
              <a:defRPr/>
            </a:pPr>
            <a:r>
              <a:rPr lang="en-US" altLang="en-US" dirty="0">
                <a:ea typeface="+mn-ea"/>
              </a:rPr>
              <a:t>Staffs embassies</a:t>
            </a:r>
          </a:p>
          <a:p>
            <a:pPr eaLnBrk="1" hangingPunct="1">
              <a:buFont typeface="Arial" panose="020B0604020202020204" pitchFamily="34" charset="0"/>
              <a:buChar char="•"/>
              <a:defRPr/>
            </a:pPr>
            <a:r>
              <a:rPr lang="en-US" altLang="en-US" dirty="0">
                <a:ea typeface="+mn-ea"/>
              </a:rPr>
              <a:t>Analyzes data about American interests in other nations</a:t>
            </a:r>
          </a:p>
          <a:p>
            <a:pPr eaLnBrk="1" hangingPunct="1">
              <a:buFont typeface="Arial" panose="020B0604020202020204" pitchFamily="34" charset="0"/>
              <a:buChar char="•"/>
              <a:defRPr/>
            </a:pPr>
            <a:r>
              <a:rPr lang="en-US" altLang="en-US" dirty="0">
                <a:ea typeface="+mn-ea"/>
              </a:rPr>
              <a:t>Speaks for the United States at the United Nations</a:t>
            </a:r>
          </a:p>
          <a:p>
            <a:pPr eaLnBrk="1" hangingPunct="1">
              <a:buFont typeface="Arial" panose="020B0604020202020204" pitchFamily="34" charset="0"/>
              <a:buChar char="•"/>
              <a:defRPr/>
            </a:pPr>
            <a:endParaRPr lang="en-US" altLang="en-US" dirty="0">
              <a:ea typeface="+mn-ea"/>
            </a:endParaRPr>
          </a:p>
        </p:txBody>
      </p:sp>
      <p:pic>
        <p:nvPicPr>
          <p:cNvPr id="16388"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7991" y="1371600"/>
            <a:ext cx="2209800" cy="2209800"/>
          </a:xfrm>
        </p:spPr>
      </p:pic>
      <p:pic>
        <p:nvPicPr>
          <p:cNvPr id="163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1960" y="1371600"/>
            <a:ext cx="2209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3679689"/>
            <a:ext cx="3292475" cy="361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255" y="1371600"/>
            <a:ext cx="212480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5"/>
          <p:cNvSpPr txBox="1">
            <a:spLocks noChangeArrowheads="1"/>
          </p:cNvSpPr>
          <p:nvPr/>
        </p:nvSpPr>
        <p:spPr>
          <a:xfrm>
            <a:off x="8351521" y="4284617"/>
            <a:ext cx="3627603" cy="1515292"/>
          </a:xfrm>
          <a:prstGeom prst="rect">
            <a:avLst/>
          </a:prstGeom>
        </p:spPr>
        <p:txBody>
          <a:bodyPr vert="horz" lIns="91440" tIns="45720" rIns="91440" bIns="45720" rtlCol="0" anchor="ctr">
            <a:normAutofit fontScale="77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Arial" panose="020B0604020202020204" pitchFamily="34" charset="0"/>
              <a:buChar char="•"/>
            </a:pPr>
            <a:r>
              <a:rPr lang="en-US" dirty="0" smtClean="0">
                <a:solidFill>
                  <a:schemeClr val="bg1"/>
                </a:solidFill>
                <a:latin typeface="Calibri" charset="0"/>
              </a:rPr>
              <a:t>Charged with protecting the security of America’s borders, shores, land and the safety of its people</a:t>
            </a:r>
          </a:p>
          <a:p>
            <a:pPr>
              <a:buFont typeface="Arial" panose="020B0604020202020204" pitchFamily="34" charset="0"/>
              <a:buChar char="•"/>
            </a:pPr>
            <a:r>
              <a:rPr lang="en-US" dirty="0" smtClean="0">
                <a:solidFill>
                  <a:schemeClr val="bg1"/>
                </a:solidFill>
                <a:latin typeface="Calibri" charset="0"/>
              </a:rPr>
              <a:t>Newest department created in 2002 after September 11, 2001</a:t>
            </a: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a:latin typeface="Calibri" charset="0"/>
            </a:endParaRPr>
          </a:p>
        </p:txBody>
      </p:sp>
    </p:spTree>
    <p:extLst>
      <p:ext uri="{BB962C8B-B14F-4D97-AF65-F5344CB8AC3E}">
        <p14:creationId xmlns:p14="http://schemas.microsoft.com/office/powerpoint/2010/main" val="209355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1696675" y="-203494"/>
            <a:ext cx="8229600" cy="1143000"/>
          </a:xfrm>
        </p:spPr>
        <p:txBody>
          <a:bodyPr/>
          <a:lstStyle/>
          <a:p>
            <a:pPr eaLnBrk="1" hangingPunct="1"/>
            <a:r>
              <a:rPr lang="en-US" dirty="0">
                <a:latin typeface="Calibri" charset="0"/>
              </a:rPr>
              <a:t>Department of Justice &amp; Defense</a:t>
            </a:r>
          </a:p>
        </p:txBody>
      </p:sp>
      <p:sp>
        <p:nvSpPr>
          <p:cNvPr id="18435" name="Rectangle 5"/>
          <p:cNvSpPr>
            <a:spLocks noGrp="1" noChangeArrowheads="1"/>
          </p:cNvSpPr>
          <p:nvPr>
            <p:ph sz="half" idx="1"/>
          </p:nvPr>
        </p:nvSpPr>
        <p:spPr>
          <a:xfrm>
            <a:off x="1696675" y="3521077"/>
            <a:ext cx="3124200" cy="3092450"/>
          </a:xfrm>
        </p:spPr>
        <p:txBody>
          <a:bodyPr>
            <a:normAutofit/>
          </a:bodyPr>
          <a:lstStyle/>
          <a:p>
            <a:pPr eaLnBrk="1" hangingPunct="1">
              <a:lnSpc>
                <a:spcPct val="80000"/>
              </a:lnSpc>
            </a:pPr>
            <a:r>
              <a:rPr lang="en-US" sz="2200" dirty="0">
                <a:solidFill>
                  <a:schemeClr val="bg1"/>
                </a:solidFill>
                <a:latin typeface="Calibri" charset="0"/>
              </a:rPr>
              <a:t>Oversees the nation’s legal </a:t>
            </a:r>
            <a:r>
              <a:rPr lang="en-US" sz="2200" dirty="0" smtClean="0">
                <a:solidFill>
                  <a:schemeClr val="bg1"/>
                </a:solidFill>
                <a:latin typeface="Calibri" charset="0"/>
              </a:rPr>
              <a:t>affairs</a:t>
            </a:r>
            <a:endParaRPr lang="en-US" sz="2200" dirty="0">
              <a:solidFill>
                <a:schemeClr val="bg1"/>
              </a:solidFill>
              <a:latin typeface="Calibri" charset="0"/>
            </a:endParaRPr>
          </a:p>
          <a:p>
            <a:pPr eaLnBrk="1" hangingPunct="1">
              <a:lnSpc>
                <a:spcPct val="80000"/>
              </a:lnSpc>
            </a:pPr>
            <a:r>
              <a:rPr lang="en-US" sz="2200" dirty="0">
                <a:solidFill>
                  <a:schemeClr val="bg1"/>
                </a:solidFill>
                <a:latin typeface="Calibri" charset="0"/>
              </a:rPr>
              <a:t>Supervises the agencies that serve as the nation’s police and prison system </a:t>
            </a:r>
          </a:p>
          <a:p>
            <a:pPr eaLnBrk="1" hangingPunct="1">
              <a:lnSpc>
                <a:spcPct val="80000"/>
              </a:lnSpc>
            </a:pPr>
            <a:r>
              <a:rPr lang="en-US" sz="2200" dirty="0">
                <a:solidFill>
                  <a:schemeClr val="bg1"/>
                </a:solidFill>
                <a:latin typeface="Calibri" charset="0"/>
              </a:rPr>
              <a:t>Enforces antitrust laws</a:t>
            </a:r>
          </a:p>
        </p:txBody>
      </p:sp>
      <p:pic>
        <p:nvPicPr>
          <p:cNvPr id="20484"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47455" y="1189684"/>
            <a:ext cx="2200275" cy="2201862"/>
          </a:xfrm>
        </p:spPr>
      </p:pic>
      <p:pic>
        <p:nvPicPr>
          <p:cNvPr id="2048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2681" y="1169046"/>
            <a:ext cx="2398713"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7538" y="3767139"/>
            <a:ext cx="3429000" cy="284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19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hn F. Kennedy Jnr. under the Resolute Desk – Iconic 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917" y="4282424"/>
            <a:ext cx="1215283" cy="1399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sident Reagan's Address at the Brandenburg Gate In Berli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 y="5700058"/>
            <a:ext cx="2093999" cy="11344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ixon resigns - HI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61" y="4283650"/>
            <a:ext cx="2485426" cy="13980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Woman Who Swore In LBJ After JFK's Assassination | 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577" y="4282424"/>
            <a:ext cx="1790987" cy="13992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sident Ford Smokes Pipe at Desk in Oval Office Photo Print for Sa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4365" y="4282424"/>
            <a:ext cx="1764668" cy="13992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Jimmy Carter Brokered a Hard-Won Peace Deal Between Israel and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4910" y="4282424"/>
            <a:ext cx="2217090" cy="13984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o is Ruth Bader Ginsburg, America's real Wonderwoman and th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6295" y="5700058"/>
            <a:ext cx="2086972" cy="11205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eorge H.W. Bush, 41st president of the United States, dies at 94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1629" y="5706442"/>
            <a:ext cx="2086972" cy="112804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eorge W. Bush Declares Mission Accomplished - HISTOR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0961" y="5713901"/>
            <a:ext cx="2071996" cy="112058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Obama's farewell speech will be first presidential address to be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00651" y="5713901"/>
            <a:ext cx="1966074" cy="110674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rump on a nationwide lockdown: 'I don't think we'll ever find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04419" y="5709920"/>
            <a:ext cx="1687581" cy="112456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resident Herbert Hoover's Economic Polici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5503" y="2656260"/>
            <a:ext cx="2609634" cy="157338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alvin Coolidge Resource Guide: Bibliography (Virtual Programs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9200" y="2656260"/>
            <a:ext cx="1318407" cy="158208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rt Smith Series: Babe Ruth and President Warren Harding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8788" y="2644976"/>
            <a:ext cx="2361055" cy="157403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Harry S. Truman - Wiki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10472" y="2656260"/>
            <a:ext cx="1781528" cy="161164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60 Years Ago, Eisenhower Proposes NASA to Congress | NA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36" y="4282425"/>
            <a:ext cx="2487603" cy="1399277"/>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Fireside Chat or Fireside Lies | Envisioning The American Drea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83033" y="2656260"/>
            <a:ext cx="2421561" cy="160172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Edith Wilson: The First, First Lady President - Biography"/>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36" y="2629350"/>
            <a:ext cx="1266826" cy="15896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9936" y="130999"/>
            <a:ext cx="5010759" cy="2337881"/>
          </a:xfrm>
        </p:spPr>
        <p:txBody>
          <a:bodyPr>
            <a:normAutofit/>
          </a:bodyPr>
          <a:lstStyle/>
          <a:p>
            <a:r>
              <a:rPr lang="en-US" sz="3200" dirty="0" smtClean="0">
                <a:solidFill>
                  <a:schemeClr val="bg1"/>
                </a:solidFill>
              </a:rPr>
              <a:t>The Presidents of the 20</a:t>
            </a:r>
            <a:r>
              <a:rPr lang="en-US" sz="3200" baseline="30000" dirty="0" smtClean="0">
                <a:solidFill>
                  <a:schemeClr val="bg1"/>
                </a:solidFill>
              </a:rPr>
              <a:t>th</a:t>
            </a:r>
            <a:r>
              <a:rPr lang="en-US" sz="3200" dirty="0" smtClean="0">
                <a:solidFill>
                  <a:schemeClr val="bg1"/>
                </a:solidFill>
              </a:rPr>
              <a:t> and 21</a:t>
            </a:r>
            <a:r>
              <a:rPr lang="en-US" sz="3200" baseline="30000" dirty="0" smtClean="0">
                <a:solidFill>
                  <a:schemeClr val="bg1"/>
                </a:solidFill>
              </a:rPr>
              <a:t>st</a:t>
            </a:r>
            <a:r>
              <a:rPr lang="en-US" sz="3200" dirty="0" smtClean="0">
                <a:solidFill>
                  <a:schemeClr val="bg1"/>
                </a:solidFill>
              </a:rPr>
              <a:t> Centuries are Recognized here.</a:t>
            </a:r>
            <a:endParaRPr lang="en-US" sz="3200" dirty="0">
              <a:solidFill>
                <a:schemeClr val="bg1"/>
              </a:solidFill>
            </a:endParaRPr>
          </a:p>
        </p:txBody>
      </p:sp>
      <p:pic>
        <p:nvPicPr>
          <p:cNvPr id="1076" name="Picture 52" descr="Portly President Taft threw his weight behind early obesity care ..."/>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55225" y="1198716"/>
            <a:ext cx="2136775" cy="1424517"/>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American History: Teddy Roosevelt Exercises US Power Around the Worl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40319" y="1209203"/>
            <a:ext cx="2334591" cy="1403542"/>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William McKinley Was a Great President - POLITICO Magazin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01010" y="1209203"/>
            <a:ext cx="2499152" cy="14035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0695" y="561515"/>
            <a:ext cx="7100185" cy="369332"/>
          </a:xfrm>
          <a:prstGeom prst="rect">
            <a:avLst/>
          </a:prstGeom>
          <a:noFill/>
        </p:spPr>
        <p:txBody>
          <a:bodyPr wrap="square" rtlCol="0">
            <a:spAutoFit/>
          </a:bodyPr>
          <a:lstStyle/>
          <a:p>
            <a:r>
              <a:rPr lang="en-US" dirty="0" smtClean="0">
                <a:solidFill>
                  <a:schemeClr val="bg1"/>
                </a:solidFill>
              </a:rPr>
              <a:t>How many can you identify?  What did they contribute to our nation?</a:t>
            </a:r>
            <a:endParaRPr lang="en-US" dirty="0">
              <a:solidFill>
                <a:schemeClr val="bg1"/>
              </a:solidFill>
            </a:endParaRPr>
          </a:p>
        </p:txBody>
      </p:sp>
    </p:spTree>
    <p:extLst>
      <p:ext uri="{BB962C8B-B14F-4D97-AF65-F5344CB8AC3E}">
        <p14:creationId xmlns:p14="http://schemas.microsoft.com/office/powerpoint/2010/main" val="1859440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71563" y="0"/>
            <a:ext cx="8499157" cy="1059755"/>
          </a:xfrm>
        </p:spPr>
        <p:txBody>
          <a:bodyPr>
            <a:normAutofit/>
          </a:bodyPr>
          <a:lstStyle/>
          <a:p>
            <a:pPr eaLnBrk="1" hangingPunct="1"/>
            <a:r>
              <a:rPr lang="en-US" dirty="0">
                <a:latin typeface="Calibri" charset="0"/>
              </a:rPr>
              <a:t>Department of Interior &amp; Agriculture</a:t>
            </a:r>
          </a:p>
        </p:txBody>
      </p:sp>
      <p:sp>
        <p:nvSpPr>
          <p:cNvPr id="22531" name="Rectangle 4"/>
          <p:cNvSpPr>
            <a:spLocks noGrp="1" noChangeArrowheads="1"/>
          </p:cNvSpPr>
          <p:nvPr>
            <p:ph sz="half" idx="1"/>
          </p:nvPr>
        </p:nvSpPr>
        <p:spPr>
          <a:xfrm>
            <a:off x="1876426" y="4114801"/>
            <a:ext cx="2847975" cy="2525713"/>
          </a:xfrm>
        </p:spPr>
        <p:txBody>
          <a:bodyPr>
            <a:normAutofit fontScale="92500" lnSpcReduction="10000"/>
          </a:bodyPr>
          <a:lstStyle/>
          <a:p>
            <a:pPr eaLnBrk="1" hangingPunct="1">
              <a:buFont typeface="Arial" panose="020B0604020202020204" pitchFamily="34" charset="0"/>
              <a:buChar char="•"/>
              <a:defRPr/>
            </a:pPr>
            <a:r>
              <a:rPr lang="en-US" altLang="en-US" dirty="0">
                <a:solidFill>
                  <a:schemeClr val="bg1"/>
                </a:solidFill>
                <a:ea typeface="+mn-ea"/>
              </a:rPr>
              <a:t>Protects the public lands and natural resources throughout the United </a:t>
            </a:r>
            <a:r>
              <a:rPr lang="en-US" altLang="en-US" dirty="0" smtClean="0">
                <a:solidFill>
                  <a:schemeClr val="bg1"/>
                </a:solidFill>
                <a:ea typeface="+mn-ea"/>
              </a:rPr>
              <a:t>States</a:t>
            </a:r>
            <a:endParaRPr lang="en-US" altLang="en-US" dirty="0">
              <a:solidFill>
                <a:schemeClr val="bg1"/>
              </a:solidFill>
              <a:ea typeface="+mn-ea"/>
            </a:endParaRPr>
          </a:p>
          <a:p>
            <a:pPr eaLnBrk="1" hangingPunct="1">
              <a:buFont typeface="Arial" panose="020B0604020202020204" pitchFamily="34" charset="0"/>
              <a:buChar char="•"/>
              <a:defRPr/>
            </a:pPr>
            <a:r>
              <a:rPr lang="en-US" altLang="en-US" dirty="0">
                <a:solidFill>
                  <a:schemeClr val="bg1"/>
                </a:solidFill>
                <a:ea typeface="+mn-ea"/>
              </a:rPr>
              <a:t>Oversees relationships with American Indian nations</a:t>
            </a:r>
          </a:p>
        </p:txBody>
      </p:sp>
      <p:pic>
        <p:nvPicPr>
          <p:cNvPr id="22532"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81200" y="1504950"/>
            <a:ext cx="2438400" cy="2438400"/>
          </a:xfrm>
        </p:spPr>
      </p:pic>
      <p:pic>
        <p:nvPicPr>
          <p:cNvPr id="225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6134" y="1504950"/>
            <a:ext cx="2473325" cy="24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5"/>
          <p:cNvSpPr txBox="1">
            <a:spLocks noChangeArrowheads="1"/>
          </p:cNvSpPr>
          <p:nvPr/>
        </p:nvSpPr>
        <p:spPr bwMode="auto">
          <a:xfrm>
            <a:off x="6405200" y="4114801"/>
            <a:ext cx="3022600" cy="252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a:lnSpc>
                <a:spcPct val="80000"/>
              </a:lnSpc>
              <a:spcBef>
                <a:spcPct val="20000"/>
              </a:spcBef>
              <a:buFont typeface="Arial" charset="0"/>
              <a:buChar char="•"/>
            </a:pPr>
            <a:r>
              <a:rPr lang="en-US" sz="1900" dirty="0">
                <a:solidFill>
                  <a:schemeClr val="bg1"/>
                </a:solidFill>
              </a:rPr>
              <a:t>Helps farmers improve incomes and production for home and abroad</a:t>
            </a:r>
          </a:p>
          <a:p>
            <a:pPr marL="342900" indent="-342900">
              <a:lnSpc>
                <a:spcPct val="80000"/>
              </a:lnSpc>
              <a:spcBef>
                <a:spcPct val="20000"/>
              </a:spcBef>
              <a:buFont typeface="Arial" charset="0"/>
              <a:buChar char="•"/>
            </a:pPr>
            <a:endParaRPr lang="en-US" sz="1900" dirty="0">
              <a:solidFill>
                <a:schemeClr val="bg1"/>
              </a:solidFill>
            </a:endParaRPr>
          </a:p>
          <a:p>
            <a:pPr marL="342900" indent="-342900">
              <a:lnSpc>
                <a:spcPct val="80000"/>
              </a:lnSpc>
              <a:spcBef>
                <a:spcPct val="20000"/>
              </a:spcBef>
              <a:buFont typeface="Arial" charset="0"/>
              <a:buChar char="•"/>
            </a:pPr>
            <a:r>
              <a:rPr lang="en-US" sz="1900" dirty="0">
                <a:solidFill>
                  <a:schemeClr val="bg1"/>
                </a:solidFill>
              </a:rPr>
              <a:t>Develops conservation programs</a:t>
            </a:r>
          </a:p>
          <a:p>
            <a:pPr marL="342900" indent="-342900">
              <a:lnSpc>
                <a:spcPct val="80000"/>
              </a:lnSpc>
              <a:spcBef>
                <a:spcPct val="20000"/>
              </a:spcBef>
              <a:buFont typeface="Arial" charset="0"/>
              <a:buChar char="•"/>
            </a:pPr>
            <a:endParaRPr lang="en-US" sz="1900" dirty="0">
              <a:solidFill>
                <a:schemeClr val="bg1"/>
              </a:solidFill>
            </a:endParaRPr>
          </a:p>
          <a:p>
            <a:pPr marL="342900" indent="-342900">
              <a:lnSpc>
                <a:spcPct val="80000"/>
              </a:lnSpc>
              <a:spcBef>
                <a:spcPct val="20000"/>
              </a:spcBef>
              <a:buFont typeface="Arial" charset="0"/>
              <a:buChar char="•"/>
            </a:pPr>
            <a:r>
              <a:rPr lang="en-US" sz="1900" dirty="0">
                <a:solidFill>
                  <a:schemeClr val="bg1"/>
                </a:solidFill>
              </a:rPr>
              <a:t>Safeguards the nation’s food supply</a:t>
            </a:r>
          </a:p>
        </p:txBody>
      </p:sp>
    </p:spTree>
    <p:extLst>
      <p:ext uri="{BB962C8B-B14F-4D97-AF65-F5344CB8AC3E}">
        <p14:creationId xmlns:p14="http://schemas.microsoft.com/office/powerpoint/2010/main" val="3838292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1407024" y="-163045"/>
            <a:ext cx="8534400" cy="1507067"/>
          </a:xfrm>
        </p:spPr>
        <p:txBody>
          <a:bodyPr/>
          <a:lstStyle/>
          <a:p>
            <a:pPr eaLnBrk="1" hangingPunct="1"/>
            <a:r>
              <a:rPr lang="en-US" dirty="0">
                <a:latin typeface="Calibri" charset="0"/>
              </a:rPr>
              <a:t>Department of Commerce &amp; Labor</a:t>
            </a:r>
          </a:p>
        </p:txBody>
      </p:sp>
      <p:sp>
        <p:nvSpPr>
          <p:cNvPr id="26627" name="Rectangle 5"/>
          <p:cNvSpPr>
            <a:spLocks noGrp="1" noChangeArrowheads="1"/>
          </p:cNvSpPr>
          <p:nvPr>
            <p:ph sz="half" idx="1"/>
          </p:nvPr>
        </p:nvSpPr>
        <p:spPr>
          <a:xfrm>
            <a:off x="1819275" y="3827735"/>
            <a:ext cx="2514600" cy="2620962"/>
          </a:xfrm>
        </p:spPr>
        <p:txBody>
          <a:bodyPr>
            <a:normAutofit/>
          </a:bodyPr>
          <a:lstStyle/>
          <a:p>
            <a:pPr eaLnBrk="1" hangingPunct="1">
              <a:buFont typeface="Arial" panose="020B0604020202020204" pitchFamily="34" charset="0"/>
              <a:buChar char="•"/>
              <a:defRPr/>
            </a:pPr>
            <a:r>
              <a:rPr lang="en-US" altLang="en-US" dirty="0">
                <a:solidFill>
                  <a:schemeClr val="bg1"/>
                </a:solidFill>
                <a:ea typeface="+mn-ea"/>
              </a:rPr>
              <a:t>Promotes and protects the industrial and commercial parts of the </a:t>
            </a:r>
            <a:r>
              <a:rPr lang="en-US" altLang="en-US" dirty="0" smtClean="0">
                <a:solidFill>
                  <a:schemeClr val="bg1"/>
                </a:solidFill>
                <a:ea typeface="+mn-ea"/>
              </a:rPr>
              <a:t>economy</a:t>
            </a:r>
            <a:endParaRPr lang="en-US" altLang="en-US" dirty="0">
              <a:solidFill>
                <a:schemeClr val="bg1"/>
              </a:solidFill>
              <a:ea typeface="+mn-ea"/>
            </a:endParaRPr>
          </a:p>
          <a:p>
            <a:pPr eaLnBrk="1" hangingPunct="1">
              <a:buFont typeface="Arial" panose="020B0604020202020204" pitchFamily="34" charset="0"/>
              <a:buChar char="•"/>
              <a:defRPr/>
            </a:pPr>
            <a:r>
              <a:rPr lang="en-US" altLang="en-US" dirty="0">
                <a:solidFill>
                  <a:schemeClr val="bg1"/>
                </a:solidFill>
                <a:ea typeface="+mn-ea"/>
              </a:rPr>
              <a:t>Carries out the census</a:t>
            </a:r>
          </a:p>
        </p:txBody>
      </p:sp>
      <p:pic>
        <p:nvPicPr>
          <p:cNvPr id="24580"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002631" y="1344022"/>
            <a:ext cx="2147888" cy="2147887"/>
          </a:xfrm>
        </p:spPr>
      </p:pic>
      <p:pic>
        <p:nvPicPr>
          <p:cNvPr id="2458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5259" y="1344022"/>
            <a:ext cx="2198688" cy="220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259" y="3941173"/>
            <a:ext cx="28384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2886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7086" y="169334"/>
            <a:ext cx="11982993" cy="1507067"/>
          </a:xfrm>
        </p:spPr>
        <p:txBody>
          <a:bodyPr rtlCol="0">
            <a:normAutofit/>
          </a:bodyPr>
          <a:lstStyle/>
          <a:p>
            <a:pPr>
              <a:defRPr/>
            </a:pPr>
            <a:r>
              <a:rPr lang="en-US" sz="3200" dirty="0"/>
              <a:t>Department of Health and </a:t>
            </a:r>
            <a:br>
              <a:rPr lang="en-US" sz="3200" dirty="0"/>
            </a:br>
            <a:r>
              <a:rPr lang="en-US" sz="3200" dirty="0"/>
              <a:t>Human Services &amp; Housing and Urban Development</a:t>
            </a:r>
          </a:p>
        </p:txBody>
      </p:sp>
      <p:sp>
        <p:nvSpPr>
          <p:cNvPr id="30723" name="Rectangle 4"/>
          <p:cNvSpPr>
            <a:spLocks noGrp="1" noChangeArrowheads="1"/>
          </p:cNvSpPr>
          <p:nvPr>
            <p:ph sz="half" idx="1"/>
          </p:nvPr>
        </p:nvSpPr>
        <p:spPr>
          <a:xfrm>
            <a:off x="914400" y="3800476"/>
            <a:ext cx="2819400" cy="2698750"/>
          </a:xfrm>
        </p:spPr>
        <p:txBody>
          <a:bodyPr>
            <a:normAutofit/>
          </a:bodyPr>
          <a:lstStyle/>
          <a:p>
            <a:pPr eaLnBrk="1" hangingPunct="1">
              <a:buFont typeface="Arial" panose="020B0604020202020204" pitchFamily="34" charset="0"/>
              <a:buChar char="•"/>
              <a:defRPr/>
            </a:pPr>
            <a:r>
              <a:rPr lang="en-US" altLang="en-US" dirty="0">
                <a:solidFill>
                  <a:schemeClr val="bg1"/>
                </a:solidFill>
                <a:ea typeface="+mn-ea"/>
              </a:rPr>
              <a:t>Oversees programs concerned with health and social services of the American </a:t>
            </a:r>
            <a:r>
              <a:rPr lang="en-US" altLang="en-US" dirty="0" smtClean="0">
                <a:solidFill>
                  <a:schemeClr val="bg1"/>
                </a:solidFill>
                <a:ea typeface="+mn-ea"/>
              </a:rPr>
              <a:t>people</a:t>
            </a:r>
            <a:endParaRPr lang="en-US" altLang="en-US" dirty="0">
              <a:solidFill>
                <a:schemeClr val="bg1"/>
              </a:solidFill>
              <a:ea typeface="+mn-ea"/>
            </a:endParaRPr>
          </a:p>
          <a:p>
            <a:pPr eaLnBrk="1" hangingPunct="1">
              <a:buFont typeface="Arial" panose="020B0604020202020204" pitchFamily="34" charset="0"/>
              <a:buChar char="•"/>
              <a:defRPr/>
            </a:pPr>
            <a:r>
              <a:rPr lang="en-US" altLang="en-US" dirty="0">
                <a:solidFill>
                  <a:schemeClr val="bg1"/>
                </a:solidFill>
                <a:ea typeface="+mn-ea"/>
              </a:rPr>
              <a:t>Manages federal Medicare and Medicaid </a:t>
            </a:r>
          </a:p>
        </p:txBody>
      </p:sp>
      <p:pic>
        <p:nvPicPr>
          <p:cNvPr id="26628"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14400" y="1508397"/>
            <a:ext cx="2147888" cy="2147888"/>
          </a:xfrm>
        </p:spPr>
      </p:pic>
      <p:pic>
        <p:nvPicPr>
          <p:cNvPr id="2662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8582" y="1508397"/>
            <a:ext cx="2133600" cy="213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8582" y="3800476"/>
            <a:ext cx="2609850"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6242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327160" y="124338"/>
            <a:ext cx="11342325" cy="1507067"/>
          </a:xfrm>
        </p:spPr>
        <p:txBody>
          <a:bodyPr>
            <a:normAutofit/>
          </a:bodyPr>
          <a:lstStyle/>
          <a:p>
            <a:pPr eaLnBrk="1" hangingPunct="1"/>
            <a:r>
              <a:rPr lang="en-US" dirty="0">
                <a:latin typeface="Calibri" charset="0"/>
              </a:rPr>
              <a:t>Department of Transportation and Energy</a:t>
            </a:r>
          </a:p>
        </p:txBody>
      </p:sp>
      <p:sp>
        <p:nvSpPr>
          <p:cNvPr id="34819" name="Rectangle 5"/>
          <p:cNvSpPr>
            <a:spLocks noGrp="1" noChangeArrowheads="1"/>
          </p:cNvSpPr>
          <p:nvPr>
            <p:ph sz="half" idx="1"/>
          </p:nvPr>
        </p:nvSpPr>
        <p:spPr>
          <a:xfrm>
            <a:off x="1752600" y="3551238"/>
            <a:ext cx="3200400" cy="3001962"/>
          </a:xfrm>
        </p:spPr>
        <p:txBody>
          <a:bodyPr>
            <a:normAutofit/>
          </a:bodyPr>
          <a:lstStyle/>
          <a:p>
            <a:pPr eaLnBrk="1" hangingPunct="1">
              <a:lnSpc>
                <a:spcPct val="80000"/>
              </a:lnSpc>
            </a:pPr>
            <a:r>
              <a:rPr lang="en-US" dirty="0">
                <a:solidFill>
                  <a:schemeClr val="bg1"/>
                </a:solidFill>
                <a:latin typeface="Calibri" charset="0"/>
              </a:rPr>
              <a:t>Regulates America’s transportation needs, policies and </a:t>
            </a:r>
            <a:r>
              <a:rPr lang="en-US" dirty="0" smtClean="0">
                <a:solidFill>
                  <a:schemeClr val="bg1"/>
                </a:solidFill>
                <a:latin typeface="Calibri" charset="0"/>
              </a:rPr>
              <a:t>planning</a:t>
            </a:r>
            <a:endParaRPr lang="en-US" dirty="0">
              <a:solidFill>
                <a:schemeClr val="bg1"/>
              </a:solidFill>
              <a:latin typeface="Calibri" charset="0"/>
            </a:endParaRPr>
          </a:p>
          <a:p>
            <a:pPr eaLnBrk="1" hangingPunct="1">
              <a:lnSpc>
                <a:spcPct val="80000"/>
              </a:lnSpc>
            </a:pPr>
            <a:r>
              <a:rPr lang="en-US" dirty="0">
                <a:solidFill>
                  <a:schemeClr val="bg1"/>
                </a:solidFill>
                <a:latin typeface="Calibri" charset="0"/>
              </a:rPr>
              <a:t>Works to ensure safe, efficient, and convenient land, sea, rail, and air transportation including monitoring inland waterways and highways</a:t>
            </a:r>
          </a:p>
        </p:txBody>
      </p:sp>
      <p:pic>
        <p:nvPicPr>
          <p:cNvPr id="28676"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51026" y="1417639"/>
            <a:ext cx="2017713" cy="2014537"/>
          </a:xfrm>
        </p:spPr>
      </p:pic>
      <p:pic>
        <p:nvPicPr>
          <p:cNvPr id="286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6813" y="1352278"/>
            <a:ext cx="2363788"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1" y="3860800"/>
            <a:ext cx="2462213" cy="259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0769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453231" y="93133"/>
            <a:ext cx="10928871" cy="1507067"/>
          </a:xfrm>
        </p:spPr>
        <p:txBody>
          <a:bodyPr>
            <a:normAutofit/>
          </a:bodyPr>
          <a:lstStyle/>
          <a:p>
            <a:pPr eaLnBrk="1" hangingPunct="1"/>
            <a:r>
              <a:rPr lang="en-US" dirty="0">
                <a:latin typeface="Calibri" charset="0"/>
              </a:rPr>
              <a:t>Department of Education &amp; Veteran Affairs</a:t>
            </a:r>
          </a:p>
        </p:txBody>
      </p:sp>
      <p:sp>
        <p:nvSpPr>
          <p:cNvPr id="38915" name="Rectangle 5"/>
          <p:cNvSpPr>
            <a:spLocks noGrp="1" noChangeArrowheads="1"/>
          </p:cNvSpPr>
          <p:nvPr>
            <p:ph sz="half" idx="1"/>
          </p:nvPr>
        </p:nvSpPr>
        <p:spPr>
          <a:xfrm>
            <a:off x="1523999" y="3729038"/>
            <a:ext cx="4319451" cy="3154362"/>
          </a:xfrm>
        </p:spPr>
        <p:txBody>
          <a:bodyPr>
            <a:noAutofit/>
          </a:bodyPr>
          <a:lstStyle/>
          <a:p>
            <a:pPr eaLnBrk="1" hangingPunct="1">
              <a:lnSpc>
                <a:spcPct val="90000"/>
              </a:lnSpc>
              <a:buFont typeface="Arial" panose="020B0604020202020204" pitchFamily="34" charset="0"/>
              <a:buChar char="•"/>
              <a:defRPr/>
            </a:pPr>
            <a:r>
              <a:rPr lang="en-US" altLang="en-US" sz="1800" dirty="0">
                <a:solidFill>
                  <a:schemeClr val="bg1"/>
                </a:solidFill>
              </a:rPr>
              <a:t>Establishes policy for, administers and coordinates most federal assistance to education, collects data on US schools, and enforces federal educational laws regarding privacy and civil </a:t>
            </a:r>
            <a:r>
              <a:rPr lang="en-US" altLang="en-US" sz="1800" dirty="0" smtClean="0">
                <a:solidFill>
                  <a:schemeClr val="bg1"/>
                </a:solidFill>
              </a:rPr>
              <a:t>rights</a:t>
            </a:r>
            <a:endParaRPr lang="en-US" altLang="en-US" sz="1800" dirty="0">
              <a:solidFill>
                <a:schemeClr val="bg1"/>
              </a:solidFill>
            </a:endParaRPr>
          </a:p>
          <a:p>
            <a:pPr eaLnBrk="1" hangingPunct="1">
              <a:lnSpc>
                <a:spcPct val="90000"/>
              </a:lnSpc>
              <a:buFont typeface="Arial" panose="020B0604020202020204" pitchFamily="34" charset="0"/>
              <a:buChar char="•"/>
              <a:defRPr/>
            </a:pPr>
            <a:r>
              <a:rPr lang="en-US" altLang="en-US" sz="1800" dirty="0">
                <a:solidFill>
                  <a:schemeClr val="bg1"/>
                </a:solidFill>
              </a:rPr>
              <a:t>Its mission is: to promote student achievement and preparation for global competitiveness by fostering educational excellence and ensuring equal access</a:t>
            </a:r>
          </a:p>
        </p:txBody>
      </p:sp>
      <p:pic>
        <p:nvPicPr>
          <p:cNvPr id="30724"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05000" y="1417638"/>
            <a:ext cx="2514600" cy="2133600"/>
          </a:xfrm>
        </p:spPr>
      </p:pic>
      <p:pic>
        <p:nvPicPr>
          <p:cNvPr id="307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4276" y="1422400"/>
            <a:ext cx="2125663" cy="212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4276" y="3833178"/>
            <a:ext cx="2586037" cy="282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66197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09575" y="93133"/>
            <a:ext cx="8534400" cy="1507067"/>
          </a:xfrm>
        </p:spPr>
        <p:txBody>
          <a:bodyPr>
            <a:normAutofit fontScale="90000"/>
          </a:bodyPr>
          <a:lstStyle/>
          <a:p>
            <a:r>
              <a:rPr lang="en-US" dirty="0">
                <a:latin typeface="Calibri" charset="0"/>
              </a:rPr>
              <a:t>Other </a:t>
            </a:r>
            <a:r>
              <a:rPr lang="en-US" dirty="0" smtClean="0">
                <a:latin typeface="Calibri" charset="0"/>
              </a:rPr>
              <a:t>Agencies working within the Executive Branch include the following:</a:t>
            </a:r>
            <a:endParaRPr lang="en-US" dirty="0">
              <a:latin typeface="Calibri" charset="0"/>
            </a:endParaRPr>
          </a:p>
        </p:txBody>
      </p:sp>
      <p:sp>
        <p:nvSpPr>
          <p:cNvPr id="32771" name="Content Placeholder 2"/>
          <p:cNvSpPr>
            <a:spLocks noGrp="1"/>
          </p:cNvSpPr>
          <p:nvPr>
            <p:ph sz="half" idx="1"/>
          </p:nvPr>
        </p:nvSpPr>
        <p:spPr>
          <a:xfrm>
            <a:off x="1981200" y="1600200"/>
            <a:ext cx="7772400" cy="5105400"/>
          </a:xfrm>
        </p:spPr>
        <p:txBody>
          <a:bodyPr>
            <a:normAutofit lnSpcReduction="10000"/>
          </a:bodyPr>
          <a:lstStyle/>
          <a:p>
            <a:r>
              <a:rPr lang="en-US" sz="2400" dirty="0">
                <a:latin typeface="Calibri" charset="0"/>
              </a:rPr>
              <a:t>NASA – National Aeronautics and Space Administration</a:t>
            </a:r>
          </a:p>
          <a:p>
            <a:r>
              <a:rPr lang="en-US" sz="2400" dirty="0">
                <a:solidFill>
                  <a:srgbClr val="FF0000"/>
                </a:solidFill>
                <a:latin typeface="Calibri" charset="0"/>
              </a:rPr>
              <a:t>Government Corporations </a:t>
            </a:r>
            <a:r>
              <a:rPr lang="en-US" sz="2400" dirty="0">
                <a:latin typeface="Calibri" charset="0"/>
              </a:rPr>
              <a:t>– </a:t>
            </a:r>
            <a:r>
              <a:rPr lang="en-US" sz="2400" dirty="0">
                <a:latin typeface="Calibri" charset="0"/>
              </a:rPr>
              <a:t>businesses the </a:t>
            </a:r>
            <a:r>
              <a:rPr lang="en-US" sz="2400" dirty="0">
                <a:latin typeface="Calibri" charset="0"/>
              </a:rPr>
              <a:t>Federal government </a:t>
            </a:r>
            <a:r>
              <a:rPr lang="en-US" sz="2400" dirty="0">
                <a:latin typeface="Calibri" charset="0"/>
              </a:rPr>
              <a:t>operates</a:t>
            </a:r>
            <a:endParaRPr lang="en-US" sz="2400" dirty="0">
              <a:latin typeface="Calibri" charset="0"/>
            </a:endParaRPr>
          </a:p>
          <a:p>
            <a:pPr lvl="2"/>
            <a:r>
              <a:rPr lang="en-US" dirty="0">
                <a:latin typeface="Calibri" charset="0"/>
              </a:rPr>
              <a:t>FDIC – Federal Deposit Insurance Corporation</a:t>
            </a:r>
          </a:p>
          <a:p>
            <a:pPr lvl="2"/>
            <a:r>
              <a:rPr lang="en-US" dirty="0">
                <a:latin typeface="Calibri" charset="0"/>
              </a:rPr>
              <a:t>USPS – United States Postal Service</a:t>
            </a:r>
          </a:p>
          <a:p>
            <a:pPr lvl="2"/>
            <a:endParaRPr lang="en-US" dirty="0">
              <a:latin typeface="Calibri" charset="0"/>
            </a:endParaRPr>
          </a:p>
          <a:p>
            <a:r>
              <a:rPr lang="en-US" sz="2400" dirty="0">
                <a:latin typeface="Calibri" charset="0"/>
              </a:rPr>
              <a:t>Commissions – </a:t>
            </a:r>
          </a:p>
          <a:p>
            <a:pPr lvl="2"/>
            <a:r>
              <a:rPr lang="en-US" dirty="0">
                <a:latin typeface="Calibri" charset="0"/>
              </a:rPr>
              <a:t>independent agencies that have government</a:t>
            </a:r>
            <a:r>
              <a:rPr lang="ja-JP" altLang="en-US" dirty="0">
                <a:latin typeface="Calibri" charset="0"/>
              </a:rPr>
              <a:t>’</a:t>
            </a:r>
            <a:r>
              <a:rPr lang="en-US" dirty="0">
                <a:latin typeface="Calibri" charset="0"/>
              </a:rPr>
              <a:t>s authority to issue licenses and </a:t>
            </a:r>
            <a:r>
              <a:rPr lang="en-US" dirty="0">
                <a:latin typeface="Calibri" charset="0"/>
              </a:rPr>
              <a:t>issue fines and charges</a:t>
            </a:r>
            <a:endParaRPr lang="en-US" dirty="0">
              <a:latin typeface="Calibri" charset="0"/>
            </a:endParaRPr>
          </a:p>
          <a:p>
            <a:pPr lvl="1"/>
            <a:r>
              <a:rPr lang="en-US" sz="2000" dirty="0">
                <a:latin typeface="Calibri" charset="0"/>
              </a:rPr>
              <a:t>FCC – Federal communication commission</a:t>
            </a:r>
            <a:endParaRPr lang="en-US" sz="1600" dirty="0">
              <a:latin typeface="Calibri" charset="0"/>
            </a:endParaRPr>
          </a:p>
          <a:p>
            <a:pPr lvl="1"/>
            <a:r>
              <a:rPr lang="en-US" sz="2000" dirty="0">
                <a:latin typeface="Calibri" charset="0"/>
              </a:rPr>
              <a:t>EPA – Environmental Protection Agency </a:t>
            </a:r>
          </a:p>
          <a:p>
            <a:pPr lvl="1"/>
            <a:r>
              <a:rPr lang="en-US" sz="2000" dirty="0">
                <a:latin typeface="Calibri" charset="0"/>
              </a:rPr>
              <a:t>FTC – Federal Trade Commission</a:t>
            </a:r>
          </a:p>
          <a:p>
            <a:pPr lvl="1"/>
            <a:r>
              <a:rPr lang="en-US" sz="2000" dirty="0">
                <a:latin typeface="Calibri" charset="0"/>
              </a:rPr>
              <a:t>FEC – Federal Election Commission </a:t>
            </a:r>
          </a:p>
        </p:txBody>
      </p:sp>
      <p:pic>
        <p:nvPicPr>
          <p:cNvPr id="3277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7150" y="2971800"/>
            <a:ext cx="2533650"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0717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0040" y="533400"/>
            <a:ext cx="10439400" cy="1143000"/>
          </a:xfrm>
        </p:spPr>
        <p:txBody>
          <a:bodyPr>
            <a:normAutofit fontScale="90000"/>
          </a:bodyPr>
          <a:lstStyle/>
          <a:p>
            <a:pPr eaLnBrk="1" hangingPunct="1"/>
            <a:r>
              <a:rPr lang="en-US" altLang="en-US" b="1" dirty="0" smtClean="0">
                <a:solidFill>
                  <a:schemeClr val="bg1"/>
                </a:solidFill>
                <a:latin typeface="Times New Roman" panose="02020603050405020304" pitchFamily="18" charset="0"/>
                <a:cs typeface="Times New Roman" panose="02020603050405020304" pitchFamily="18" charset="0"/>
              </a:rPr>
              <a:t>Constitutional Qualifications to become President of the United States</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10243" name="Rectangle 3"/>
          <p:cNvSpPr>
            <a:spLocks noGrp="1" noChangeArrowheads="1"/>
          </p:cNvSpPr>
          <p:nvPr>
            <p:ph type="body" sz="half" idx="1"/>
          </p:nvPr>
        </p:nvSpPr>
        <p:spPr>
          <a:xfrm>
            <a:off x="533400" y="1914525"/>
            <a:ext cx="3276600" cy="3505200"/>
          </a:xfrm>
        </p:spPr>
        <p:txBody>
          <a:bodyPr>
            <a:normAutofit lnSpcReduction="10000"/>
          </a:bodyPr>
          <a:lstStyle/>
          <a:p>
            <a:pPr eaLnBrk="1" hangingPunct="1"/>
            <a:r>
              <a:rPr lang="en-US" altLang="en-US" sz="2400" b="1" dirty="0">
                <a:solidFill>
                  <a:schemeClr val="bg1"/>
                </a:solidFill>
                <a:latin typeface="Times New Roman" panose="02020603050405020304" pitchFamily="18" charset="0"/>
              </a:rPr>
              <a:t>Must be at least 35 years old</a:t>
            </a:r>
          </a:p>
          <a:p>
            <a:pPr eaLnBrk="1" hangingPunct="1">
              <a:lnSpc>
                <a:spcPct val="40000"/>
              </a:lnSpc>
              <a:buFont typeface="Wingdings" panose="05000000000000000000" pitchFamily="2" charset="2"/>
              <a:buNone/>
            </a:pPr>
            <a:endParaRPr lang="en-US" altLang="en-US" sz="2400" b="1" dirty="0">
              <a:solidFill>
                <a:schemeClr val="bg1"/>
              </a:solidFill>
              <a:latin typeface="Times New Roman" panose="02020603050405020304" pitchFamily="18" charset="0"/>
            </a:endParaRPr>
          </a:p>
          <a:p>
            <a:pPr eaLnBrk="1" hangingPunct="1"/>
            <a:r>
              <a:rPr lang="en-US" altLang="en-US" sz="2400" b="1" dirty="0">
                <a:solidFill>
                  <a:schemeClr val="bg1"/>
                </a:solidFill>
                <a:latin typeface="Times New Roman" panose="02020603050405020304" pitchFamily="18" charset="0"/>
              </a:rPr>
              <a:t>Must have lived in the United States for 14 years</a:t>
            </a:r>
          </a:p>
          <a:p>
            <a:pPr eaLnBrk="1" hangingPunct="1">
              <a:lnSpc>
                <a:spcPct val="50000"/>
              </a:lnSpc>
              <a:buFont typeface="Wingdings" panose="05000000000000000000" pitchFamily="2" charset="2"/>
              <a:buNone/>
            </a:pPr>
            <a:endParaRPr lang="en-US" altLang="en-US" sz="2400" b="1" dirty="0">
              <a:solidFill>
                <a:schemeClr val="bg1"/>
              </a:solidFill>
              <a:latin typeface="Times New Roman" panose="02020603050405020304" pitchFamily="18" charset="0"/>
            </a:endParaRPr>
          </a:p>
          <a:p>
            <a:pPr eaLnBrk="1" hangingPunct="1"/>
            <a:r>
              <a:rPr lang="en-US" altLang="en-US" sz="2400" b="1" dirty="0">
                <a:solidFill>
                  <a:schemeClr val="bg1"/>
                </a:solidFill>
                <a:latin typeface="Times New Roman" panose="02020603050405020304" pitchFamily="18" charset="0"/>
              </a:rPr>
              <a:t>Must be a natural born citizen</a:t>
            </a:r>
          </a:p>
        </p:txBody>
      </p:sp>
      <p:grpSp>
        <p:nvGrpSpPr>
          <p:cNvPr id="10244" name="Group 8"/>
          <p:cNvGrpSpPr>
            <a:grpSpLocks/>
          </p:cNvGrpSpPr>
          <p:nvPr/>
        </p:nvGrpSpPr>
        <p:grpSpPr bwMode="auto">
          <a:xfrm>
            <a:off x="3957320" y="2066925"/>
            <a:ext cx="4038600" cy="3200400"/>
            <a:chOff x="2976" y="1440"/>
            <a:chExt cx="2544" cy="2016"/>
          </a:xfrm>
        </p:grpSpPr>
        <p:sp>
          <p:nvSpPr>
            <p:cNvPr id="10245" name="Rectangle 7"/>
            <p:cNvSpPr>
              <a:spLocks noChangeArrowheads="1"/>
            </p:cNvSpPr>
            <p:nvPr/>
          </p:nvSpPr>
          <p:spPr bwMode="auto">
            <a:xfrm>
              <a:off x="2976" y="1440"/>
              <a:ext cx="2544" cy="201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Copperplate Gothic Bold" pitchFamily="34" charset="0"/>
                  <a:ea typeface="MS PGothic" panose="020B0600070205080204" pitchFamily="34" charset="-128"/>
                </a:defRPr>
              </a:lvl1pPr>
              <a:lvl2pPr marL="742950" indent="-285750" eaLnBrk="0" hangingPunct="0">
                <a:defRPr sz="2400">
                  <a:solidFill>
                    <a:schemeClr val="tx1"/>
                  </a:solidFill>
                  <a:latin typeface="Copperplate Gothic Bold" pitchFamily="34" charset="0"/>
                  <a:ea typeface="MS PGothic" panose="020B0600070205080204" pitchFamily="34" charset="-128"/>
                </a:defRPr>
              </a:lvl2pPr>
              <a:lvl3pPr marL="1143000" indent="-228600" eaLnBrk="0" hangingPunct="0">
                <a:defRPr sz="2400">
                  <a:solidFill>
                    <a:schemeClr val="tx1"/>
                  </a:solidFill>
                  <a:latin typeface="Copperplate Gothic Bold" pitchFamily="34" charset="0"/>
                  <a:ea typeface="MS PGothic" panose="020B0600070205080204" pitchFamily="34" charset="-128"/>
                </a:defRPr>
              </a:lvl3pPr>
              <a:lvl4pPr marL="1600200" indent="-228600" eaLnBrk="0" hangingPunct="0">
                <a:defRPr sz="2400">
                  <a:solidFill>
                    <a:schemeClr val="tx1"/>
                  </a:solidFill>
                  <a:latin typeface="Copperplate Gothic Bold" pitchFamily="34" charset="0"/>
                  <a:ea typeface="MS PGothic" panose="020B0600070205080204" pitchFamily="34" charset="-128"/>
                </a:defRPr>
              </a:lvl4pPr>
              <a:lvl5pPr marL="2057400" indent="-228600" eaLnBrk="0" hangingPunct="0">
                <a:defRPr sz="2400">
                  <a:solidFill>
                    <a:schemeClr val="tx1"/>
                  </a:solidFill>
                  <a:latin typeface="Copperplate Gothic Bold"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9pPr>
            </a:lstStyle>
            <a:p>
              <a:pPr algn="ctr" eaLnBrk="1" hangingPunct="1"/>
              <a:endParaRPr lang="en-US" altLang="en-US">
                <a:solidFill>
                  <a:srgbClr val="FF0000"/>
                </a:solidFill>
                <a:latin typeface="Georgia" panose="02040502050405020303" pitchFamily="18" charset="0"/>
              </a:endParaRPr>
            </a:p>
          </p:txBody>
        </p:sp>
        <p:pic>
          <p:nvPicPr>
            <p:cNvPr id="10246" name="Picture 6" descr="sc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1488"/>
              <a:ext cx="2448"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957320" y="5419725"/>
            <a:ext cx="4236720" cy="1200329"/>
          </a:xfrm>
          <a:prstGeom prst="rect">
            <a:avLst/>
          </a:prstGeom>
          <a:noFill/>
        </p:spPr>
        <p:txBody>
          <a:bodyPr wrap="square" rtlCol="0">
            <a:spAutoFit/>
          </a:bodyPr>
          <a:lstStyle/>
          <a:p>
            <a:r>
              <a:rPr lang="en-US" dirty="0" smtClean="0">
                <a:solidFill>
                  <a:schemeClr val="bg1"/>
                </a:solidFill>
              </a:rPr>
              <a:t>President John F. Kennedy was the youngest president elected to office.  He was 43 years old when he became president.</a:t>
            </a:r>
            <a:endParaRPr lang="en-US" dirty="0">
              <a:solidFill>
                <a:schemeClr val="bg1"/>
              </a:solidFill>
            </a:endParaRPr>
          </a:p>
        </p:txBody>
      </p:sp>
      <p:pic>
        <p:nvPicPr>
          <p:cNvPr id="7170" name="Picture 2" descr="Martin Van Buren by Mathew Brady c1855-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3940" y="2066924"/>
            <a:ext cx="2573020" cy="32279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8663940" y="5419725"/>
            <a:ext cx="2573020" cy="1200329"/>
          </a:xfrm>
          <a:prstGeom prst="rect">
            <a:avLst/>
          </a:prstGeom>
          <a:noFill/>
        </p:spPr>
        <p:txBody>
          <a:bodyPr wrap="square" rtlCol="0">
            <a:spAutoFit/>
          </a:bodyPr>
          <a:lstStyle/>
          <a:p>
            <a:r>
              <a:rPr lang="en-US" dirty="0" smtClean="0">
                <a:solidFill>
                  <a:schemeClr val="bg1"/>
                </a:solidFill>
              </a:rPr>
              <a:t>Martin van Buren was the 8th president, and first born as a U.S. citizen.</a:t>
            </a:r>
            <a:endParaRPr lang="en-US" dirty="0">
              <a:solidFill>
                <a:schemeClr val="bg1"/>
              </a:solidFill>
            </a:endParaRPr>
          </a:p>
        </p:txBody>
      </p:sp>
    </p:spTree>
    <p:extLst>
      <p:ext uri="{BB962C8B-B14F-4D97-AF65-F5344CB8AC3E}">
        <p14:creationId xmlns:p14="http://schemas.microsoft.com/office/powerpoint/2010/main" val="3365036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121920"/>
            <a:ext cx="11470640" cy="3586480"/>
          </a:xfrm>
        </p:spPr>
        <p:txBody>
          <a:bodyPr/>
          <a:lstStyle/>
          <a:p>
            <a:pPr marL="0" indent="0">
              <a:buNone/>
            </a:pPr>
            <a:r>
              <a:rPr lang="en-US" sz="3600" dirty="0" smtClean="0"/>
              <a:t>What people want in a president…most of the time!</a:t>
            </a:r>
          </a:p>
          <a:p>
            <a:pPr>
              <a:buFont typeface="Wingdings" panose="05000000000000000000" pitchFamily="2" charset="2"/>
              <a:buChar char="Ø"/>
            </a:pPr>
            <a:r>
              <a:rPr lang="en-US" dirty="0"/>
              <a:t>	</a:t>
            </a:r>
            <a:r>
              <a:rPr lang="en-US" sz="2800" dirty="0" smtClean="0"/>
              <a:t>Wealth / Financial Success </a:t>
            </a:r>
            <a:r>
              <a:rPr lang="en-US" sz="2800" dirty="0"/>
              <a:t>(Self-reliant and focused on public </a:t>
            </a:r>
            <a:r>
              <a:rPr lang="en-US" sz="2800" dirty="0" smtClean="0"/>
              <a:t>good)</a:t>
            </a:r>
          </a:p>
          <a:p>
            <a:pPr>
              <a:buFont typeface="Wingdings" panose="05000000000000000000" pitchFamily="2" charset="2"/>
              <a:buChar char="Ø"/>
            </a:pPr>
            <a:r>
              <a:rPr lang="en-US" sz="2800" dirty="0" smtClean="0"/>
              <a:t>Moderate Political Views  (Avoiding extremes)</a:t>
            </a:r>
          </a:p>
          <a:p>
            <a:pPr>
              <a:buFont typeface="Wingdings" panose="05000000000000000000" pitchFamily="2" charset="2"/>
              <a:buChar char="Ø"/>
            </a:pPr>
            <a:r>
              <a:rPr lang="en-US" sz="2800" dirty="0"/>
              <a:t>	</a:t>
            </a:r>
            <a:r>
              <a:rPr lang="en-US" sz="2800" dirty="0" smtClean="0"/>
              <a:t>Experience in a field (politics</a:t>
            </a:r>
            <a:r>
              <a:rPr lang="en-US" sz="2800" dirty="0"/>
              <a:t>, military, law, business, or </a:t>
            </a:r>
            <a:r>
              <a:rPr lang="en-US" sz="2800" dirty="0" smtClean="0"/>
              <a:t>education)</a:t>
            </a:r>
            <a:endParaRPr lang="en-US" sz="2800" dirty="0"/>
          </a:p>
        </p:txBody>
      </p:sp>
      <p:pic>
        <p:nvPicPr>
          <p:cNvPr id="10242" name="Picture 2" descr="Dwight David Eisenhower, former president and decorated genera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94" y="3555240"/>
            <a:ext cx="1663945" cy="209296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moving Woodrow Wilson's Name from Princeton is Not The Answ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448" y="3555240"/>
            <a:ext cx="1494854" cy="20767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James Madison | Miller C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79" y="3555998"/>
            <a:ext cx="3586481" cy="207602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State of the Un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6431" y="3555240"/>
            <a:ext cx="3690705" cy="20760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7040" y="5811520"/>
            <a:ext cx="11511280" cy="923330"/>
          </a:xfrm>
          <a:prstGeom prst="rect">
            <a:avLst/>
          </a:prstGeom>
          <a:noFill/>
        </p:spPr>
        <p:txBody>
          <a:bodyPr wrap="square" rtlCol="0">
            <a:spAutoFit/>
          </a:bodyPr>
          <a:lstStyle/>
          <a:p>
            <a:r>
              <a:rPr lang="en-US" dirty="0" smtClean="0"/>
              <a:t>All four of these presidents (Madison, Wilson, Eisenhower, and George HW Bush) were instrumental to our nation and led our nation through the war.  They were quiet, focused, and driven to serve our country during difficult times.</a:t>
            </a:r>
            <a:endParaRPr lang="en-US" dirty="0"/>
          </a:p>
        </p:txBody>
      </p:sp>
    </p:spTree>
    <p:extLst>
      <p:ext uri="{BB962C8B-B14F-4D97-AF65-F5344CB8AC3E}">
        <p14:creationId xmlns:p14="http://schemas.microsoft.com/office/powerpoint/2010/main" val="2155708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92760" y="76200"/>
            <a:ext cx="7772400" cy="1143000"/>
          </a:xfrm>
        </p:spPr>
        <p:txBody>
          <a:bodyPr/>
          <a:lstStyle/>
          <a:p>
            <a:pPr eaLnBrk="1" hangingPunct="1"/>
            <a:r>
              <a:rPr lang="en-US" altLang="en-US" b="1" u="sng" dirty="0">
                <a:solidFill>
                  <a:schemeClr val="bg1"/>
                </a:solidFill>
                <a:latin typeface="Times New Roman" panose="02020603050405020304" pitchFamily="18" charset="0"/>
                <a:cs typeface="Times New Roman" panose="02020603050405020304" pitchFamily="18" charset="0"/>
              </a:rPr>
              <a:t>Presidential Benefits</a:t>
            </a:r>
            <a:endParaRPr lang="en-US" altLang="en-US" u="sng" dirty="0">
              <a:solidFill>
                <a:schemeClr val="bg1"/>
              </a:solidFill>
              <a:latin typeface="Times New Roman" panose="02020603050405020304" pitchFamily="18" charset="0"/>
              <a:cs typeface="Times New Roman" panose="02020603050405020304" pitchFamily="18" charset="0"/>
            </a:endParaRPr>
          </a:p>
        </p:txBody>
      </p:sp>
      <p:sp>
        <p:nvSpPr>
          <p:cNvPr id="11267" name="Rectangle 3"/>
          <p:cNvSpPr>
            <a:spLocks noGrp="1" noChangeArrowheads="1"/>
          </p:cNvSpPr>
          <p:nvPr>
            <p:ph type="body" sz="half" idx="1"/>
          </p:nvPr>
        </p:nvSpPr>
        <p:spPr>
          <a:xfrm>
            <a:off x="121920" y="1295400"/>
            <a:ext cx="4662724" cy="5486400"/>
          </a:xfrm>
        </p:spPr>
        <p:txBody>
          <a:bodyPr>
            <a:normAutofit fontScale="92500"/>
          </a:bodyPr>
          <a:lstStyle/>
          <a:p>
            <a:pPr eaLnBrk="1" hangingPunct="1"/>
            <a:r>
              <a:rPr lang="en-US" altLang="en-US" sz="2400" b="1" dirty="0">
                <a:solidFill>
                  <a:schemeClr val="bg1"/>
                </a:solidFill>
                <a:latin typeface="Times New Roman" panose="02020603050405020304" pitchFamily="18" charset="0"/>
                <a:cs typeface="Times New Roman" panose="02020603050405020304" pitchFamily="18" charset="0"/>
              </a:rPr>
              <a:t>$400,000 tax-free salary</a:t>
            </a:r>
          </a:p>
          <a:p>
            <a:pPr eaLnBrk="1" hangingPunct="1"/>
            <a:r>
              <a:rPr lang="en-US" altLang="en-US" sz="2400" b="1" dirty="0">
                <a:solidFill>
                  <a:schemeClr val="bg1"/>
                </a:solidFill>
                <a:latin typeface="Times New Roman" panose="02020603050405020304" pitchFamily="18" charset="0"/>
                <a:cs typeface="Times New Roman" panose="02020603050405020304" pitchFamily="18" charset="0"/>
              </a:rPr>
              <a:t>$50,000/year expense account</a:t>
            </a:r>
          </a:p>
          <a:p>
            <a:pPr eaLnBrk="1" hangingPunct="1"/>
            <a:r>
              <a:rPr lang="en-US" altLang="en-US" sz="2400" b="1" dirty="0">
                <a:solidFill>
                  <a:schemeClr val="bg1"/>
                </a:solidFill>
                <a:latin typeface="Times New Roman" panose="02020603050405020304" pitchFamily="18" charset="0"/>
                <a:cs typeface="Times New Roman" panose="02020603050405020304" pitchFamily="18" charset="0"/>
              </a:rPr>
              <a:t>$100,000/year travel </a:t>
            </a:r>
            <a:r>
              <a:rPr lang="en-US" altLang="en-US" sz="2400" b="1" dirty="0" smtClean="0">
                <a:solidFill>
                  <a:schemeClr val="bg1"/>
                </a:solidFill>
                <a:latin typeface="Times New Roman" panose="02020603050405020304" pitchFamily="18" charset="0"/>
                <a:cs typeface="Times New Roman" panose="02020603050405020304" pitchFamily="18" charset="0"/>
              </a:rPr>
              <a:t>expenses</a:t>
            </a:r>
          </a:p>
          <a:p>
            <a:pPr eaLnBrk="1" hangingPunct="1"/>
            <a:r>
              <a:rPr lang="en-US" altLang="en-US" sz="2400" b="1" dirty="0" smtClean="0">
                <a:solidFill>
                  <a:schemeClr val="bg1"/>
                </a:solidFill>
                <a:latin typeface="Times New Roman" panose="02020603050405020304" pitchFamily="18" charset="0"/>
                <a:cs typeface="Times New Roman" panose="02020603050405020304" pitchFamily="18" charset="0"/>
              </a:rPr>
              <a:t>$19,000/year entertainment</a:t>
            </a:r>
          </a:p>
          <a:p>
            <a:pPr eaLnBrk="1" hangingPunct="1"/>
            <a:r>
              <a:rPr lang="en-US" altLang="en-US" sz="2400" b="1" dirty="0" smtClean="0">
                <a:solidFill>
                  <a:schemeClr val="bg1"/>
                </a:solidFill>
                <a:latin typeface="Times New Roman" panose="02020603050405020304" pitchFamily="18" charset="0"/>
                <a:cs typeface="Times New Roman" panose="02020603050405020304" pitchFamily="18" charset="0"/>
              </a:rPr>
              <a:t>$200,000/year pension</a:t>
            </a:r>
          </a:p>
          <a:p>
            <a:pPr eaLnBrk="1" hangingPunct="1"/>
            <a:r>
              <a:rPr lang="en-US" altLang="en-US" sz="2400" b="1" dirty="0" smtClean="0">
                <a:solidFill>
                  <a:schemeClr val="bg1"/>
                </a:solidFill>
                <a:latin typeface="Times New Roman" panose="02020603050405020304" pitchFamily="18" charset="0"/>
                <a:cs typeface="Times New Roman" panose="02020603050405020304" pitchFamily="18" charset="0"/>
              </a:rPr>
              <a:t>Paid Healthcare</a:t>
            </a:r>
            <a:endParaRPr lang="en-US" altLang="en-US" sz="2400" b="1" dirty="0">
              <a:solidFill>
                <a:schemeClr val="bg1"/>
              </a:solidFill>
              <a:latin typeface="Times New Roman" panose="02020603050405020304" pitchFamily="18" charset="0"/>
              <a:cs typeface="Times New Roman" panose="02020603050405020304" pitchFamily="18" charset="0"/>
            </a:endParaRPr>
          </a:p>
          <a:p>
            <a:pPr eaLnBrk="1" hangingPunct="1"/>
            <a:r>
              <a:rPr lang="en-US" altLang="en-US" sz="2400" b="1" dirty="0" smtClean="0">
                <a:solidFill>
                  <a:schemeClr val="bg1"/>
                </a:solidFill>
                <a:latin typeface="Times New Roman" panose="02020603050405020304" pitchFamily="18" charset="0"/>
                <a:cs typeface="Times New Roman" panose="02020603050405020304" pitchFamily="18" charset="0"/>
              </a:rPr>
              <a:t>Residence in The </a:t>
            </a:r>
            <a:r>
              <a:rPr lang="en-US" altLang="en-US" sz="2400" b="1" dirty="0">
                <a:solidFill>
                  <a:schemeClr val="bg1"/>
                </a:solidFill>
                <a:latin typeface="Times New Roman" panose="02020603050405020304" pitchFamily="18" charset="0"/>
                <a:cs typeface="Times New Roman" panose="02020603050405020304" pitchFamily="18" charset="0"/>
              </a:rPr>
              <a:t>White House</a:t>
            </a:r>
          </a:p>
          <a:p>
            <a:pPr eaLnBrk="1" hangingPunct="1"/>
            <a:r>
              <a:rPr lang="en-US" altLang="en-US" sz="2400" b="1" dirty="0">
                <a:solidFill>
                  <a:schemeClr val="bg1"/>
                </a:solidFill>
                <a:latin typeface="Times New Roman" panose="02020603050405020304" pitchFamily="18" charset="0"/>
                <a:cs typeface="Times New Roman" panose="02020603050405020304" pitchFamily="18" charset="0"/>
              </a:rPr>
              <a:t>Secret Service protection</a:t>
            </a:r>
          </a:p>
          <a:p>
            <a:pPr eaLnBrk="1" hangingPunct="1"/>
            <a:r>
              <a:rPr lang="en-US" altLang="en-US" sz="2400" b="1" dirty="0">
                <a:solidFill>
                  <a:schemeClr val="bg1"/>
                </a:solidFill>
                <a:latin typeface="Times New Roman" panose="02020603050405020304" pitchFamily="18" charset="0"/>
                <a:cs typeface="Times New Roman" panose="02020603050405020304" pitchFamily="18" charset="0"/>
              </a:rPr>
              <a:t>Camp David country estate</a:t>
            </a:r>
          </a:p>
          <a:p>
            <a:pPr eaLnBrk="1" hangingPunct="1"/>
            <a:r>
              <a:rPr lang="en-US" altLang="en-US" sz="2400" b="1" dirty="0">
                <a:solidFill>
                  <a:schemeClr val="bg1"/>
                </a:solidFill>
                <a:latin typeface="Times New Roman" panose="02020603050405020304" pitchFamily="18" charset="0"/>
                <a:cs typeface="Times New Roman" panose="02020603050405020304" pitchFamily="18" charset="0"/>
              </a:rPr>
              <a:t>Air Force One personal airplane</a:t>
            </a:r>
          </a:p>
          <a:p>
            <a:pPr eaLnBrk="1" hangingPunct="1"/>
            <a:r>
              <a:rPr lang="en-US" altLang="en-US" sz="2400" b="1" dirty="0" smtClean="0">
                <a:solidFill>
                  <a:schemeClr val="bg1"/>
                </a:solidFill>
                <a:latin typeface="Times New Roman" panose="02020603050405020304" pitchFamily="18" charset="0"/>
                <a:cs typeface="Times New Roman" panose="02020603050405020304" pitchFamily="18" charset="0"/>
              </a:rPr>
              <a:t>Immediate Staff </a:t>
            </a:r>
            <a:r>
              <a:rPr lang="en-US" altLang="en-US" sz="2400" b="1" dirty="0">
                <a:solidFill>
                  <a:schemeClr val="bg1"/>
                </a:solidFill>
                <a:latin typeface="Times New Roman" panose="02020603050405020304" pitchFamily="18" charset="0"/>
                <a:cs typeface="Times New Roman" panose="02020603050405020304" pitchFamily="18" charset="0"/>
              </a:rPr>
              <a:t>of 400-500 </a:t>
            </a:r>
          </a:p>
          <a:p>
            <a:pPr eaLnBrk="1" hangingPunct="1"/>
            <a:endParaRPr lang="en-US" altLang="en-US" sz="1800" b="1" dirty="0">
              <a:solidFill>
                <a:schemeClr val="folHlink"/>
              </a:solidFill>
              <a:latin typeface="Georgia" panose="02040502050405020303" pitchFamily="18" charset="0"/>
            </a:endParaRPr>
          </a:p>
        </p:txBody>
      </p:sp>
      <p:pic>
        <p:nvPicPr>
          <p:cNvPr id="4098" name="Picture 2" descr="Presidential Air Travel in North Kingstown | Providence Monthl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092" y="1082040"/>
            <a:ext cx="2936240" cy="19555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sidential Motorcade Drivers Require No Experience – News – Ca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092" y="5242326"/>
            <a:ext cx="2977407" cy="14887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ite House Prop Cost Taxpayers Thousands | 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092" y="3149700"/>
            <a:ext cx="2970754" cy="19805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mp David: Welcome to the Presidential Retre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780" y="2718831"/>
            <a:ext cx="3552507" cy="16199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e White House: Then and 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5780" y="286506"/>
            <a:ext cx="3552507" cy="237023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cret Service pressed by House committee about cost of protecting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283" y="4496623"/>
            <a:ext cx="3071500" cy="223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659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19" y="660401"/>
            <a:ext cx="12120881" cy="5539978"/>
          </a:xfrm>
          <a:prstGeom prst="rect">
            <a:avLst/>
          </a:prstGeom>
        </p:spPr>
        <p:txBody>
          <a:bodyPr wrap="square">
            <a:spAutoFit/>
          </a:bodyPr>
          <a:lstStyle/>
          <a:p>
            <a:pPr marL="342900" indent="-342900">
              <a:buFont typeface="Wingdings" panose="05000000000000000000" pitchFamily="2" charset="2"/>
              <a:buChar char="ü"/>
            </a:pPr>
            <a:r>
              <a:rPr lang="en-US" sz="2200" dirty="0">
                <a:solidFill>
                  <a:schemeClr val="bg1"/>
                </a:solidFill>
              </a:rPr>
              <a:t>Article </a:t>
            </a:r>
            <a:r>
              <a:rPr lang="en-US" sz="2200" dirty="0" smtClean="0">
                <a:solidFill>
                  <a:schemeClr val="bg1"/>
                </a:solidFill>
              </a:rPr>
              <a:t>II </a:t>
            </a:r>
            <a:r>
              <a:rPr lang="en-US" sz="2200" dirty="0">
                <a:solidFill>
                  <a:schemeClr val="bg1"/>
                </a:solidFill>
              </a:rPr>
              <a:t>of the Constitution sets out the structure and functions of the Executive </a:t>
            </a:r>
            <a:r>
              <a:rPr lang="en-US" sz="2200" dirty="0" smtClean="0">
                <a:solidFill>
                  <a:schemeClr val="bg1"/>
                </a:solidFill>
              </a:rPr>
              <a:t>Branch.  </a:t>
            </a:r>
          </a:p>
          <a:p>
            <a:pPr marL="342900" indent="-342900">
              <a:buFont typeface="Wingdings" panose="05000000000000000000" pitchFamily="2" charset="2"/>
              <a:buChar char="ü"/>
            </a:pPr>
            <a:r>
              <a:rPr lang="en-US" sz="2200" dirty="0" smtClean="0">
                <a:solidFill>
                  <a:schemeClr val="bg1"/>
                </a:solidFill>
              </a:rPr>
              <a:t>The </a:t>
            </a:r>
            <a:r>
              <a:rPr lang="en-US" sz="2200" dirty="0">
                <a:solidFill>
                  <a:schemeClr val="bg1"/>
                </a:solidFill>
              </a:rPr>
              <a:t>Executive Branch contains POTUS, </a:t>
            </a:r>
            <a:r>
              <a:rPr lang="en-US" sz="2200" dirty="0" smtClean="0">
                <a:solidFill>
                  <a:schemeClr val="bg1"/>
                </a:solidFill>
              </a:rPr>
              <a:t>VP, </a:t>
            </a:r>
            <a:r>
              <a:rPr lang="en-US" sz="2200" dirty="0">
                <a:solidFill>
                  <a:schemeClr val="bg1"/>
                </a:solidFill>
              </a:rPr>
              <a:t>and all those officials and offices they </a:t>
            </a:r>
            <a:r>
              <a:rPr lang="en-US" sz="2200" dirty="0" smtClean="0">
                <a:solidFill>
                  <a:schemeClr val="bg1"/>
                </a:solidFill>
              </a:rPr>
              <a:t>command.</a:t>
            </a:r>
          </a:p>
          <a:p>
            <a:pPr marL="342900" indent="-342900">
              <a:buFont typeface="Wingdings" panose="05000000000000000000" pitchFamily="2" charset="2"/>
              <a:buChar char="ü"/>
            </a:pPr>
            <a:r>
              <a:rPr lang="en-US" sz="2200" dirty="0" smtClean="0">
                <a:solidFill>
                  <a:schemeClr val="bg1"/>
                </a:solidFill>
              </a:rPr>
              <a:t>Basic </a:t>
            </a:r>
            <a:r>
              <a:rPr lang="en-US" sz="2200" dirty="0">
                <a:solidFill>
                  <a:schemeClr val="bg1"/>
                </a:solidFill>
              </a:rPr>
              <a:t>duty of the Executive Branch is to enforce the laws, treaties, and court decisions of the United </a:t>
            </a:r>
            <a:r>
              <a:rPr lang="en-US" sz="2200" dirty="0" smtClean="0">
                <a:solidFill>
                  <a:schemeClr val="bg1"/>
                </a:solidFill>
              </a:rPr>
              <a:t>States.</a:t>
            </a:r>
          </a:p>
          <a:p>
            <a:pPr marL="342900" indent="-342900">
              <a:buFont typeface="Wingdings" panose="05000000000000000000" pitchFamily="2" charset="2"/>
              <a:buChar char="ü"/>
            </a:pPr>
            <a:r>
              <a:rPr lang="en-US" sz="2200" dirty="0">
                <a:solidFill>
                  <a:schemeClr val="bg1"/>
                </a:solidFill>
              </a:rPr>
              <a:t>The President </a:t>
            </a:r>
            <a:r>
              <a:rPr lang="en-US" sz="2200" dirty="0" smtClean="0">
                <a:solidFill>
                  <a:schemeClr val="bg1"/>
                </a:solidFill>
              </a:rPr>
              <a:t>may </a:t>
            </a:r>
            <a:r>
              <a:rPr lang="en-US" sz="2200" dirty="0">
                <a:solidFill>
                  <a:schemeClr val="bg1"/>
                </a:solidFill>
              </a:rPr>
              <a:t>use the armed forces to </a:t>
            </a:r>
            <a:r>
              <a:rPr lang="en-US" sz="2200" dirty="0" smtClean="0">
                <a:solidFill>
                  <a:schemeClr val="bg1"/>
                </a:solidFill>
              </a:rPr>
              <a:t>protect citizens, soldiers, or sovereign territory.  Extended use of military action must be approved by Congress.</a:t>
            </a:r>
          </a:p>
          <a:p>
            <a:pPr marL="342900" indent="-342900">
              <a:buFont typeface="Wingdings" panose="05000000000000000000" pitchFamily="2" charset="2"/>
              <a:buChar char="ü"/>
            </a:pPr>
            <a:r>
              <a:rPr lang="en-US" sz="2200" dirty="0" smtClean="0">
                <a:solidFill>
                  <a:schemeClr val="bg1"/>
                </a:solidFill>
              </a:rPr>
              <a:t>POTUS </a:t>
            </a:r>
            <a:r>
              <a:rPr lang="en-US" sz="2200" dirty="0">
                <a:solidFill>
                  <a:schemeClr val="bg1"/>
                </a:solidFill>
              </a:rPr>
              <a:t>may also issue additional emergency powers in the event of a crisis to protect the country and maintain order</a:t>
            </a:r>
            <a:r>
              <a:rPr lang="en-US" sz="2200" dirty="0" smtClean="0">
                <a:solidFill>
                  <a:schemeClr val="bg1"/>
                </a:solidFill>
              </a:rPr>
              <a:t>.</a:t>
            </a:r>
          </a:p>
          <a:p>
            <a:pPr marL="342900" indent="-342900">
              <a:buFont typeface="Wingdings" panose="05000000000000000000" pitchFamily="2" charset="2"/>
              <a:buChar char="ü"/>
            </a:pPr>
            <a:r>
              <a:rPr lang="en-US" sz="2200" dirty="0">
                <a:solidFill>
                  <a:schemeClr val="bg1"/>
                </a:solidFill>
              </a:rPr>
              <a:t>The President cannot vote in Congress, but he does have the power to influence legislation. </a:t>
            </a:r>
            <a:r>
              <a:rPr lang="en-US" sz="2200" dirty="0" smtClean="0">
                <a:solidFill>
                  <a:schemeClr val="bg1"/>
                </a:solidFill>
              </a:rPr>
              <a:t>(State </a:t>
            </a:r>
            <a:r>
              <a:rPr lang="en-US" sz="2200" dirty="0">
                <a:solidFill>
                  <a:schemeClr val="bg1"/>
                </a:solidFill>
              </a:rPr>
              <a:t>of the Union </a:t>
            </a:r>
            <a:r>
              <a:rPr lang="en-US" sz="2200" dirty="0" smtClean="0">
                <a:solidFill>
                  <a:schemeClr val="bg1"/>
                </a:solidFill>
              </a:rPr>
              <a:t>Address &amp; Annual </a:t>
            </a:r>
            <a:r>
              <a:rPr lang="en-US" sz="2200" dirty="0">
                <a:solidFill>
                  <a:schemeClr val="bg1"/>
                </a:solidFill>
              </a:rPr>
              <a:t>Executive Branch Budget </a:t>
            </a:r>
            <a:r>
              <a:rPr lang="en-US" sz="2200" dirty="0" smtClean="0">
                <a:solidFill>
                  <a:schemeClr val="bg1"/>
                </a:solidFill>
              </a:rPr>
              <a:t>Request)</a:t>
            </a:r>
          </a:p>
          <a:p>
            <a:pPr marL="342900" indent="-342900">
              <a:buFont typeface="Wingdings" panose="05000000000000000000" pitchFamily="2" charset="2"/>
              <a:buChar char="ü"/>
            </a:pPr>
            <a:r>
              <a:rPr lang="en-US" sz="2200" dirty="0" smtClean="0">
                <a:solidFill>
                  <a:schemeClr val="bg1"/>
                </a:solidFill>
              </a:rPr>
              <a:t>Calling </a:t>
            </a:r>
            <a:r>
              <a:rPr lang="en-US" sz="2200" dirty="0">
                <a:solidFill>
                  <a:schemeClr val="bg1"/>
                </a:solidFill>
              </a:rPr>
              <a:t>Congress into Special Session, which puts pressure on them to </a:t>
            </a:r>
            <a:r>
              <a:rPr lang="en-US" sz="2200" dirty="0" smtClean="0">
                <a:solidFill>
                  <a:schemeClr val="bg1"/>
                </a:solidFill>
              </a:rPr>
              <a:t>act.</a:t>
            </a:r>
          </a:p>
          <a:p>
            <a:pPr marL="342900" indent="-342900">
              <a:buFont typeface="Wingdings" panose="05000000000000000000" pitchFamily="2" charset="2"/>
              <a:buChar char="ü"/>
            </a:pPr>
            <a:r>
              <a:rPr lang="en-US" sz="2200" dirty="0" smtClean="0">
                <a:solidFill>
                  <a:schemeClr val="bg1"/>
                </a:solidFill>
              </a:rPr>
              <a:t>Signing </a:t>
            </a:r>
            <a:r>
              <a:rPr lang="en-US" sz="2200" dirty="0">
                <a:solidFill>
                  <a:schemeClr val="bg1"/>
                </a:solidFill>
              </a:rPr>
              <a:t>or vetoing bills. Historically, only about 5% of vetoed bills are successfully over-ridden by Congress</a:t>
            </a:r>
            <a:r>
              <a:rPr lang="en-US" sz="2200" dirty="0" smtClean="0">
                <a:solidFill>
                  <a:schemeClr val="bg1"/>
                </a:solidFill>
              </a:rPr>
              <a:t>.</a:t>
            </a:r>
          </a:p>
          <a:p>
            <a:pPr marL="342900" indent="-342900">
              <a:buFont typeface="Wingdings" panose="05000000000000000000" pitchFamily="2" charset="2"/>
              <a:buChar char="ü"/>
            </a:pPr>
            <a:r>
              <a:rPr lang="en-US" sz="2200" dirty="0">
                <a:solidFill>
                  <a:schemeClr val="bg1"/>
                </a:solidFill>
              </a:rPr>
              <a:t>Appoints ambassadors and diplomats, but they must be confirmed by the Senate (majority vote</a:t>
            </a:r>
            <a:r>
              <a:rPr lang="en-US" sz="2200" dirty="0" smtClean="0">
                <a:solidFill>
                  <a:schemeClr val="bg1"/>
                </a:solidFill>
              </a:rPr>
              <a:t>).</a:t>
            </a:r>
          </a:p>
          <a:p>
            <a:pPr marL="342900" indent="-342900">
              <a:buFont typeface="Wingdings" panose="05000000000000000000" pitchFamily="2" charset="2"/>
              <a:buChar char="ü"/>
            </a:pPr>
            <a:r>
              <a:rPr lang="en-US" sz="2200" dirty="0" smtClean="0">
                <a:solidFill>
                  <a:schemeClr val="bg1"/>
                </a:solidFill>
              </a:rPr>
              <a:t>May </a:t>
            </a:r>
            <a:r>
              <a:rPr lang="en-US" sz="2200" dirty="0">
                <a:solidFill>
                  <a:schemeClr val="bg1"/>
                </a:solidFill>
              </a:rPr>
              <a:t>act as a representative of the nation at international conferences</a:t>
            </a:r>
            <a:r>
              <a:rPr lang="en-US" sz="2400" dirty="0">
                <a:solidFill>
                  <a:schemeClr val="bg1"/>
                </a:solidFill>
              </a:rPr>
              <a:t>.</a:t>
            </a:r>
          </a:p>
        </p:txBody>
      </p:sp>
      <p:sp>
        <p:nvSpPr>
          <p:cNvPr id="5" name="TextBox 4"/>
          <p:cNvSpPr txBox="1"/>
          <p:nvPr/>
        </p:nvSpPr>
        <p:spPr>
          <a:xfrm flipH="1">
            <a:off x="71119" y="0"/>
            <a:ext cx="7477760" cy="584775"/>
          </a:xfrm>
          <a:prstGeom prst="rect">
            <a:avLst/>
          </a:prstGeom>
          <a:noFill/>
        </p:spPr>
        <p:txBody>
          <a:bodyPr wrap="square" rtlCol="0">
            <a:spAutoFit/>
          </a:bodyPr>
          <a:lstStyle/>
          <a:p>
            <a:r>
              <a:rPr lang="en-US" sz="3200" b="1" u="sng" dirty="0" smtClean="0">
                <a:solidFill>
                  <a:schemeClr val="bg1"/>
                </a:solidFill>
              </a:rPr>
              <a:t>Functions of the Executive Branch</a:t>
            </a:r>
            <a:endParaRPr lang="en-US" sz="3200" b="1" u="sng" dirty="0">
              <a:solidFill>
                <a:schemeClr val="bg1"/>
              </a:solidFill>
            </a:endParaRPr>
          </a:p>
        </p:txBody>
      </p:sp>
    </p:spTree>
    <p:extLst>
      <p:ext uri="{BB962C8B-B14F-4D97-AF65-F5344CB8AC3E}">
        <p14:creationId xmlns:p14="http://schemas.microsoft.com/office/powerpoint/2010/main" val="748794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IEF OF STATE&#10;oRepresent nation&#10;o Hosts other heads of government&#10;oPerforms ceremonial roles&#10;oGives and awards medals&#10;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7942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tate visit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047" y="0"/>
            <a:ext cx="2055923" cy="137061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aganomic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47" y="2584355"/>
            <a:ext cx="2066616" cy="136714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What Does 'Commander in Chief' Really Me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4090" y="4006914"/>
            <a:ext cx="2060573" cy="154543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residency of Bill Clinton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8047" y="1426028"/>
            <a:ext cx="2018096" cy="1102914"/>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In Philadelphia, Obama Will Pass Leadership of a Party He Reshap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047" y="5607757"/>
            <a:ext cx="2055923" cy="117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074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type="body" idx="1"/>
          </p:nvPr>
        </p:nvSpPr>
        <p:spPr>
          <a:xfrm>
            <a:off x="0" y="967742"/>
            <a:ext cx="10723880" cy="1950720"/>
          </a:xfrm>
          <a:noFill/>
          <a:ln>
            <a:noFill/>
          </a:ln>
          <a:extLst>
            <a:ext uri="{91240B29-F687-4F45-9708-019B960494DF}">
              <a14:hiddenLine xmlns:a14="http://schemas.microsoft.com/office/drawing/2010/main" w="9525">
                <a:solidFill>
                  <a:schemeClr val="tx1"/>
                </a:solidFill>
                <a:miter lim="800000"/>
                <a:headEnd/>
                <a:tailEnd/>
              </a14:hiddenLine>
            </a:ext>
          </a:extLst>
        </p:spPr>
        <p:txBody>
          <a:bodyPr>
            <a:normAutofit/>
          </a:bodyPr>
          <a:lstStyle/>
          <a:p>
            <a:pPr eaLnBrk="1" hangingPunct="1">
              <a:lnSpc>
                <a:spcPct val="90000"/>
              </a:lnSpc>
            </a:pPr>
            <a:r>
              <a:rPr lang="en-US" altLang="en-US" sz="2800" dirty="0" smtClean="0">
                <a:latin typeface="Times New Roman" panose="02020603050405020304" pitchFamily="18" charset="0"/>
              </a:rPr>
              <a:t>Those powers not explicitly written in the Constitution </a:t>
            </a:r>
          </a:p>
          <a:p>
            <a:pPr eaLnBrk="1" hangingPunct="1">
              <a:lnSpc>
                <a:spcPct val="90000"/>
              </a:lnSpc>
            </a:pPr>
            <a:r>
              <a:rPr lang="en-US" altLang="en-US" sz="2800" dirty="0" smtClean="0">
                <a:latin typeface="Times New Roman" panose="02020603050405020304" pitchFamily="18" charset="0"/>
              </a:rPr>
              <a:t>Similar to “necessary and proper” powers of Congress</a:t>
            </a:r>
          </a:p>
          <a:p>
            <a:pPr eaLnBrk="1" hangingPunct="1">
              <a:lnSpc>
                <a:spcPct val="90000"/>
              </a:lnSpc>
            </a:pPr>
            <a:r>
              <a:rPr lang="en-US" altLang="en-US" sz="2800" dirty="0" smtClean="0">
                <a:latin typeface="Times New Roman" panose="02020603050405020304" pitchFamily="18" charset="0"/>
              </a:rPr>
              <a:t>In the modern era (since 1933), the President’s informal powers may be significantly more powerful than his formal powers </a:t>
            </a:r>
          </a:p>
        </p:txBody>
      </p:sp>
      <p:sp>
        <p:nvSpPr>
          <p:cNvPr id="26629" name="Rectangle 5"/>
          <p:cNvSpPr>
            <a:spLocks noGrp="1" noChangeArrowheads="1"/>
          </p:cNvSpPr>
          <p:nvPr>
            <p:ph type="title"/>
          </p:nvPr>
        </p:nvSpPr>
        <p:spPr>
          <a:xfrm>
            <a:off x="0" y="98213"/>
            <a:ext cx="8534400" cy="9177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smtClean="0">
                <a:solidFill>
                  <a:schemeClr val="hlink"/>
                </a:solidFill>
                <a:latin typeface="Georgia" panose="02040502050405020303" pitchFamily="18" charset="0"/>
              </a:rPr>
              <a:t>Informal Executive Powers</a:t>
            </a:r>
          </a:p>
        </p:txBody>
      </p:sp>
      <p:sp>
        <p:nvSpPr>
          <p:cNvPr id="6" name="Rectangle 2"/>
          <p:cNvSpPr txBox="1">
            <a:spLocks noChangeArrowheads="1"/>
          </p:cNvSpPr>
          <p:nvPr/>
        </p:nvSpPr>
        <p:spPr>
          <a:xfrm>
            <a:off x="5557520" y="3277067"/>
            <a:ext cx="6116320" cy="624373"/>
          </a:xfrm>
          <a:prstGeom prst="rect">
            <a:avLst/>
          </a:prstGeom>
          <a:effectLst/>
        </p:spPr>
        <p:txBody>
          <a:bodyPr vert="horz" lIns="91440" tIns="45720" rIns="91440" bIns="45720" rtlCol="0" anchor="ctr">
            <a:normAutofit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smtClean="0">
                <a:solidFill>
                  <a:schemeClr val="hlink"/>
                </a:solidFill>
                <a:latin typeface="Georgia" panose="02040502050405020303" pitchFamily="18" charset="0"/>
              </a:rPr>
              <a:t>Executive Agreements</a:t>
            </a:r>
          </a:p>
        </p:txBody>
      </p:sp>
      <p:sp>
        <p:nvSpPr>
          <p:cNvPr id="2" name="Rectangle 1"/>
          <p:cNvSpPr/>
          <p:nvPr/>
        </p:nvSpPr>
        <p:spPr>
          <a:xfrm>
            <a:off x="5557520" y="4020439"/>
            <a:ext cx="3545840" cy="2585323"/>
          </a:xfrm>
          <a:prstGeom prst="rect">
            <a:avLst/>
          </a:prstGeom>
        </p:spPr>
        <p:txBody>
          <a:bodyPr wrap="square">
            <a:spAutoFit/>
          </a:bodyPr>
          <a:lstStyle/>
          <a:p>
            <a:pPr marL="285750" indent="-285750">
              <a:buFont typeface="Wingdings" panose="05000000000000000000" pitchFamily="2" charset="2"/>
              <a:buChar char="Ø"/>
            </a:pPr>
            <a:r>
              <a:rPr lang="en-US" altLang="en-US" dirty="0">
                <a:solidFill>
                  <a:schemeClr val="bg1"/>
                </a:solidFill>
                <a:latin typeface="Times New Roman" panose="02020603050405020304" pitchFamily="18" charset="0"/>
              </a:rPr>
              <a:t>International agreements, usually related to trade, made by a president that has the force of a </a:t>
            </a:r>
            <a:r>
              <a:rPr lang="en-US" altLang="en-US" dirty="0" smtClean="0">
                <a:solidFill>
                  <a:schemeClr val="bg1"/>
                </a:solidFill>
                <a:latin typeface="Times New Roman" panose="02020603050405020304" pitchFamily="18" charset="0"/>
              </a:rPr>
              <a:t>treaty.  It does </a:t>
            </a:r>
            <a:r>
              <a:rPr lang="en-US" altLang="en-US" dirty="0">
                <a:solidFill>
                  <a:schemeClr val="bg1"/>
                </a:solidFill>
                <a:latin typeface="Times New Roman" panose="02020603050405020304" pitchFamily="18" charset="0"/>
              </a:rPr>
              <a:t>NOT need Senate </a:t>
            </a:r>
            <a:r>
              <a:rPr lang="en-US" altLang="en-US" dirty="0" smtClean="0">
                <a:solidFill>
                  <a:schemeClr val="bg1"/>
                </a:solidFill>
                <a:latin typeface="Times New Roman" panose="02020603050405020304" pitchFamily="18" charset="0"/>
              </a:rPr>
              <a:t>approval because it is not a treaty, but it only lasts through the president’s term in office.  An example of this would be </a:t>
            </a:r>
            <a:r>
              <a:rPr lang="en-US" altLang="en-US" dirty="0" smtClean="0">
                <a:solidFill>
                  <a:schemeClr val="bg1"/>
                </a:solidFill>
                <a:latin typeface="Georgia" panose="02040502050405020303" pitchFamily="18" charset="0"/>
              </a:rPr>
              <a:t>Obama’s Iran Nuclear Deal.</a:t>
            </a:r>
            <a:endParaRPr lang="en-US" altLang="en-US" dirty="0">
              <a:solidFill>
                <a:schemeClr val="bg1"/>
              </a:solidFill>
              <a:latin typeface="Georgia" panose="02040502050405020303" pitchFamily="18" charset="0"/>
            </a:endParaRPr>
          </a:p>
        </p:txBody>
      </p:sp>
      <p:sp>
        <p:nvSpPr>
          <p:cNvPr id="9" name="Rectangle 2"/>
          <p:cNvSpPr txBox="1">
            <a:spLocks noChangeArrowheads="1"/>
          </p:cNvSpPr>
          <p:nvPr/>
        </p:nvSpPr>
        <p:spPr>
          <a:xfrm>
            <a:off x="1" y="3090334"/>
            <a:ext cx="5080000" cy="930105"/>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smtClean="0">
                <a:solidFill>
                  <a:schemeClr val="hlink"/>
                </a:solidFill>
                <a:latin typeface="Georgia" panose="02040502050405020303" pitchFamily="18" charset="0"/>
              </a:rPr>
              <a:t>Executive Orders</a:t>
            </a:r>
          </a:p>
        </p:txBody>
      </p:sp>
      <p:sp>
        <p:nvSpPr>
          <p:cNvPr id="10" name="Rectangle 3"/>
          <p:cNvSpPr txBox="1">
            <a:spLocks noChangeArrowheads="1"/>
          </p:cNvSpPr>
          <p:nvPr/>
        </p:nvSpPr>
        <p:spPr>
          <a:xfrm>
            <a:off x="30323" y="3780902"/>
            <a:ext cx="3539171" cy="2499360"/>
          </a:xfrm>
          <a:prstGeom prst="rect">
            <a:avLst/>
          </a:prstGeom>
          <a:ln>
            <a:noFill/>
          </a:ln>
          <a:extLs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altLang="en-US" sz="1800" dirty="0" smtClean="0">
                <a:solidFill>
                  <a:schemeClr val="bg1"/>
                </a:solidFill>
                <a:latin typeface="Times New Roman" panose="02020603050405020304" pitchFamily="18" charset="0"/>
              </a:rPr>
              <a:t>Orders issued by the President that carry the force of law.  These directives are enforced by the Justice Department.</a:t>
            </a:r>
            <a:r>
              <a:rPr lang="en-US" altLang="en-US" sz="1800" dirty="0">
                <a:solidFill>
                  <a:schemeClr val="bg1"/>
                </a:solidFill>
                <a:latin typeface="Times New Roman" panose="02020603050405020304" pitchFamily="18" charset="0"/>
              </a:rPr>
              <a:t> </a:t>
            </a:r>
            <a:r>
              <a:rPr lang="en-US" altLang="en-US" sz="1800" dirty="0" smtClean="0">
                <a:solidFill>
                  <a:schemeClr val="bg1"/>
                </a:solidFill>
                <a:latin typeface="Times New Roman" panose="02020603050405020304" pitchFamily="18" charset="0"/>
              </a:rPr>
              <a:t> An example of this would be Franklin Roosevelt’s executive order for Japanese Internment Camps.</a:t>
            </a:r>
          </a:p>
        </p:txBody>
      </p:sp>
      <p:pic>
        <p:nvPicPr>
          <p:cNvPr id="12290" name="Picture 2" descr="Iran nuclear deal: Obama slams Trump's “misguided” decision t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3360" y="4207171"/>
            <a:ext cx="2997200" cy="19981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cr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569494" y="3978299"/>
            <a:ext cx="1405574" cy="2344103"/>
          </a:xfrm>
          <a:prstGeom prst="rect">
            <a:avLst/>
          </a:prstGeom>
        </p:spPr>
      </p:pic>
    </p:spTree>
    <p:extLst>
      <p:ext uri="{BB962C8B-B14F-4D97-AF65-F5344CB8AC3E}">
        <p14:creationId xmlns:p14="http://schemas.microsoft.com/office/powerpoint/2010/main" val="1729510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mehta-datalab-executive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69"/>
            <a:ext cx="4959943" cy="68525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2286" y="386715"/>
            <a:ext cx="6746240" cy="2400657"/>
          </a:xfrm>
          <a:prstGeom prst="rect">
            <a:avLst/>
          </a:prstGeom>
          <a:noFill/>
        </p:spPr>
        <p:txBody>
          <a:bodyPr wrap="square" rtlCol="0">
            <a:spAutoFit/>
          </a:bodyPr>
          <a:lstStyle/>
          <a:p>
            <a:r>
              <a:rPr lang="en-US" sz="2400" dirty="0" smtClean="0">
                <a:solidFill>
                  <a:schemeClr val="bg1"/>
                </a:solidFill>
              </a:rPr>
              <a:t>INFORMAL EXECUTIVE POWERS</a:t>
            </a:r>
          </a:p>
          <a:p>
            <a:pPr marL="285750" indent="-285750">
              <a:buFont typeface="Wingdings" panose="05000000000000000000" pitchFamily="2" charset="2"/>
              <a:buChar char="Ø"/>
            </a:pPr>
            <a:r>
              <a:rPr lang="en-US" dirty="0" smtClean="0">
                <a:solidFill>
                  <a:schemeClr val="bg1"/>
                </a:solidFill>
              </a:rPr>
              <a:t>Executive Orders and Executive Agreements are used more commonly during a crisis, or when the legislative and executive branches are at odds.</a:t>
            </a:r>
          </a:p>
          <a:p>
            <a:pPr marL="285750" indent="-285750">
              <a:buFont typeface="Wingdings" panose="05000000000000000000" pitchFamily="2" charset="2"/>
              <a:buChar char="Ø"/>
            </a:pPr>
            <a:r>
              <a:rPr lang="en-US" dirty="0" smtClean="0">
                <a:solidFill>
                  <a:schemeClr val="bg1"/>
                </a:solidFill>
              </a:rPr>
              <a:t>When things really get bad between the branches of government, a president can try to restrict transparency using the “executive privilege” order.</a:t>
            </a:r>
          </a:p>
          <a:p>
            <a:endParaRPr lang="en-US" dirty="0"/>
          </a:p>
        </p:txBody>
      </p:sp>
      <p:sp>
        <p:nvSpPr>
          <p:cNvPr id="7" name="Rectangle 2"/>
          <p:cNvSpPr>
            <a:spLocks noGrp="1" noChangeArrowheads="1"/>
          </p:cNvSpPr>
          <p:nvPr>
            <p:ph type="title"/>
          </p:nvPr>
        </p:nvSpPr>
        <p:spPr>
          <a:xfrm>
            <a:off x="5061543" y="2777872"/>
            <a:ext cx="3982720" cy="752069"/>
          </a:xfrm>
        </p:spPr>
        <p:txBody>
          <a:bodyPr>
            <a:normAutofit/>
          </a:bodyPr>
          <a:lstStyle/>
          <a:p>
            <a:pPr eaLnBrk="1" hangingPunct="1"/>
            <a:r>
              <a:rPr lang="en-US" altLang="en-US" sz="2400" dirty="0" smtClean="0">
                <a:solidFill>
                  <a:schemeClr val="hlink"/>
                </a:solidFill>
                <a:latin typeface="Georgia" panose="02040502050405020303" pitchFamily="18" charset="0"/>
              </a:rPr>
              <a:t>Executive Privilege</a:t>
            </a:r>
          </a:p>
        </p:txBody>
      </p:sp>
      <p:pic>
        <p:nvPicPr>
          <p:cNvPr id="8" name="Picture 6" descr="scrap"/>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879840" y="3726538"/>
            <a:ext cx="2914692" cy="2108200"/>
          </a:xfrm>
          <a:prstGeom prst="rect">
            <a:avLst/>
          </a:prstGeom>
        </p:spPr>
      </p:pic>
      <p:sp>
        <p:nvSpPr>
          <p:cNvPr id="9" name="Rectangle 3"/>
          <p:cNvSpPr txBox="1">
            <a:spLocks noChangeArrowheads="1"/>
          </p:cNvSpPr>
          <p:nvPr/>
        </p:nvSpPr>
        <p:spPr>
          <a:xfrm>
            <a:off x="4959943" y="3459251"/>
            <a:ext cx="3919897" cy="323619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altLang="en-US" sz="1800" dirty="0" smtClean="0">
              <a:latin typeface="Times New Roman" panose="02020603050405020304" pitchFamily="18" charset="0"/>
              <a:cs typeface="Times New Roman" panose="02020603050405020304" pitchFamily="18" charset="0"/>
            </a:endParaRPr>
          </a:p>
          <a:p>
            <a:r>
              <a:rPr lang="en-US" altLang="en-US" sz="1800" dirty="0" smtClean="0">
                <a:latin typeface="Times New Roman" panose="02020603050405020304" pitchFamily="18" charset="0"/>
                <a:cs typeface="Times New Roman" panose="02020603050405020304" pitchFamily="18" charset="0"/>
              </a:rPr>
              <a:t>A statement insisting the president that he has the right to decide that the national interest will be better served if certain information is withheld from the public, including the Courts and Congress</a:t>
            </a:r>
          </a:p>
          <a:p>
            <a:r>
              <a:rPr lang="en-US" altLang="en-US" sz="1800" i="1" dirty="0">
                <a:latin typeface="Times New Roman" panose="02020603050405020304" pitchFamily="18" charset="0"/>
                <a:cs typeface="Times New Roman" panose="02020603050405020304" pitchFamily="18" charset="0"/>
              </a:rPr>
              <a:t>United States v. Nixon</a:t>
            </a:r>
            <a:r>
              <a:rPr lang="en-US" altLang="en-US" sz="1800" dirty="0">
                <a:latin typeface="Times New Roman" panose="02020603050405020304" pitchFamily="18" charset="0"/>
                <a:cs typeface="Times New Roman" panose="02020603050405020304" pitchFamily="18" charset="0"/>
              </a:rPr>
              <a:t> (1973) – presidents do NOT have unqualified executive privilege (Nixon Watergate tapes</a:t>
            </a:r>
            <a:r>
              <a:rPr lang="en-US" altLang="en-US" sz="1800" dirty="0" smtClean="0">
                <a:latin typeface="Times New Roman" panose="02020603050405020304" pitchFamily="18" charset="0"/>
                <a:cs typeface="Times New Roman" panose="02020603050405020304" pitchFamily="18" charset="0"/>
              </a:rPr>
              <a:t>).</a:t>
            </a:r>
            <a:endParaRPr lang="en-US" altLang="en-US" sz="1800" dirty="0">
              <a:latin typeface="Times New Roman" panose="02020603050405020304" pitchFamily="18" charset="0"/>
              <a:cs typeface="Times New Roman" panose="02020603050405020304" pitchFamily="18" charset="0"/>
            </a:endParaRPr>
          </a:p>
          <a:p>
            <a:endParaRPr lang="en-US" altLang="en-US" sz="1800" dirty="0" smtClean="0">
              <a:latin typeface="Times New Roman" panose="02020603050405020304" pitchFamily="18" charset="0"/>
            </a:endParaRPr>
          </a:p>
          <a:p>
            <a:endParaRPr lang="en-US" altLang="en-US" sz="1800" dirty="0" smtClean="0">
              <a:latin typeface="Times New Roman" panose="02020603050405020304" pitchFamily="18" charset="0"/>
            </a:endParaRPr>
          </a:p>
        </p:txBody>
      </p:sp>
      <p:sp>
        <p:nvSpPr>
          <p:cNvPr id="10" name="Rectangle 10"/>
          <p:cNvSpPr>
            <a:spLocks noChangeArrowheads="1"/>
          </p:cNvSpPr>
          <p:nvPr/>
        </p:nvSpPr>
        <p:spPr bwMode="auto">
          <a:xfrm>
            <a:off x="609600" y="3657600"/>
            <a:ext cx="4495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defRPr sz="2400">
                <a:solidFill>
                  <a:schemeClr val="tx1"/>
                </a:solidFill>
                <a:latin typeface="Copperplate Gothic Bold" pitchFamily="34" charset="0"/>
                <a:ea typeface="MS PGothic" panose="020B0600070205080204" pitchFamily="34" charset="-128"/>
              </a:defRPr>
            </a:lvl1pPr>
            <a:lvl2pPr marL="742950" indent="-285750" eaLnBrk="0" hangingPunct="0">
              <a:defRPr sz="2400">
                <a:solidFill>
                  <a:schemeClr val="tx1"/>
                </a:solidFill>
                <a:latin typeface="Copperplate Gothic Bold" pitchFamily="34" charset="0"/>
                <a:ea typeface="MS PGothic" panose="020B0600070205080204" pitchFamily="34" charset="-128"/>
              </a:defRPr>
            </a:lvl2pPr>
            <a:lvl3pPr marL="1143000" indent="-228600" eaLnBrk="0" hangingPunct="0">
              <a:defRPr sz="2400">
                <a:solidFill>
                  <a:schemeClr val="tx1"/>
                </a:solidFill>
                <a:latin typeface="Copperplate Gothic Bold" pitchFamily="34" charset="0"/>
                <a:ea typeface="MS PGothic" panose="020B0600070205080204" pitchFamily="34" charset="-128"/>
              </a:defRPr>
            </a:lvl3pPr>
            <a:lvl4pPr marL="1600200" indent="-228600" eaLnBrk="0" hangingPunct="0">
              <a:defRPr sz="2400">
                <a:solidFill>
                  <a:schemeClr val="tx1"/>
                </a:solidFill>
                <a:latin typeface="Copperplate Gothic Bold" pitchFamily="34" charset="0"/>
                <a:ea typeface="MS PGothic" panose="020B0600070205080204" pitchFamily="34" charset="-128"/>
              </a:defRPr>
            </a:lvl4pPr>
            <a:lvl5pPr marL="2057400" indent="-228600" eaLnBrk="0" hangingPunct="0">
              <a:defRPr sz="2400">
                <a:solidFill>
                  <a:schemeClr val="tx1"/>
                </a:solidFill>
                <a:latin typeface="Copperplate Gothic Bold"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pperplate Gothic Bold" pitchFamily="34" charset="0"/>
                <a:ea typeface="MS PGothic" panose="020B0600070205080204" pitchFamily="34" charset="-128"/>
              </a:defRPr>
            </a:lvl9pPr>
          </a:lstStyle>
          <a:p>
            <a:pPr eaLnBrk="1" hangingPunct="1">
              <a:spcBef>
                <a:spcPct val="20000"/>
              </a:spcBef>
              <a:buFontTx/>
              <a:buChar char="•"/>
            </a:pPr>
            <a:endParaRPr lang="en-US" altLang="en-US" sz="2800" dirty="0">
              <a:latin typeface="Times New Roman" panose="02020603050405020304" pitchFamily="18" charset="0"/>
            </a:endParaRPr>
          </a:p>
        </p:txBody>
      </p:sp>
    </p:spTree>
    <p:extLst>
      <p:ext uri="{BB962C8B-B14F-4D97-AF65-F5344CB8AC3E}">
        <p14:creationId xmlns:p14="http://schemas.microsoft.com/office/powerpoint/2010/main" val="170593723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364</TotalTime>
  <Words>1510</Words>
  <Application>Microsoft Office PowerPoint</Application>
  <PresentationFormat>Widescreen</PresentationFormat>
  <Paragraphs>182</Paragraphs>
  <Slides>25</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ＭＳ Ｐゴシック</vt:lpstr>
      <vt:lpstr>ＭＳ Ｐゴシック</vt:lpstr>
      <vt:lpstr>Arial</vt:lpstr>
      <vt:lpstr>Calibri</vt:lpstr>
      <vt:lpstr>Century Gothic</vt:lpstr>
      <vt:lpstr>Georgia</vt:lpstr>
      <vt:lpstr>メイリオ</vt:lpstr>
      <vt:lpstr>Times New Roman</vt:lpstr>
      <vt:lpstr>Wingdings</vt:lpstr>
      <vt:lpstr>Wingdings 3</vt:lpstr>
      <vt:lpstr>Slice</vt:lpstr>
      <vt:lpstr>Article II: The Executive branch </vt:lpstr>
      <vt:lpstr>The Presidents of the 20th and 21st Centuries are Recognized here.</vt:lpstr>
      <vt:lpstr>Constitutional Qualifications to become President of the United States</vt:lpstr>
      <vt:lpstr>PowerPoint Presentation</vt:lpstr>
      <vt:lpstr>Presidential Benefits</vt:lpstr>
      <vt:lpstr>PowerPoint Presentation</vt:lpstr>
      <vt:lpstr>PowerPoint Presentation</vt:lpstr>
      <vt:lpstr>Informal Executive Powers</vt:lpstr>
      <vt:lpstr>Executive Privilege</vt:lpstr>
      <vt:lpstr>PowerPoint Presentation</vt:lpstr>
      <vt:lpstr>PowerPoint Presentation</vt:lpstr>
      <vt:lpstr>PowerPoint Presentation</vt:lpstr>
      <vt:lpstr>The Role of the Cabinet</vt:lpstr>
      <vt:lpstr>Public Policy</vt:lpstr>
      <vt:lpstr>Steps in the Process of Appointing Members of the Cabinet</vt:lpstr>
      <vt:lpstr>The First Executive Departments: George Washington’s Presidency</vt:lpstr>
      <vt:lpstr>Office of the White House</vt:lpstr>
      <vt:lpstr>Department of State, Treasury, &amp; Homeland Security</vt:lpstr>
      <vt:lpstr>Department of Justice &amp; Defense</vt:lpstr>
      <vt:lpstr>Department of Interior &amp; Agriculture</vt:lpstr>
      <vt:lpstr>Department of Commerce &amp; Labor</vt:lpstr>
      <vt:lpstr>Department of Health and  Human Services &amp; Housing and Urban Development</vt:lpstr>
      <vt:lpstr>Department of Transportation and Energy</vt:lpstr>
      <vt:lpstr>Department of Education &amp; Veteran Affairs</vt:lpstr>
      <vt:lpstr>Other Agencies working within the Executive Branch include the following:</vt:lpstr>
    </vt:vector>
  </TitlesOfParts>
  <Company>North Boone Community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Article II: The Executive branch</dc:title>
  <dc:creator>Nick Augustine</dc:creator>
  <cp:lastModifiedBy>Nick Augustine</cp:lastModifiedBy>
  <cp:revision>33</cp:revision>
  <dcterms:created xsi:type="dcterms:W3CDTF">2020-03-29T16:47:29Z</dcterms:created>
  <dcterms:modified xsi:type="dcterms:W3CDTF">2020-03-29T23:07:14Z</dcterms:modified>
</cp:coreProperties>
</file>